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58"/>
  </p:notesMasterIdLst>
  <p:sldIdLst>
    <p:sldId id="259" r:id="rId3"/>
    <p:sldId id="260" r:id="rId4"/>
    <p:sldId id="262" r:id="rId5"/>
    <p:sldId id="263" r:id="rId6"/>
    <p:sldId id="265"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311" r:id="rId34"/>
    <p:sldId id="291" r:id="rId35"/>
    <p:sldId id="292" r:id="rId36"/>
    <p:sldId id="293" r:id="rId37"/>
    <p:sldId id="294" r:id="rId38"/>
    <p:sldId id="295" r:id="rId39"/>
    <p:sldId id="296" r:id="rId40"/>
    <p:sldId id="297" r:id="rId41"/>
    <p:sldId id="298" r:id="rId42"/>
    <p:sldId id="299" r:id="rId43"/>
    <p:sldId id="300" r:id="rId44"/>
    <p:sldId id="301" r:id="rId45"/>
    <p:sldId id="312" r:id="rId46"/>
    <p:sldId id="313" r:id="rId47"/>
    <p:sldId id="314" r:id="rId48"/>
    <p:sldId id="315" r:id="rId49"/>
    <p:sldId id="316" r:id="rId50"/>
    <p:sldId id="302" r:id="rId51"/>
    <p:sldId id="303" r:id="rId52"/>
    <p:sldId id="304" r:id="rId53"/>
    <p:sldId id="305" r:id="rId54"/>
    <p:sldId id="306" r:id="rId55"/>
    <p:sldId id="307" r:id="rId56"/>
    <p:sldId id="30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A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000" autoAdjust="0"/>
    <p:restoredTop sz="94660"/>
  </p:normalViewPr>
  <p:slideViewPr>
    <p:cSldViewPr snapToGrid="0">
      <p:cViewPr varScale="1">
        <p:scale>
          <a:sx n="72" d="100"/>
          <a:sy n="72" d="100"/>
        </p:scale>
        <p:origin x="1479" y="33"/>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AE3C7-00DE-4F55-9208-426E1B3E091F}" type="doc">
      <dgm:prSet loTypeId="urn:microsoft.com/office/officeart/2005/8/layout/hProcess9" loCatId="process" qsTypeId="urn:microsoft.com/office/officeart/2005/8/quickstyle/simple3" qsCatId="simple" csTypeId="urn:microsoft.com/office/officeart/2005/8/colors/accent1_2" csCatId="accent1" phldr="1"/>
      <dgm:spPr/>
    </dgm:pt>
    <dgm:pt modelId="{84098863-91B4-491D-BADC-5F927C064915}">
      <dgm:prSet phldrT="[Texto]" custT="1"/>
      <dgm:spPr>
        <a:solidFill>
          <a:srgbClr val="B81A16"/>
        </a:solidFill>
        <a:ln w="12700">
          <a:solidFill>
            <a:schemeClr val="tx1"/>
          </a:solidFill>
        </a:ln>
        <a:effectLst>
          <a:outerShdw blurRad="50800" dist="38100" dir="2700000" algn="tl" rotWithShape="0">
            <a:srgbClr val="000000">
              <a:alpha val="43000"/>
            </a:srgbClr>
          </a:outerShdw>
        </a:effectLst>
      </dgm:spPr>
      <dgm:t>
        <a:bodyPr/>
        <a:lstStyle/>
        <a:p>
          <a:r>
            <a:rPr lang="es-ES_tradnl" sz="2000" b="1" dirty="0" smtClean="0">
              <a:solidFill>
                <a:schemeClr val="bg1"/>
              </a:solidFill>
              <a:effectLst/>
              <a:latin typeface="Britannic Bold"/>
              <a:cs typeface="Britannic Bold"/>
            </a:rPr>
            <a:t>Soybean Oil (</a:t>
          </a:r>
          <a:r>
            <a:rPr lang="el-GR" sz="2000" b="1" dirty="0" smtClean="0">
              <a:solidFill>
                <a:schemeClr val="bg1"/>
              </a:solidFill>
              <a:effectLst/>
              <a:latin typeface="Britannic Bold"/>
              <a:cs typeface="Britannic Bold"/>
            </a:rPr>
            <a:t>ω</a:t>
          </a:r>
          <a:r>
            <a:rPr lang="es-ES_tradnl" sz="2000" b="1" dirty="0" smtClean="0">
              <a:solidFill>
                <a:schemeClr val="bg1"/>
              </a:solidFill>
              <a:effectLst/>
              <a:latin typeface="Britannic Bold"/>
              <a:cs typeface="Britannic Bold"/>
            </a:rPr>
            <a:t>-6)</a:t>
          </a:r>
          <a:endParaRPr lang="es-ES_tradnl" sz="2000" b="1" dirty="0">
            <a:solidFill>
              <a:schemeClr val="bg1"/>
            </a:solidFill>
            <a:effectLst/>
            <a:latin typeface="Britannic Bold"/>
            <a:cs typeface="Britannic Bold"/>
          </a:endParaRPr>
        </a:p>
      </dgm:t>
    </dgm:pt>
    <dgm:pt modelId="{F95FC8E6-1417-455C-A40A-EA4CA988B82D}" type="parTrans" cxnId="{B0100B78-955B-4A3F-BE94-1F153CACFA5F}">
      <dgm:prSet/>
      <dgm:spPr/>
      <dgm:t>
        <a:bodyPr/>
        <a:lstStyle/>
        <a:p>
          <a:endParaRPr lang="es-ES_tradnl"/>
        </a:p>
      </dgm:t>
    </dgm:pt>
    <dgm:pt modelId="{35A47D7E-533E-488C-B987-C6E0AA099347}" type="sibTrans" cxnId="{B0100B78-955B-4A3F-BE94-1F153CACFA5F}">
      <dgm:prSet/>
      <dgm:spPr/>
      <dgm:t>
        <a:bodyPr/>
        <a:lstStyle/>
        <a:p>
          <a:endParaRPr lang="es-ES_tradnl"/>
        </a:p>
      </dgm:t>
    </dgm:pt>
    <dgm:pt modelId="{89187A03-80DC-4F93-A4AA-37CD4CEE52EB}">
      <dgm:prSet phldrT="[Texto]"/>
      <dgm:spPr>
        <a:solidFill>
          <a:srgbClr val="1EC5CC"/>
        </a:solidFill>
        <a:ln w="12700">
          <a:solidFill>
            <a:schemeClr val="tx1"/>
          </a:solidFill>
        </a:ln>
        <a:effectLst>
          <a:outerShdw blurRad="50800" dist="38100" dir="2700000" algn="tl" rotWithShape="0">
            <a:srgbClr val="000000">
              <a:alpha val="43000"/>
            </a:srgbClr>
          </a:outerShdw>
        </a:effectLst>
      </dgm:spPr>
      <dgm:t>
        <a:bodyPr/>
        <a:lstStyle/>
        <a:p>
          <a:r>
            <a:rPr lang="es-ES_tradnl" b="1" dirty="0" smtClean="0">
              <a:latin typeface="Britannic Bold"/>
              <a:cs typeface="Britannic Bold"/>
            </a:rPr>
            <a:t>MCT</a:t>
          </a:r>
        </a:p>
        <a:p>
          <a:r>
            <a:rPr lang="es-ES_tradnl" b="1" dirty="0" smtClean="0">
              <a:latin typeface="Britannic Bold"/>
              <a:cs typeface="Britannic Bold"/>
            </a:rPr>
            <a:t>PN </a:t>
          </a:r>
          <a:r>
            <a:rPr lang="es-ES_tradnl" b="1" dirty="0" err="1" smtClean="0">
              <a:latin typeface="Britannic Bold"/>
              <a:cs typeface="Britannic Bold"/>
            </a:rPr>
            <a:t>without</a:t>
          </a:r>
          <a:r>
            <a:rPr lang="es-ES_tradnl" b="1" dirty="0" smtClean="0">
              <a:latin typeface="Britannic Bold"/>
              <a:cs typeface="Britannic Bold"/>
            </a:rPr>
            <a:t> </a:t>
          </a:r>
          <a:r>
            <a:rPr lang="es-ES_tradnl" b="1" dirty="0" err="1" smtClean="0">
              <a:latin typeface="Britannic Bold"/>
              <a:cs typeface="Britannic Bold"/>
            </a:rPr>
            <a:t>Lipids</a:t>
          </a:r>
          <a:endParaRPr lang="es-ES_tradnl" b="1" dirty="0" smtClean="0">
            <a:latin typeface="Britannic Bold"/>
            <a:cs typeface="Britannic Bold"/>
          </a:endParaRPr>
        </a:p>
        <a:p>
          <a:r>
            <a:rPr lang="es-ES_tradnl" b="1" dirty="0" smtClean="0">
              <a:latin typeface="Britannic Bold"/>
              <a:cs typeface="Britannic Bold"/>
            </a:rPr>
            <a:t>Olive Oil (</a:t>
          </a:r>
          <a:r>
            <a:rPr lang="el-GR" b="1" dirty="0" smtClean="0">
              <a:latin typeface="Britannic Bold"/>
              <a:cs typeface="Britannic Bold"/>
            </a:rPr>
            <a:t>ω</a:t>
          </a:r>
          <a:r>
            <a:rPr lang="es-ES_tradnl" b="1" dirty="0" smtClean="0">
              <a:latin typeface="Britannic Bold"/>
              <a:cs typeface="Britannic Bold"/>
            </a:rPr>
            <a:t>-9)</a:t>
          </a:r>
          <a:endParaRPr lang="es-ES_tradnl" b="1" dirty="0">
            <a:latin typeface="Britannic Bold"/>
            <a:cs typeface="Britannic Bold"/>
          </a:endParaRPr>
        </a:p>
      </dgm:t>
    </dgm:pt>
    <dgm:pt modelId="{55663227-7845-475E-9A81-E39692A94935}" type="parTrans" cxnId="{DE2A4533-04F9-443A-96AA-ED88113CEBD9}">
      <dgm:prSet/>
      <dgm:spPr/>
      <dgm:t>
        <a:bodyPr/>
        <a:lstStyle/>
        <a:p>
          <a:endParaRPr lang="es-ES_tradnl"/>
        </a:p>
      </dgm:t>
    </dgm:pt>
    <dgm:pt modelId="{343DCBB8-54F8-40C7-B2D8-8D58520C4F0E}" type="sibTrans" cxnId="{DE2A4533-04F9-443A-96AA-ED88113CEBD9}">
      <dgm:prSet/>
      <dgm:spPr/>
      <dgm:t>
        <a:bodyPr/>
        <a:lstStyle/>
        <a:p>
          <a:endParaRPr lang="es-ES_tradnl"/>
        </a:p>
      </dgm:t>
    </dgm:pt>
    <dgm:pt modelId="{6534836D-57BF-4978-83DB-388E94779633}">
      <dgm:prSet phldrT="[Texto]"/>
      <dgm:spPr>
        <a:solidFill>
          <a:schemeClr val="bg1"/>
        </a:solidFill>
        <a:ln w="12700">
          <a:solidFill>
            <a:schemeClr val="tx1"/>
          </a:solidFill>
        </a:ln>
        <a:effectLst>
          <a:outerShdw blurRad="50800" dist="38100" dir="2700000" algn="tl" rotWithShape="0">
            <a:srgbClr val="000000">
              <a:alpha val="43000"/>
            </a:srgbClr>
          </a:outerShdw>
        </a:effectLst>
      </dgm:spPr>
      <dgm:t>
        <a:bodyPr/>
        <a:lstStyle/>
        <a:p>
          <a:r>
            <a:rPr lang="es-ES_tradnl" b="1" i="0" dirty="0" smtClean="0">
              <a:solidFill>
                <a:schemeClr val="tx2"/>
              </a:solidFill>
              <a:latin typeface="Britannic Bold"/>
              <a:cs typeface="Britannic Bold"/>
            </a:rPr>
            <a:t>Fish Oils (</a:t>
          </a:r>
          <a:r>
            <a:rPr lang="el-GR" b="1" i="0" dirty="0" smtClean="0">
              <a:solidFill>
                <a:schemeClr val="tx2"/>
              </a:solidFill>
              <a:latin typeface="Britannic Bold"/>
              <a:cs typeface="Britannic Bold"/>
            </a:rPr>
            <a:t>ω</a:t>
          </a:r>
          <a:r>
            <a:rPr lang="es-ES_tradnl" b="1" i="0" dirty="0" smtClean="0">
              <a:solidFill>
                <a:schemeClr val="tx2"/>
              </a:solidFill>
              <a:latin typeface="Britannic Bold"/>
              <a:cs typeface="Britannic Bold"/>
            </a:rPr>
            <a:t>-3)</a:t>
          </a:r>
          <a:endParaRPr lang="es-ES_tradnl" b="1" i="0" dirty="0">
            <a:solidFill>
              <a:schemeClr val="tx2"/>
            </a:solidFill>
            <a:latin typeface="Britannic Bold"/>
            <a:cs typeface="Britannic Bold"/>
          </a:endParaRPr>
        </a:p>
      </dgm:t>
    </dgm:pt>
    <dgm:pt modelId="{CACA5819-1D2A-4154-97DD-E1AD9F220A7E}" type="parTrans" cxnId="{40CA7D48-FF5A-49DB-BB2F-EB1065030B60}">
      <dgm:prSet/>
      <dgm:spPr/>
      <dgm:t>
        <a:bodyPr/>
        <a:lstStyle/>
        <a:p>
          <a:endParaRPr lang="es-ES_tradnl"/>
        </a:p>
      </dgm:t>
    </dgm:pt>
    <dgm:pt modelId="{8246A92C-E05D-48DD-BCA7-F627D4F63DFE}" type="sibTrans" cxnId="{40CA7D48-FF5A-49DB-BB2F-EB1065030B60}">
      <dgm:prSet/>
      <dgm:spPr/>
      <dgm:t>
        <a:bodyPr/>
        <a:lstStyle/>
        <a:p>
          <a:endParaRPr lang="es-ES_tradnl"/>
        </a:p>
      </dgm:t>
    </dgm:pt>
    <dgm:pt modelId="{1A7A00DA-C87D-4B21-AF17-5B891E27B03B}" type="pres">
      <dgm:prSet presAssocID="{331AE3C7-00DE-4F55-9208-426E1B3E091F}" presName="CompostProcess" presStyleCnt="0">
        <dgm:presLayoutVars>
          <dgm:dir/>
          <dgm:resizeHandles val="exact"/>
        </dgm:presLayoutVars>
      </dgm:prSet>
      <dgm:spPr/>
    </dgm:pt>
    <dgm:pt modelId="{039BC603-9F6D-4E75-A762-00569B1A2F62}" type="pres">
      <dgm:prSet presAssocID="{331AE3C7-00DE-4F55-9208-426E1B3E091F}" presName="arrow" presStyleLbl="bgShp" presStyleIdx="0" presStyleCnt="1" custAng="10800000"/>
      <dgm:spPr>
        <a:gradFill flip="none" rotWithShape="1">
          <a:gsLst>
            <a:gs pos="0">
              <a:schemeClr val="bg1">
                <a:lumMod val="85000"/>
              </a:schemeClr>
            </a:gs>
            <a:gs pos="100000">
              <a:srgbClr val="000000"/>
            </a:gs>
          </a:gsLst>
          <a:lin ang="0" scaled="1"/>
          <a:tileRect/>
        </a:gradFill>
      </dgm:spPr>
    </dgm:pt>
    <dgm:pt modelId="{64E31D4E-F13C-4726-B2C3-9F399261DB2C}" type="pres">
      <dgm:prSet presAssocID="{331AE3C7-00DE-4F55-9208-426E1B3E091F}" presName="linearProcess" presStyleCnt="0"/>
      <dgm:spPr/>
    </dgm:pt>
    <dgm:pt modelId="{176CFA30-1E34-4FB9-AC23-78F8445427CF}" type="pres">
      <dgm:prSet presAssocID="{84098863-91B4-491D-BADC-5F927C064915}" presName="textNode" presStyleLbl="node1" presStyleIdx="0" presStyleCnt="3">
        <dgm:presLayoutVars>
          <dgm:bulletEnabled val="1"/>
        </dgm:presLayoutVars>
      </dgm:prSet>
      <dgm:spPr/>
      <dgm:t>
        <a:bodyPr/>
        <a:lstStyle/>
        <a:p>
          <a:endParaRPr lang="es-ES_tradnl"/>
        </a:p>
      </dgm:t>
    </dgm:pt>
    <dgm:pt modelId="{8E1F6E50-A321-42BD-AA2A-632958D671E3}" type="pres">
      <dgm:prSet presAssocID="{35A47D7E-533E-488C-B987-C6E0AA099347}" presName="sibTrans" presStyleCnt="0"/>
      <dgm:spPr/>
    </dgm:pt>
    <dgm:pt modelId="{570F19DB-37DA-4C08-9533-BC26441122F1}" type="pres">
      <dgm:prSet presAssocID="{89187A03-80DC-4F93-A4AA-37CD4CEE52EB}" presName="textNode" presStyleLbl="node1" presStyleIdx="1" presStyleCnt="3">
        <dgm:presLayoutVars>
          <dgm:bulletEnabled val="1"/>
        </dgm:presLayoutVars>
      </dgm:prSet>
      <dgm:spPr/>
      <dgm:t>
        <a:bodyPr/>
        <a:lstStyle/>
        <a:p>
          <a:endParaRPr lang="es-ES_tradnl"/>
        </a:p>
      </dgm:t>
    </dgm:pt>
    <dgm:pt modelId="{9169612B-EFAC-4493-9DF9-E5DAC4EDA194}" type="pres">
      <dgm:prSet presAssocID="{343DCBB8-54F8-40C7-B2D8-8D58520C4F0E}" presName="sibTrans" presStyleCnt="0"/>
      <dgm:spPr/>
    </dgm:pt>
    <dgm:pt modelId="{94115C0C-83DC-4F9D-9730-B4479A7EC776}" type="pres">
      <dgm:prSet presAssocID="{6534836D-57BF-4978-83DB-388E94779633}" presName="textNode" presStyleLbl="node1" presStyleIdx="2" presStyleCnt="3">
        <dgm:presLayoutVars>
          <dgm:bulletEnabled val="1"/>
        </dgm:presLayoutVars>
      </dgm:prSet>
      <dgm:spPr/>
      <dgm:t>
        <a:bodyPr/>
        <a:lstStyle/>
        <a:p>
          <a:endParaRPr lang="es-ES_tradnl"/>
        </a:p>
      </dgm:t>
    </dgm:pt>
  </dgm:ptLst>
  <dgm:cxnLst>
    <dgm:cxn modelId="{033321FD-6CA2-4438-BC1F-2C7274B74138}" type="presOf" srcId="{331AE3C7-00DE-4F55-9208-426E1B3E091F}" destId="{1A7A00DA-C87D-4B21-AF17-5B891E27B03B}" srcOrd="0" destOrd="0" presId="urn:microsoft.com/office/officeart/2005/8/layout/hProcess9"/>
    <dgm:cxn modelId="{75CA4EFE-9D08-47BD-BB30-FC1C5993AC12}" type="presOf" srcId="{89187A03-80DC-4F93-A4AA-37CD4CEE52EB}" destId="{570F19DB-37DA-4C08-9533-BC26441122F1}" srcOrd="0" destOrd="0" presId="urn:microsoft.com/office/officeart/2005/8/layout/hProcess9"/>
    <dgm:cxn modelId="{DE2A4533-04F9-443A-96AA-ED88113CEBD9}" srcId="{331AE3C7-00DE-4F55-9208-426E1B3E091F}" destId="{89187A03-80DC-4F93-A4AA-37CD4CEE52EB}" srcOrd="1" destOrd="0" parTransId="{55663227-7845-475E-9A81-E39692A94935}" sibTransId="{343DCBB8-54F8-40C7-B2D8-8D58520C4F0E}"/>
    <dgm:cxn modelId="{4D3CAC58-F5B1-4DB2-9A54-5DC5EB89B3BB}" type="presOf" srcId="{6534836D-57BF-4978-83DB-388E94779633}" destId="{94115C0C-83DC-4F9D-9730-B4479A7EC776}" srcOrd="0" destOrd="0" presId="urn:microsoft.com/office/officeart/2005/8/layout/hProcess9"/>
    <dgm:cxn modelId="{40CA7D48-FF5A-49DB-BB2F-EB1065030B60}" srcId="{331AE3C7-00DE-4F55-9208-426E1B3E091F}" destId="{6534836D-57BF-4978-83DB-388E94779633}" srcOrd="2" destOrd="0" parTransId="{CACA5819-1D2A-4154-97DD-E1AD9F220A7E}" sibTransId="{8246A92C-E05D-48DD-BCA7-F627D4F63DFE}"/>
    <dgm:cxn modelId="{B0100B78-955B-4A3F-BE94-1F153CACFA5F}" srcId="{331AE3C7-00DE-4F55-9208-426E1B3E091F}" destId="{84098863-91B4-491D-BADC-5F927C064915}" srcOrd="0" destOrd="0" parTransId="{F95FC8E6-1417-455C-A40A-EA4CA988B82D}" sibTransId="{35A47D7E-533E-488C-B987-C6E0AA099347}"/>
    <dgm:cxn modelId="{8E43190D-0B84-4A4A-8C5B-F8090BF9E590}" type="presOf" srcId="{84098863-91B4-491D-BADC-5F927C064915}" destId="{176CFA30-1E34-4FB9-AC23-78F8445427CF}" srcOrd="0" destOrd="0" presId="urn:microsoft.com/office/officeart/2005/8/layout/hProcess9"/>
    <dgm:cxn modelId="{0112D3D6-4C94-410D-8D6C-52BE4BB7E13B}" type="presParOf" srcId="{1A7A00DA-C87D-4B21-AF17-5B891E27B03B}" destId="{039BC603-9F6D-4E75-A762-00569B1A2F62}" srcOrd="0" destOrd="0" presId="urn:microsoft.com/office/officeart/2005/8/layout/hProcess9"/>
    <dgm:cxn modelId="{7520225D-8B49-460B-B061-ECDD178A8FEE}" type="presParOf" srcId="{1A7A00DA-C87D-4B21-AF17-5B891E27B03B}" destId="{64E31D4E-F13C-4726-B2C3-9F399261DB2C}" srcOrd="1" destOrd="0" presId="urn:microsoft.com/office/officeart/2005/8/layout/hProcess9"/>
    <dgm:cxn modelId="{E9844C97-A70E-4A9F-A4AA-D692643CCD3F}" type="presParOf" srcId="{64E31D4E-F13C-4726-B2C3-9F399261DB2C}" destId="{176CFA30-1E34-4FB9-AC23-78F8445427CF}" srcOrd="0" destOrd="0" presId="urn:microsoft.com/office/officeart/2005/8/layout/hProcess9"/>
    <dgm:cxn modelId="{933DA675-8C08-4468-88C8-A17F22E7019C}" type="presParOf" srcId="{64E31D4E-F13C-4726-B2C3-9F399261DB2C}" destId="{8E1F6E50-A321-42BD-AA2A-632958D671E3}" srcOrd="1" destOrd="0" presId="urn:microsoft.com/office/officeart/2005/8/layout/hProcess9"/>
    <dgm:cxn modelId="{66AC6F66-4804-458E-8FCB-3E3AB8F28E4F}" type="presParOf" srcId="{64E31D4E-F13C-4726-B2C3-9F399261DB2C}" destId="{570F19DB-37DA-4C08-9533-BC26441122F1}" srcOrd="2" destOrd="0" presId="urn:microsoft.com/office/officeart/2005/8/layout/hProcess9"/>
    <dgm:cxn modelId="{6A8BDC06-AAA8-4BF4-AA25-698D061903A5}" type="presParOf" srcId="{64E31D4E-F13C-4726-B2C3-9F399261DB2C}" destId="{9169612B-EFAC-4493-9DF9-E5DAC4EDA194}" srcOrd="3" destOrd="0" presId="urn:microsoft.com/office/officeart/2005/8/layout/hProcess9"/>
    <dgm:cxn modelId="{CBB658C5-43C2-4288-AB77-72FBBE844491}" type="presParOf" srcId="{64E31D4E-F13C-4726-B2C3-9F399261DB2C}" destId="{94115C0C-83DC-4F9D-9730-B4479A7EC77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707A11-7E28-E146-9448-22C7EB933DE9}"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s-ES"/>
        </a:p>
      </dgm:t>
    </dgm:pt>
    <dgm:pt modelId="{45B2C607-725F-3F4B-BF3C-8CA2CF436AAE}">
      <dgm:prSet phldrT="[Texto]" custT="1"/>
      <dgm:spPr>
        <a:solidFill>
          <a:schemeClr val="tx2">
            <a:lumMod val="20000"/>
            <a:lumOff val="80000"/>
          </a:schemeClr>
        </a:solidFill>
        <a:ln>
          <a:solidFill>
            <a:srgbClr val="000000"/>
          </a:solidFill>
        </a:ln>
        <a:effectLst>
          <a:outerShdw blurRad="63500" sx="102000" sy="102000" algn="ctr" rotWithShape="0">
            <a:prstClr val="black">
              <a:alpha val="40000"/>
            </a:prstClr>
          </a:outerShdw>
        </a:effectLst>
      </dgm:spPr>
      <dgm:t>
        <a:bodyPr/>
        <a:lstStyle/>
        <a:p>
          <a:pPr>
            <a:lnSpc>
              <a:spcPct val="100000"/>
            </a:lnSpc>
          </a:pPr>
          <a:r>
            <a:rPr kumimoji="0" lang="en-GB" sz="1800" b="0" i="0" u="none" strike="noStrike" cap="none" normalizeH="0" baseline="0" dirty="0" smtClean="0">
              <a:ln>
                <a:noFill/>
              </a:ln>
              <a:solidFill>
                <a:schemeClr val="tx1"/>
              </a:solidFill>
              <a:effectLst/>
              <a:latin typeface="Britannic Bold" pitchFamily="34" charset="0"/>
              <a:ea typeface="Calibri" pitchFamily="34" charset="0"/>
            </a:rPr>
            <a:t> Study design</a:t>
          </a:r>
        </a:p>
        <a:p>
          <a:pPr>
            <a:lnSpc>
              <a:spcPct val="100000"/>
            </a:lnSpc>
          </a:pPr>
          <a:r>
            <a:rPr kumimoji="0" lang="en-GB" sz="1800" b="1" i="0" u="none" strike="noStrike" cap="none" normalizeH="0" baseline="0" dirty="0" smtClean="0">
              <a:ln>
                <a:noFill/>
              </a:ln>
              <a:solidFill>
                <a:schemeClr val="tx1"/>
              </a:solidFill>
              <a:effectLst/>
              <a:latin typeface="Arial Narrow" pitchFamily="34" charset="0"/>
              <a:ea typeface="Calibri" pitchFamily="34" charset="0"/>
            </a:rPr>
            <a:t>Randomized clinical, parallel group, controlled trials (RCT)</a:t>
          </a:r>
          <a:endParaRPr lang="es-ES" sz="1800" b="1" dirty="0">
            <a:solidFill>
              <a:schemeClr val="tx1"/>
            </a:solidFill>
            <a:latin typeface="Arial Narrow" pitchFamily="34" charset="0"/>
            <a:cs typeface="Arial Narrow"/>
          </a:endParaRPr>
        </a:p>
      </dgm:t>
    </dgm:pt>
    <dgm:pt modelId="{779337D6-00E6-DE4F-9BF8-3AF99E92FB88}" type="parTrans" cxnId="{FCE7B5F9-A2F6-A44F-A771-6CBD36456CC6}">
      <dgm:prSet/>
      <dgm:spPr/>
      <dgm:t>
        <a:bodyPr/>
        <a:lstStyle/>
        <a:p>
          <a:endParaRPr lang="es-ES"/>
        </a:p>
      </dgm:t>
    </dgm:pt>
    <dgm:pt modelId="{3D1C8000-612B-5946-AEA8-73430387D3D9}" type="sibTrans" cxnId="{FCE7B5F9-A2F6-A44F-A771-6CBD36456CC6}">
      <dgm:prSet/>
      <dgm:spPr/>
      <dgm:t>
        <a:bodyPr/>
        <a:lstStyle/>
        <a:p>
          <a:endParaRPr lang="es-ES"/>
        </a:p>
      </dgm:t>
    </dgm:pt>
    <dgm:pt modelId="{069282B4-296E-0B42-8447-75ECF79EC251}">
      <dgm:prSet phldrT="[Texto]" custT="1"/>
      <dgm:spPr>
        <a:solidFill>
          <a:schemeClr val="tx2">
            <a:lumMod val="40000"/>
            <a:lumOff val="60000"/>
          </a:schemeClr>
        </a:solidFill>
        <a:ln>
          <a:solidFill>
            <a:srgbClr val="000000"/>
          </a:solidFill>
        </a:ln>
        <a:effectLst>
          <a:outerShdw blurRad="63500" sx="102000" sy="102000" algn="ctr" rotWithShape="0">
            <a:prstClr val="black">
              <a:alpha val="40000"/>
            </a:prstClr>
          </a:outerShdw>
        </a:effectLst>
      </dgm:spPr>
      <dgm:t>
        <a:bodyPr/>
        <a:lstStyle/>
        <a:p>
          <a:r>
            <a:rPr kumimoji="0" lang="en-GB" sz="1800" b="0" i="0" u="none" strike="noStrike" cap="none" normalizeH="0" baseline="0" dirty="0" smtClean="0">
              <a:ln>
                <a:noFill/>
              </a:ln>
              <a:solidFill>
                <a:schemeClr val="tx1"/>
              </a:solidFill>
              <a:effectLst/>
              <a:latin typeface="Britannic Bold" pitchFamily="34" charset="0"/>
              <a:ea typeface="Calibri" pitchFamily="34" charset="0"/>
            </a:rPr>
            <a:t>Population</a:t>
          </a:r>
        </a:p>
        <a:p>
          <a:r>
            <a:rPr kumimoji="0" lang="en-GB" sz="1800" b="1" i="0" u="none" strike="noStrike" cap="none" normalizeH="0" baseline="0" dirty="0" smtClean="0">
              <a:ln>
                <a:noFill/>
              </a:ln>
              <a:solidFill>
                <a:schemeClr val="tx1"/>
              </a:solidFill>
              <a:effectLst/>
              <a:latin typeface="Arial Narrow" pitchFamily="34" charset="0"/>
              <a:ea typeface="Calibri" pitchFamily="34" charset="0"/>
            </a:rPr>
            <a:t>Critically ill adult patients   </a:t>
          </a:r>
          <a:r>
            <a:rPr kumimoji="0" lang="en-CA" sz="1800" b="1" i="0" u="none" strike="noStrike" cap="none" normalizeH="0" baseline="0" dirty="0" smtClean="0">
              <a:ln>
                <a:noFill/>
              </a:ln>
              <a:solidFill>
                <a:schemeClr val="tx1"/>
              </a:solidFill>
              <a:effectLst/>
              <a:latin typeface="Arial Narrow" pitchFamily="34" charset="0"/>
              <a:ea typeface="Times New Roman" pitchFamily="18" charset="0"/>
            </a:rPr>
            <a:t>(&gt;18 years old)</a:t>
          </a:r>
          <a:endParaRPr lang="es-ES" sz="1800" b="1" dirty="0">
            <a:solidFill>
              <a:srgbClr val="000000"/>
            </a:solidFill>
            <a:latin typeface="Arial Narrow" pitchFamily="34" charset="0"/>
            <a:cs typeface="Arial Narrow"/>
          </a:endParaRPr>
        </a:p>
      </dgm:t>
    </dgm:pt>
    <dgm:pt modelId="{85334D5B-8C3A-4C4C-928E-C7DA13180E98}" type="parTrans" cxnId="{EDA74D12-CE1B-4E4E-A65F-1174E0BE54DF}">
      <dgm:prSet/>
      <dgm:spPr/>
      <dgm:t>
        <a:bodyPr/>
        <a:lstStyle/>
        <a:p>
          <a:endParaRPr lang="es-ES"/>
        </a:p>
      </dgm:t>
    </dgm:pt>
    <dgm:pt modelId="{1706EE72-E10B-154C-AD72-D4E3DB416416}" type="sibTrans" cxnId="{EDA74D12-CE1B-4E4E-A65F-1174E0BE54DF}">
      <dgm:prSet/>
      <dgm:spPr/>
      <dgm:t>
        <a:bodyPr/>
        <a:lstStyle/>
        <a:p>
          <a:endParaRPr lang="es-ES"/>
        </a:p>
      </dgm:t>
    </dgm:pt>
    <dgm:pt modelId="{47971E31-9DCB-7547-A1AC-E151839A6973}">
      <dgm:prSet phldrT="[Texto]" custT="1"/>
      <dgm:spPr>
        <a:solidFill>
          <a:schemeClr val="tx2">
            <a:lumMod val="60000"/>
            <a:lumOff val="40000"/>
          </a:schemeClr>
        </a:solidFill>
        <a:ln>
          <a:solidFill>
            <a:srgbClr val="000000"/>
          </a:solidFill>
        </a:ln>
        <a:effectLst>
          <a:outerShdw blurRad="63500" sx="102000" sy="102000" algn="ctr" rotWithShape="0">
            <a:prstClr val="black">
              <a:alpha val="40000"/>
            </a:prstClr>
          </a:outerShdw>
        </a:effectLst>
      </dgm:spPr>
      <dgm:t>
        <a:bodyPr/>
        <a:lstStyle/>
        <a:p>
          <a:r>
            <a:rPr lang="en-GB" sz="1800" b="1" dirty="0" smtClean="0">
              <a:solidFill>
                <a:schemeClr val="tx1"/>
              </a:solidFill>
              <a:latin typeface="Arial Narrow" pitchFamily="34" charset="0"/>
            </a:rPr>
            <a:t> </a:t>
          </a:r>
          <a:r>
            <a:rPr lang="en-GB" sz="1800" b="0" dirty="0" smtClean="0">
              <a:solidFill>
                <a:schemeClr val="tx1"/>
              </a:solidFill>
              <a:latin typeface="Britannic Bold" pitchFamily="34" charset="0"/>
            </a:rPr>
            <a:t>Intervention    </a:t>
          </a:r>
          <a:r>
            <a:rPr lang="en-GB" sz="1800" b="1" dirty="0" smtClean="0">
              <a:solidFill>
                <a:schemeClr val="tx1"/>
              </a:solidFill>
              <a:latin typeface="Arial Narrow" pitchFamily="34" charset="0"/>
            </a:rPr>
            <a:t>           Parenteral strategies to reduce soybean-oil vs. </a:t>
          </a:r>
          <a:r>
            <a:rPr lang="en-GB" sz="1800" b="1" dirty="0" err="1" smtClean="0">
              <a:solidFill>
                <a:schemeClr val="tx1"/>
              </a:solidFill>
              <a:latin typeface="Lucida Grande"/>
              <a:ea typeface="Lucida Grande"/>
              <a:cs typeface="Lucida Grande"/>
            </a:rPr>
            <a:t>Ω</a:t>
          </a:r>
          <a:r>
            <a:rPr lang="es-ES" sz="1800" b="1" dirty="0" smtClean="0">
              <a:solidFill>
                <a:schemeClr val="tx1"/>
              </a:solidFill>
              <a:effectLst/>
              <a:latin typeface="Arial Narrow" pitchFamily="34" charset="0"/>
              <a:ea typeface="Lucida Grande"/>
              <a:cs typeface="Arial Narrow"/>
            </a:rPr>
            <a:t>-6 </a:t>
          </a:r>
          <a:r>
            <a:rPr lang="es-ES" sz="1800" b="1" dirty="0" err="1" smtClean="0">
              <a:solidFill>
                <a:schemeClr val="tx1"/>
              </a:solidFill>
              <a:effectLst/>
              <a:latin typeface="Arial Narrow" pitchFamily="34" charset="0"/>
              <a:ea typeface="Lucida Grande"/>
              <a:cs typeface="Arial Narrow"/>
            </a:rPr>
            <a:t>oil-based</a:t>
          </a:r>
          <a:r>
            <a:rPr lang="es-ES" sz="1800" b="1" dirty="0" smtClean="0">
              <a:solidFill>
                <a:schemeClr val="tx1"/>
              </a:solidFill>
              <a:effectLst/>
              <a:latin typeface="Arial Narrow" pitchFamily="34" charset="0"/>
              <a:ea typeface="Lucida Grande"/>
              <a:cs typeface="Arial Narrow"/>
            </a:rPr>
            <a:t> LE (LCT)</a:t>
          </a:r>
          <a:endParaRPr lang="es-ES" sz="1800" b="1" dirty="0">
            <a:solidFill>
              <a:schemeClr val="tx1"/>
            </a:solidFill>
            <a:effectLst/>
            <a:latin typeface="Arial Narrow" pitchFamily="34" charset="0"/>
            <a:cs typeface="Arial Narrow"/>
          </a:endParaRPr>
        </a:p>
      </dgm:t>
    </dgm:pt>
    <dgm:pt modelId="{DB7CB0F1-999A-BC47-A310-33F235967596}" type="parTrans" cxnId="{F04E18B4-6B0C-5B40-9973-D7BF356EC44A}">
      <dgm:prSet/>
      <dgm:spPr/>
      <dgm:t>
        <a:bodyPr/>
        <a:lstStyle/>
        <a:p>
          <a:endParaRPr lang="es-ES"/>
        </a:p>
      </dgm:t>
    </dgm:pt>
    <dgm:pt modelId="{17561AA0-5925-4D46-8B56-585081DB522E}" type="sibTrans" cxnId="{F04E18B4-6B0C-5B40-9973-D7BF356EC44A}">
      <dgm:prSet/>
      <dgm:spPr/>
      <dgm:t>
        <a:bodyPr/>
        <a:lstStyle/>
        <a:p>
          <a:endParaRPr lang="es-ES"/>
        </a:p>
      </dgm:t>
    </dgm:pt>
    <dgm:pt modelId="{D4A90B24-D88A-4CA0-B2BE-04EB6B42921A}">
      <dgm:prSet custT="1"/>
      <dgm:spPr>
        <a:solidFill>
          <a:srgbClr val="20F2F2"/>
        </a:solidFill>
        <a:ln w="12700">
          <a:solidFill>
            <a:schemeClr val="tx1"/>
          </a:solidFill>
        </a:ln>
        <a:effectLst>
          <a:outerShdw blurRad="63500" sx="102000" sy="102000" algn="ctr" rotWithShape="0">
            <a:prstClr val="black">
              <a:alpha val="40000"/>
            </a:prstClr>
          </a:outerShdw>
        </a:effectLst>
      </dgm:spPr>
      <dgm:t>
        <a:bodyPr/>
        <a:lstStyle/>
        <a:p>
          <a:r>
            <a:rPr lang="en-GB" sz="1800" b="0" dirty="0" smtClean="0">
              <a:solidFill>
                <a:schemeClr val="tx1"/>
              </a:solidFill>
              <a:latin typeface="Britannic Bold" pitchFamily="34" charset="0"/>
            </a:rPr>
            <a:t>Pre-specified Outcomes</a:t>
          </a:r>
        </a:p>
        <a:p>
          <a:r>
            <a:rPr lang="en-CA" sz="1800" b="1" dirty="0" smtClean="0">
              <a:solidFill>
                <a:schemeClr val="tx1"/>
              </a:solidFill>
              <a:latin typeface="Arial Narrow" pitchFamily="34" charset="0"/>
            </a:rPr>
            <a:t>Mortality, ICU and Hospital LOS, Infections</a:t>
          </a:r>
          <a:endParaRPr lang="es-ES_tradnl" sz="1800" b="1" dirty="0">
            <a:solidFill>
              <a:schemeClr val="tx1"/>
            </a:solidFill>
            <a:latin typeface="Arial Narrow" pitchFamily="34" charset="0"/>
          </a:endParaRPr>
        </a:p>
      </dgm:t>
    </dgm:pt>
    <dgm:pt modelId="{3201F155-17D2-450B-AB00-AB1D38B1853F}" type="parTrans" cxnId="{BBDB7240-FA50-4A4C-8C63-344B6510B777}">
      <dgm:prSet/>
      <dgm:spPr/>
      <dgm:t>
        <a:bodyPr/>
        <a:lstStyle/>
        <a:p>
          <a:endParaRPr lang="es-ES_tradnl"/>
        </a:p>
      </dgm:t>
    </dgm:pt>
    <dgm:pt modelId="{A460B6C7-C735-46C9-A254-25684CC5FCC3}" type="sibTrans" cxnId="{BBDB7240-FA50-4A4C-8C63-344B6510B777}">
      <dgm:prSet/>
      <dgm:spPr/>
      <dgm:t>
        <a:bodyPr/>
        <a:lstStyle/>
        <a:p>
          <a:endParaRPr lang="es-ES_tradnl"/>
        </a:p>
      </dgm:t>
    </dgm:pt>
    <dgm:pt modelId="{2822DF69-28F3-C24A-BFF2-C098928179C7}" type="pres">
      <dgm:prSet presAssocID="{6D707A11-7E28-E146-9448-22C7EB933DE9}" presName="rootnode" presStyleCnt="0">
        <dgm:presLayoutVars>
          <dgm:chMax/>
          <dgm:chPref/>
          <dgm:dir/>
          <dgm:animLvl val="lvl"/>
        </dgm:presLayoutVars>
      </dgm:prSet>
      <dgm:spPr/>
      <dgm:t>
        <a:bodyPr/>
        <a:lstStyle/>
        <a:p>
          <a:endParaRPr lang="es-ES"/>
        </a:p>
      </dgm:t>
    </dgm:pt>
    <dgm:pt modelId="{4F6EB0D1-C4D0-374D-BA42-B0DCCB7B4A9F}" type="pres">
      <dgm:prSet presAssocID="{45B2C607-725F-3F4B-BF3C-8CA2CF436AAE}" presName="composite" presStyleCnt="0"/>
      <dgm:spPr/>
    </dgm:pt>
    <dgm:pt modelId="{291B969C-CEB5-4C47-B9BC-E74F1054C98D}" type="pres">
      <dgm:prSet presAssocID="{45B2C607-725F-3F4B-BF3C-8CA2CF436AAE}" presName="bentUpArrow1" presStyleLbl="alignImgPlace1" presStyleIdx="0" presStyleCnt="3" custScaleX="91657"/>
      <dgm:spPr>
        <a:solidFill>
          <a:schemeClr val="bg1">
            <a:lumMod val="85000"/>
          </a:schemeClr>
        </a:solidFill>
      </dgm:spPr>
      <dgm:t>
        <a:bodyPr/>
        <a:lstStyle/>
        <a:p>
          <a:endParaRPr lang="es-ES_tradnl"/>
        </a:p>
      </dgm:t>
    </dgm:pt>
    <dgm:pt modelId="{8E3981E3-C916-A04D-8F1D-5E01DC359F64}" type="pres">
      <dgm:prSet presAssocID="{45B2C607-725F-3F4B-BF3C-8CA2CF436AAE}" presName="ParentText" presStyleLbl="node1" presStyleIdx="0" presStyleCnt="4" custScaleX="147525" custLinFactNeighborX="-3518">
        <dgm:presLayoutVars>
          <dgm:chMax val="1"/>
          <dgm:chPref val="1"/>
          <dgm:bulletEnabled val="1"/>
        </dgm:presLayoutVars>
      </dgm:prSet>
      <dgm:spPr/>
      <dgm:t>
        <a:bodyPr/>
        <a:lstStyle/>
        <a:p>
          <a:endParaRPr lang="es-ES"/>
        </a:p>
      </dgm:t>
    </dgm:pt>
    <dgm:pt modelId="{238DE891-187A-5F48-A954-902528ED78D5}" type="pres">
      <dgm:prSet presAssocID="{45B2C607-725F-3F4B-BF3C-8CA2CF436AAE}" presName="ChildText" presStyleLbl="revTx" presStyleIdx="0" presStyleCnt="3" custScaleX="151223" custScaleY="94878" custLinFactNeighborX="48102">
        <dgm:presLayoutVars>
          <dgm:chMax val="0"/>
          <dgm:chPref val="0"/>
          <dgm:bulletEnabled val="1"/>
        </dgm:presLayoutVars>
      </dgm:prSet>
      <dgm:spPr/>
      <dgm:t>
        <a:bodyPr/>
        <a:lstStyle/>
        <a:p>
          <a:endParaRPr lang="es-ES"/>
        </a:p>
      </dgm:t>
    </dgm:pt>
    <dgm:pt modelId="{24B0CED2-1788-C04A-9355-26CEBF92EC6E}" type="pres">
      <dgm:prSet presAssocID="{3D1C8000-612B-5946-AEA8-73430387D3D9}" presName="sibTrans" presStyleCnt="0"/>
      <dgm:spPr/>
    </dgm:pt>
    <dgm:pt modelId="{87F7C4B3-359B-1249-8E53-71BF5E8A05BB}" type="pres">
      <dgm:prSet presAssocID="{069282B4-296E-0B42-8447-75ECF79EC251}" presName="composite" presStyleCnt="0"/>
      <dgm:spPr/>
    </dgm:pt>
    <dgm:pt modelId="{5E7C1D29-3599-074C-A901-E9B3519330A8}" type="pres">
      <dgm:prSet presAssocID="{069282B4-296E-0B42-8447-75ECF79EC251}" presName="bentUpArrow1" presStyleLbl="alignImgPlace1" presStyleIdx="1" presStyleCnt="3"/>
      <dgm:spPr>
        <a:solidFill>
          <a:schemeClr val="bg1">
            <a:lumMod val="65000"/>
          </a:schemeClr>
        </a:solidFill>
      </dgm:spPr>
      <dgm:t>
        <a:bodyPr/>
        <a:lstStyle/>
        <a:p>
          <a:endParaRPr lang="es-ES_tradnl"/>
        </a:p>
      </dgm:t>
    </dgm:pt>
    <dgm:pt modelId="{45401F35-0103-934D-942E-F41C786CEDEA}" type="pres">
      <dgm:prSet presAssocID="{069282B4-296E-0B42-8447-75ECF79EC251}" presName="ParentText" presStyleLbl="node1" presStyleIdx="1" presStyleCnt="4" custScaleX="148848" custLinFactNeighborX="-3285">
        <dgm:presLayoutVars>
          <dgm:chMax val="1"/>
          <dgm:chPref val="1"/>
          <dgm:bulletEnabled val="1"/>
        </dgm:presLayoutVars>
      </dgm:prSet>
      <dgm:spPr/>
      <dgm:t>
        <a:bodyPr/>
        <a:lstStyle/>
        <a:p>
          <a:endParaRPr lang="es-ES"/>
        </a:p>
      </dgm:t>
    </dgm:pt>
    <dgm:pt modelId="{FF73A408-3106-CD43-8CDC-64B6C7D0B6DF}" type="pres">
      <dgm:prSet presAssocID="{069282B4-296E-0B42-8447-75ECF79EC251}" presName="ChildText" presStyleLbl="revTx" presStyleIdx="1" presStyleCnt="3" custScaleX="145706" custLinFactNeighborX="42974">
        <dgm:presLayoutVars>
          <dgm:chMax val="0"/>
          <dgm:chPref val="0"/>
          <dgm:bulletEnabled val="1"/>
        </dgm:presLayoutVars>
      </dgm:prSet>
      <dgm:spPr/>
      <dgm:t>
        <a:bodyPr/>
        <a:lstStyle/>
        <a:p>
          <a:endParaRPr lang="es-ES"/>
        </a:p>
      </dgm:t>
    </dgm:pt>
    <dgm:pt modelId="{8720D055-223A-144A-A91E-790B4362F794}" type="pres">
      <dgm:prSet presAssocID="{1706EE72-E10B-154C-AD72-D4E3DB416416}" presName="sibTrans" presStyleCnt="0"/>
      <dgm:spPr/>
    </dgm:pt>
    <dgm:pt modelId="{E7B4C2F3-1F78-3843-9855-C26BB4C8934A}" type="pres">
      <dgm:prSet presAssocID="{47971E31-9DCB-7547-A1AC-E151839A6973}" presName="composite" presStyleCnt="0"/>
      <dgm:spPr/>
    </dgm:pt>
    <dgm:pt modelId="{28924038-5223-4886-9093-6EFE70500DA0}" type="pres">
      <dgm:prSet presAssocID="{47971E31-9DCB-7547-A1AC-E151839A6973}" presName="bentUpArrow1" presStyleLbl="alignImgPlace1" presStyleIdx="2" presStyleCnt="3"/>
      <dgm:spPr>
        <a:solidFill>
          <a:schemeClr val="tx1">
            <a:lumMod val="65000"/>
            <a:lumOff val="35000"/>
          </a:schemeClr>
        </a:solidFill>
      </dgm:spPr>
      <dgm:t>
        <a:bodyPr/>
        <a:lstStyle/>
        <a:p>
          <a:endParaRPr lang="es-ES_tradnl"/>
        </a:p>
      </dgm:t>
    </dgm:pt>
    <dgm:pt modelId="{FCF1E786-B557-1F47-BF74-EC7B0EC1A64E}" type="pres">
      <dgm:prSet presAssocID="{47971E31-9DCB-7547-A1AC-E151839A6973}" presName="ParentText" presStyleLbl="node1" presStyleIdx="2" presStyleCnt="4" custScaleX="147734" custLinFactNeighborX="-378" custLinFactNeighborY="-1868">
        <dgm:presLayoutVars>
          <dgm:chMax val="1"/>
          <dgm:chPref val="1"/>
          <dgm:bulletEnabled val="1"/>
        </dgm:presLayoutVars>
      </dgm:prSet>
      <dgm:spPr/>
      <dgm:t>
        <a:bodyPr/>
        <a:lstStyle/>
        <a:p>
          <a:endParaRPr lang="es-ES"/>
        </a:p>
      </dgm:t>
    </dgm:pt>
    <dgm:pt modelId="{3E6A6A70-D30C-4247-84BD-B96E13479F57}" type="pres">
      <dgm:prSet presAssocID="{47971E31-9DCB-7547-A1AC-E151839A6973}" presName="ChildText" presStyleLbl="revTx" presStyleIdx="2" presStyleCnt="3">
        <dgm:presLayoutVars>
          <dgm:chMax val="0"/>
          <dgm:chPref val="0"/>
          <dgm:bulletEnabled val="1"/>
        </dgm:presLayoutVars>
      </dgm:prSet>
      <dgm:spPr/>
    </dgm:pt>
    <dgm:pt modelId="{0AB14547-31BB-4808-BE38-4BC6B36B744D}" type="pres">
      <dgm:prSet presAssocID="{17561AA0-5925-4D46-8B56-585081DB522E}" presName="sibTrans" presStyleCnt="0"/>
      <dgm:spPr/>
    </dgm:pt>
    <dgm:pt modelId="{09106D78-7631-4D6E-ACA7-580AA32E6EF1}" type="pres">
      <dgm:prSet presAssocID="{D4A90B24-D88A-4CA0-B2BE-04EB6B42921A}" presName="composite" presStyleCnt="0"/>
      <dgm:spPr/>
    </dgm:pt>
    <dgm:pt modelId="{2C77ACBD-BD43-4EE7-B2F2-3341A98FB56B}" type="pres">
      <dgm:prSet presAssocID="{D4A90B24-D88A-4CA0-B2BE-04EB6B42921A}" presName="ParentText" presStyleLbl="node1" presStyleIdx="3" presStyleCnt="4" custScaleX="144460">
        <dgm:presLayoutVars>
          <dgm:chMax val="1"/>
          <dgm:chPref val="1"/>
          <dgm:bulletEnabled val="1"/>
        </dgm:presLayoutVars>
      </dgm:prSet>
      <dgm:spPr/>
      <dgm:t>
        <a:bodyPr/>
        <a:lstStyle/>
        <a:p>
          <a:endParaRPr lang="es-ES_tradnl"/>
        </a:p>
      </dgm:t>
    </dgm:pt>
  </dgm:ptLst>
  <dgm:cxnLst>
    <dgm:cxn modelId="{BD34ABE8-972F-418F-9C98-E59BAAD7A5BB}" type="presOf" srcId="{6D707A11-7E28-E146-9448-22C7EB933DE9}" destId="{2822DF69-28F3-C24A-BFF2-C098928179C7}" srcOrd="0" destOrd="0" presId="urn:microsoft.com/office/officeart/2005/8/layout/StepDownProcess"/>
    <dgm:cxn modelId="{896EA75E-381B-4392-89CB-57D9CF34F57C}" type="presOf" srcId="{47971E31-9DCB-7547-A1AC-E151839A6973}" destId="{FCF1E786-B557-1F47-BF74-EC7B0EC1A64E}" srcOrd="0" destOrd="0" presId="urn:microsoft.com/office/officeart/2005/8/layout/StepDownProcess"/>
    <dgm:cxn modelId="{EDA74D12-CE1B-4E4E-A65F-1174E0BE54DF}" srcId="{6D707A11-7E28-E146-9448-22C7EB933DE9}" destId="{069282B4-296E-0B42-8447-75ECF79EC251}" srcOrd="1" destOrd="0" parTransId="{85334D5B-8C3A-4C4C-928E-C7DA13180E98}" sibTransId="{1706EE72-E10B-154C-AD72-D4E3DB416416}"/>
    <dgm:cxn modelId="{47AEB77B-005D-4916-8586-9D3FCF4F1A8C}" type="presOf" srcId="{D4A90B24-D88A-4CA0-B2BE-04EB6B42921A}" destId="{2C77ACBD-BD43-4EE7-B2F2-3341A98FB56B}" srcOrd="0" destOrd="0" presId="urn:microsoft.com/office/officeart/2005/8/layout/StepDownProcess"/>
    <dgm:cxn modelId="{AF8550BC-BC4F-4E06-AF76-DBBC3D883E00}" type="presOf" srcId="{069282B4-296E-0B42-8447-75ECF79EC251}" destId="{45401F35-0103-934D-942E-F41C786CEDEA}" srcOrd="0" destOrd="0" presId="urn:microsoft.com/office/officeart/2005/8/layout/StepDownProcess"/>
    <dgm:cxn modelId="{F04E18B4-6B0C-5B40-9973-D7BF356EC44A}" srcId="{6D707A11-7E28-E146-9448-22C7EB933DE9}" destId="{47971E31-9DCB-7547-A1AC-E151839A6973}" srcOrd="2" destOrd="0" parTransId="{DB7CB0F1-999A-BC47-A310-33F235967596}" sibTransId="{17561AA0-5925-4D46-8B56-585081DB522E}"/>
    <dgm:cxn modelId="{BBDB7240-FA50-4A4C-8C63-344B6510B777}" srcId="{6D707A11-7E28-E146-9448-22C7EB933DE9}" destId="{D4A90B24-D88A-4CA0-B2BE-04EB6B42921A}" srcOrd="3" destOrd="0" parTransId="{3201F155-17D2-450B-AB00-AB1D38B1853F}" sibTransId="{A460B6C7-C735-46C9-A254-25684CC5FCC3}"/>
    <dgm:cxn modelId="{A63BDC18-B2AB-4A38-AEF8-06D2974A02FC}" type="presOf" srcId="{45B2C607-725F-3F4B-BF3C-8CA2CF436AAE}" destId="{8E3981E3-C916-A04D-8F1D-5E01DC359F64}" srcOrd="0" destOrd="0" presId="urn:microsoft.com/office/officeart/2005/8/layout/StepDownProcess"/>
    <dgm:cxn modelId="{FCE7B5F9-A2F6-A44F-A771-6CBD36456CC6}" srcId="{6D707A11-7E28-E146-9448-22C7EB933DE9}" destId="{45B2C607-725F-3F4B-BF3C-8CA2CF436AAE}" srcOrd="0" destOrd="0" parTransId="{779337D6-00E6-DE4F-9BF8-3AF99E92FB88}" sibTransId="{3D1C8000-612B-5946-AEA8-73430387D3D9}"/>
    <dgm:cxn modelId="{DC1F5FE0-ADF5-4E1B-BBD6-54F07E655EFA}" type="presParOf" srcId="{2822DF69-28F3-C24A-BFF2-C098928179C7}" destId="{4F6EB0D1-C4D0-374D-BA42-B0DCCB7B4A9F}" srcOrd="0" destOrd="0" presId="urn:microsoft.com/office/officeart/2005/8/layout/StepDownProcess"/>
    <dgm:cxn modelId="{D58BD2E7-EDDE-41EC-A2BA-F2AD23E93FC0}" type="presParOf" srcId="{4F6EB0D1-C4D0-374D-BA42-B0DCCB7B4A9F}" destId="{291B969C-CEB5-4C47-B9BC-E74F1054C98D}" srcOrd="0" destOrd="0" presId="urn:microsoft.com/office/officeart/2005/8/layout/StepDownProcess"/>
    <dgm:cxn modelId="{D1E12B5D-4428-426D-BD73-49FC84EA4D99}" type="presParOf" srcId="{4F6EB0D1-C4D0-374D-BA42-B0DCCB7B4A9F}" destId="{8E3981E3-C916-A04D-8F1D-5E01DC359F64}" srcOrd="1" destOrd="0" presId="urn:microsoft.com/office/officeart/2005/8/layout/StepDownProcess"/>
    <dgm:cxn modelId="{F4D422B2-96E7-4112-9512-23060F84A067}" type="presParOf" srcId="{4F6EB0D1-C4D0-374D-BA42-B0DCCB7B4A9F}" destId="{238DE891-187A-5F48-A954-902528ED78D5}" srcOrd="2" destOrd="0" presId="urn:microsoft.com/office/officeart/2005/8/layout/StepDownProcess"/>
    <dgm:cxn modelId="{74A75FDB-6B8B-4D71-9271-1B34F581AC6E}" type="presParOf" srcId="{2822DF69-28F3-C24A-BFF2-C098928179C7}" destId="{24B0CED2-1788-C04A-9355-26CEBF92EC6E}" srcOrd="1" destOrd="0" presId="urn:microsoft.com/office/officeart/2005/8/layout/StepDownProcess"/>
    <dgm:cxn modelId="{85045A74-C51E-46A2-9B23-F8970E474341}" type="presParOf" srcId="{2822DF69-28F3-C24A-BFF2-C098928179C7}" destId="{87F7C4B3-359B-1249-8E53-71BF5E8A05BB}" srcOrd="2" destOrd="0" presId="urn:microsoft.com/office/officeart/2005/8/layout/StepDownProcess"/>
    <dgm:cxn modelId="{8D0BF6F6-8803-4721-835B-E2F8C4739ABF}" type="presParOf" srcId="{87F7C4B3-359B-1249-8E53-71BF5E8A05BB}" destId="{5E7C1D29-3599-074C-A901-E9B3519330A8}" srcOrd="0" destOrd="0" presId="urn:microsoft.com/office/officeart/2005/8/layout/StepDownProcess"/>
    <dgm:cxn modelId="{87646737-63E4-4EDC-A5E3-EC39E9D97D7C}" type="presParOf" srcId="{87F7C4B3-359B-1249-8E53-71BF5E8A05BB}" destId="{45401F35-0103-934D-942E-F41C786CEDEA}" srcOrd="1" destOrd="0" presId="urn:microsoft.com/office/officeart/2005/8/layout/StepDownProcess"/>
    <dgm:cxn modelId="{53A9968A-B5A3-4F3B-906B-BE6106284C36}" type="presParOf" srcId="{87F7C4B3-359B-1249-8E53-71BF5E8A05BB}" destId="{FF73A408-3106-CD43-8CDC-64B6C7D0B6DF}" srcOrd="2" destOrd="0" presId="urn:microsoft.com/office/officeart/2005/8/layout/StepDownProcess"/>
    <dgm:cxn modelId="{C6363CF8-1CE3-4DC0-AF09-09B13430FCD3}" type="presParOf" srcId="{2822DF69-28F3-C24A-BFF2-C098928179C7}" destId="{8720D055-223A-144A-A91E-790B4362F794}" srcOrd="3" destOrd="0" presId="urn:microsoft.com/office/officeart/2005/8/layout/StepDownProcess"/>
    <dgm:cxn modelId="{8A85743B-9712-4844-885E-E922E440052C}" type="presParOf" srcId="{2822DF69-28F3-C24A-BFF2-C098928179C7}" destId="{E7B4C2F3-1F78-3843-9855-C26BB4C8934A}" srcOrd="4" destOrd="0" presId="urn:microsoft.com/office/officeart/2005/8/layout/StepDownProcess"/>
    <dgm:cxn modelId="{88520E27-4324-4A53-ADA7-6A3AE63155DA}" type="presParOf" srcId="{E7B4C2F3-1F78-3843-9855-C26BB4C8934A}" destId="{28924038-5223-4886-9093-6EFE70500DA0}" srcOrd="0" destOrd="0" presId="urn:microsoft.com/office/officeart/2005/8/layout/StepDownProcess"/>
    <dgm:cxn modelId="{02EBD2C2-D70F-45C1-9FC1-44E61072134C}" type="presParOf" srcId="{E7B4C2F3-1F78-3843-9855-C26BB4C8934A}" destId="{FCF1E786-B557-1F47-BF74-EC7B0EC1A64E}" srcOrd="1" destOrd="0" presId="urn:microsoft.com/office/officeart/2005/8/layout/StepDownProcess"/>
    <dgm:cxn modelId="{86A53446-EEAA-43FF-A47F-E6051699B6D8}" type="presParOf" srcId="{E7B4C2F3-1F78-3843-9855-C26BB4C8934A}" destId="{3E6A6A70-D30C-4247-84BD-B96E13479F57}" srcOrd="2" destOrd="0" presId="urn:microsoft.com/office/officeart/2005/8/layout/StepDownProcess"/>
    <dgm:cxn modelId="{10BB2534-48CB-4CDD-84D8-65FC62CBCA33}" type="presParOf" srcId="{2822DF69-28F3-C24A-BFF2-C098928179C7}" destId="{0AB14547-31BB-4808-BE38-4BC6B36B744D}" srcOrd="5" destOrd="0" presId="urn:microsoft.com/office/officeart/2005/8/layout/StepDownProcess"/>
    <dgm:cxn modelId="{8A5A5823-9A52-43F6-9EA6-830B6E535300}" type="presParOf" srcId="{2822DF69-28F3-C24A-BFF2-C098928179C7}" destId="{09106D78-7631-4D6E-ACA7-580AA32E6EF1}" srcOrd="6" destOrd="0" presId="urn:microsoft.com/office/officeart/2005/8/layout/StepDownProcess"/>
    <dgm:cxn modelId="{C28DC9F2-F7FD-4B4A-A83C-074B6E66BB5A}" type="presParOf" srcId="{09106D78-7631-4D6E-ACA7-580AA32E6EF1}" destId="{2C77ACBD-BD43-4EE7-B2F2-3341A98FB56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8C0246-B2FB-7049-9EE7-EF4424361935}" type="doc">
      <dgm:prSet loTypeId="urn:microsoft.com/office/officeart/2008/layout/RadialCluster" loCatId="" qsTypeId="urn:microsoft.com/office/officeart/2005/8/quickstyle/simple3" qsCatId="simple" csTypeId="urn:microsoft.com/office/officeart/2005/8/colors/accent1_2" csCatId="accent1" phldr="1"/>
      <dgm:spPr/>
      <dgm:t>
        <a:bodyPr/>
        <a:lstStyle/>
        <a:p>
          <a:endParaRPr lang="es-ES"/>
        </a:p>
      </dgm:t>
    </dgm:pt>
    <dgm:pt modelId="{7F9B7F0E-1621-9A46-8052-3271D3E8E7B1}">
      <dgm:prSet phldrT="[Texto]" custT="1"/>
      <dgm:spPr>
        <a:ln>
          <a:solidFill>
            <a:srgbClr val="000000"/>
          </a:solidFill>
        </a:ln>
        <a:effectLst>
          <a:outerShdw blurRad="50800" dist="38100" dir="2700000" algn="tl" rotWithShape="0">
            <a:srgbClr val="000000">
              <a:alpha val="43000"/>
            </a:srgbClr>
          </a:outerShdw>
        </a:effectLst>
      </dgm:spPr>
      <dgm:t>
        <a:bodyPr/>
        <a:lstStyle/>
        <a:p>
          <a:r>
            <a:rPr lang="es-ES" sz="3200" dirty="0" smtClean="0">
              <a:latin typeface="Britannic Bold"/>
              <a:cs typeface="Britannic Bold"/>
            </a:rPr>
            <a:t>FO</a:t>
          </a:r>
          <a:endParaRPr lang="es-ES" sz="3200" dirty="0">
            <a:latin typeface="Britannic Bold"/>
            <a:cs typeface="Britannic Bold"/>
          </a:endParaRPr>
        </a:p>
      </dgm:t>
    </dgm:pt>
    <dgm:pt modelId="{589DC27F-1F44-014C-A2A1-048B98292536}" type="parTrans" cxnId="{D1188DCB-E4D3-4D41-980D-2DD03988EFA1}">
      <dgm:prSet/>
      <dgm:spPr/>
      <dgm:t>
        <a:bodyPr/>
        <a:lstStyle/>
        <a:p>
          <a:endParaRPr lang="es-ES"/>
        </a:p>
      </dgm:t>
    </dgm:pt>
    <dgm:pt modelId="{054C49A0-EA67-E649-8ECE-FD30D7FB320C}" type="sibTrans" cxnId="{D1188DCB-E4D3-4D41-980D-2DD03988EFA1}">
      <dgm:prSet/>
      <dgm:spPr/>
      <dgm:t>
        <a:bodyPr/>
        <a:lstStyle/>
        <a:p>
          <a:endParaRPr lang="es-ES"/>
        </a:p>
      </dgm:t>
    </dgm:pt>
    <dgm:pt modelId="{0C601E4E-4ECC-5146-B5D8-599B06B352E4}">
      <dgm:prSet phldrT="[Texto]" custT="1"/>
      <dgm:spPr>
        <a:ln>
          <a:solidFill>
            <a:srgbClr val="000000"/>
          </a:solidFill>
        </a:ln>
        <a:effectLst>
          <a:outerShdw blurRad="50800" dist="38100" dir="2700000" algn="tl" rotWithShape="0">
            <a:srgbClr val="000000">
              <a:alpha val="43000"/>
            </a:srgbClr>
          </a:outerShdw>
        </a:effectLst>
      </dgm:spPr>
      <dgm:t>
        <a:bodyPr/>
        <a:lstStyle/>
        <a:p>
          <a:r>
            <a:rPr lang="es-ES" sz="1800" b="1" dirty="0" smtClean="0">
              <a:latin typeface="Arial Narrow"/>
              <a:cs typeface="Arial Narrow"/>
            </a:rPr>
            <a:t>Greater attenuation of IL-1B, IL-6, TNFα</a:t>
          </a:r>
          <a:endParaRPr lang="es-ES" sz="1800" b="1" dirty="0">
            <a:latin typeface="Arial Narrow"/>
            <a:cs typeface="Arial Narrow"/>
          </a:endParaRPr>
        </a:p>
      </dgm:t>
    </dgm:pt>
    <dgm:pt modelId="{4035C986-B6AB-2143-A375-2A56B35F2909}" type="parTrans" cxnId="{057C6943-E394-8340-9A17-6E66DD6BF533}">
      <dgm:prSet/>
      <dgm:spPr>
        <a:ln>
          <a:solidFill>
            <a:srgbClr val="000000"/>
          </a:solidFill>
        </a:ln>
      </dgm:spPr>
      <dgm:t>
        <a:bodyPr/>
        <a:lstStyle/>
        <a:p>
          <a:endParaRPr lang="es-ES"/>
        </a:p>
      </dgm:t>
    </dgm:pt>
    <dgm:pt modelId="{698B3DB8-5D10-1049-9484-0A27EAFD87A3}" type="sibTrans" cxnId="{057C6943-E394-8340-9A17-6E66DD6BF533}">
      <dgm:prSet/>
      <dgm:spPr/>
      <dgm:t>
        <a:bodyPr/>
        <a:lstStyle/>
        <a:p>
          <a:endParaRPr lang="es-ES"/>
        </a:p>
      </dgm:t>
    </dgm:pt>
    <dgm:pt modelId="{75CA6845-5667-B240-86AD-BBA6C632C62A}">
      <dgm:prSet phldrT="[Texto]" custT="1"/>
      <dgm:spPr>
        <a:ln>
          <a:solidFill>
            <a:srgbClr val="000000"/>
          </a:solidFill>
        </a:ln>
        <a:effectLst>
          <a:outerShdw blurRad="50800" dist="38100" dir="2700000" algn="tl" rotWithShape="0">
            <a:srgbClr val="000000">
              <a:alpha val="43000"/>
            </a:srgbClr>
          </a:outerShdw>
        </a:effectLst>
      </dgm:spPr>
      <dgm:t>
        <a:bodyPr/>
        <a:lstStyle/>
        <a:p>
          <a:r>
            <a:rPr lang="es-ES" sz="1800" b="1" dirty="0" err="1" smtClean="0">
              <a:latin typeface="Arial Narrow"/>
              <a:cs typeface="Arial Narrow"/>
            </a:rPr>
            <a:t>Improved</a:t>
          </a:r>
          <a:r>
            <a:rPr lang="es-ES" sz="1800" b="1" dirty="0" smtClean="0">
              <a:latin typeface="Arial Narrow"/>
              <a:cs typeface="Arial Narrow"/>
            </a:rPr>
            <a:t> PaO2/FiO2 ratio </a:t>
          </a:r>
          <a:r>
            <a:rPr lang="es-ES" sz="1800" b="1" dirty="0" err="1" smtClean="0">
              <a:latin typeface="Arial Narrow"/>
              <a:cs typeface="Arial Narrow"/>
            </a:rPr>
            <a:t>by</a:t>
          </a:r>
          <a:r>
            <a:rPr lang="es-ES" sz="1800" b="1" dirty="0" smtClean="0">
              <a:latin typeface="Arial Narrow"/>
              <a:cs typeface="Arial Narrow"/>
            </a:rPr>
            <a:t> day 6</a:t>
          </a:r>
          <a:endParaRPr lang="es-ES" sz="1800" b="1" dirty="0">
            <a:latin typeface="Arial Narrow"/>
            <a:cs typeface="Arial Narrow"/>
          </a:endParaRPr>
        </a:p>
      </dgm:t>
    </dgm:pt>
    <dgm:pt modelId="{5CDBC0AC-E72E-5A44-9C2F-89CD709CB9CC}" type="parTrans" cxnId="{4F5DC752-015C-6746-AA16-D104CF32C06E}">
      <dgm:prSet/>
      <dgm:spPr>
        <a:ln>
          <a:solidFill>
            <a:srgbClr val="000000"/>
          </a:solidFill>
        </a:ln>
      </dgm:spPr>
      <dgm:t>
        <a:bodyPr/>
        <a:lstStyle/>
        <a:p>
          <a:endParaRPr lang="es-ES"/>
        </a:p>
      </dgm:t>
    </dgm:pt>
    <dgm:pt modelId="{C4B66709-1C9F-A24D-ABB6-5B8CF3FDC277}" type="sibTrans" cxnId="{4F5DC752-015C-6746-AA16-D104CF32C06E}">
      <dgm:prSet/>
      <dgm:spPr/>
      <dgm:t>
        <a:bodyPr/>
        <a:lstStyle/>
        <a:p>
          <a:endParaRPr lang="es-ES"/>
        </a:p>
      </dgm:t>
    </dgm:pt>
    <dgm:pt modelId="{9E308099-8337-7E47-9824-0C87F12F8DE7}">
      <dgm:prSet phldrT="[Texto]" custT="1"/>
      <dgm:spPr>
        <a:ln>
          <a:solidFill>
            <a:srgbClr val="000000"/>
          </a:solidFill>
        </a:ln>
        <a:effectLst>
          <a:outerShdw blurRad="50800" dist="38100" dir="2700000" algn="tl" rotWithShape="0">
            <a:srgbClr val="000000">
              <a:alpha val="43000"/>
            </a:srgbClr>
          </a:outerShdw>
        </a:effectLst>
      </dgm:spPr>
      <dgm:t>
        <a:bodyPr/>
        <a:lstStyle/>
        <a:p>
          <a:r>
            <a:rPr lang="es-ES" sz="1800" b="1" dirty="0" err="1" smtClean="0">
              <a:latin typeface="Arial Narrow"/>
              <a:cs typeface="Arial Narrow"/>
            </a:rPr>
            <a:t>Tendency</a:t>
          </a:r>
          <a:r>
            <a:rPr lang="es-ES" sz="1800" b="1" dirty="0" smtClean="0">
              <a:latin typeface="Arial Narrow"/>
              <a:cs typeface="Arial Narrow"/>
            </a:rPr>
            <a:t> to reduce Hospital </a:t>
          </a:r>
          <a:r>
            <a:rPr lang="es-ES" sz="1800" b="1" dirty="0" err="1" smtClean="0">
              <a:latin typeface="Arial Narrow"/>
              <a:cs typeface="Arial Narrow"/>
            </a:rPr>
            <a:t>Stay</a:t>
          </a:r>
          <a:r>
            <a:rPr lang="es-ES" sz="1800" b="1" dirty="0" smtClean="0">
              <a:latin typeface="Arial Narrow"/>
              <a:cs typeface="Arial Narrow"/>
            </a:rPr>
            <a:t> (P= .08) and </a:t>
          </a:r>
          <a:r>
            <a:rPr lang="es-ES" sz="1800" b="1" dirty="0" err="1" smtClean="0">
              <a:latin typeface="Arial Narrow"/>
              <a:cs typeface="Arial Narrow"/>
            </a:rPr>
            <a:t>Deaths</a:t>
          </a:r>
          <a:r>
            <a:rPr lang="es-ES" sz="1800" b="1" dirty="0" smtClean="0">
              <a:latin typeface="Arial Narrow"/>
              <a:cs typeface="Arial Narrow"/>
            </a:rPr>
            <a:t> (P= NS)</a:t>
          </a:r>
          <a:endParaRPr lang="es-ES" sz="1800" b="1" dirty="0">
            <a:latin typeface="Arial Narrow"/>
            <a:cs typeface="Arial Narrow"/>
          </a:endParaRPr>
        </a:p>
      </dgm:t>
    </dgm:pt>
    <dgm:pt modelId="{40A389D4-E09C-D047-B345-F8E2F6D1DD27}" type="parTrans" cxnId="{72AACD05-2CD9-1543-9486-014FB14FF5AA}">
      <dgm:prSet/>
      <dgm:spPr>
        <a:ln>
          <a:solidFill>
            <a:srgbClr val="000000"/>
          </a:solidFill>
        </a:ln>
      </dgm:spPr>
      <dgm:t>
        <a:bodyPr/>
        <a:lstStyle/>
        <a:p>
          <a:endParaRPr lang="es-ES"/>
        </a:p>
      </dgm:t>
    </dgm:pt>
    <dgm:pt modelId="{E48C7952-D6B9-0E46-9289-91B38CF0A202}" type="sibTrans" cxnId="{72AACD05-2CD9-1543-9486-014FB14FF5AA}">
      <dgm:prSet/>
      <dgm:spPr/>
      <dgm:t>
        <a:bodyPr/>
        <a:lstStyle/>
        <a:p>
          <a:endParaRPr lang="es-ES"/>
        </a:p>
      </dgm:t>
    </dgm:pt>
    <dgm:pt modelId="{72C47741-481E-FA48-A564-073E80FE4A4C}" type="pres">
      <dgm:prSet presAssocID="{978C0246-B2FB-7049-9EE7-EF4424361935}" presName="Name0" presStyleCnt="0">
        <dgm:presLayoutVars>
          <dgm:chMax val="1"/>
          <dgm:chPref val="1"/>
          <dgm:dir/>
          <dgm:animOne val="branch"/>
          <dgm:animLvl val="lvl"/>
        </dgm:presLayoutVars>
      </dgm:prSet>
      <dgm:spPr/>
      <dgm:t>
        <a:bodyPr/>
        <a:lstStyle/>
        <a:p>
          <a:endParaRPr lang="en-GB"/>
        </a:p>
      </dgm:t>
    </dgm:pt>
    <dgm:pt modelId="{6AF5D0DC-8B13-A44E-BAD1-5C8D1ED58525}" type="pres">
      <dgm:prSet presAssocID="{7F9B7F0E-1621-9A46-8052-3271D3E8E7B1}" presName="singleCycle" presStyleCnt="0"/>
      <dgm:spPr/>
    </dgm:pt>
    <dgm:pt modelId="{1E24A7AE-437B-824B-AA85-854ED0E27630}" type="pres">
      <dgm:prSet presAssocID="{7F9B7F0E-1621-9A46-8052-3271D3E8E7B1}" presName="singleCenter" presStyleLbl="node1" presStyleIdx="0" presStyleCnt="4" custLinFactNeighborX="-671" custLinFactNeighborY="-10405">
        <dgm:presLayoutVars>
          <dgm:chMax val="7"/>
          <dgm:chPref val="7"/>
        </dgm:presLayoutVars>
      </dgm:prSet>
      <dgm:spPr/>
      <dgm:t>
        <a:bodyPr/>
        <a:lstStyle/>
        <a:p>
          <a:endParaRPr lang="es-ES"/>
        </a:p>
      </dgm:t>
    </dgm:pt>
    <dgm:pt modelId="{872B5ABF-0FA8-2A4F-ACF4-96B68F60EDDD}" type="pres">
      <dgm:prSet presAssocID="{4035C986-B6AB-2143-A375-2A56B35F2909}" presName="Name56" presStyleLbl="parChTrans1D2" presStyleIdx="0" presStyleCnt="3"/>
      <dgm:spPr/>
      <dgm:t>
        <a:bodyPr/>
        <a:lstStyle/>
        <a:p>
          <a:endParaRPr lang="en-GB"/>
        </a:p>
      </dgm:t>
    </dgm:pt>
    <dgm:pt modelId="{C835F9AB-3F6F-8743-A16E-3D73E6A80CBE}" type="pres">
      <dgm:prSet presAssocID="{0C601E4E-4ECC-5146-B5D8-599B06B352E4}" presName="text0" presStyleLbl="node1" presStyleIdx="1" presStyleCnt="4" custScaleX="293608" custRadScaleRad="108723">
        <dgm:presLayoutVars>
          <dgm:bulletEnabled val="1"/>
        </dgm:presLayoutVars>
      </dgm:prSet>
      <dgm:spPr/>
      <dgm:t>
        <a:bodyPr/>
        <a:lstStyle/>
        <a:p>
          <a:endParaRPr lang="es-ES"/>
        </a:p>
      </dgm:t>
    </dgm:pt>
    <dgm:pt modelId="{9625D9F3-1B68-7F41-BC64-09974D0CDD82}" type="pres">
      <dgm:prSet presAssocID="{5CDBC0AC-E72E-5A44-9C2F-89CD709CB9CC}" presName="Name56" presStyleLbl="parChTrans1D2" presStyleIdx="1" presStyleCnt="3"/>
      <dgm:spPr/>
      <dgm:t>
        <a:bodyPr/>
        <a:lstStyle/>
        <a:p>
          <a:endParaRPr lang="en-GB"/>
        </a:p>
      </dgm:t>
    </dgm:pt>
    <dgm:pt modelId="{5BDA594B-05AA-524E-A9C5-95A2BC338B03}" type="pres">
      <dgm:prSet presAssocID="{75CA6845-5667-B240-86AD-BBA6C632C62A}" presName="text0" presStyleLbl="node1" presStyleIdx="2" presStyleCnt="4" custScaleX="266927" custRadScaleRad="104636" custRadScaleInc="6904">
        <dgm:presLayoutVars>
          <dgm:bulletEnabled val="1"/>
        </dgm:presLayoutVars>
      </dgm:prSet>
      <dgm:spPr/>
      <dgm:t>
        <a:bodyPr/>
        <a:lstStyle/>
        <a:p>
          <a:endParaRPr lang="es-ES"/>
        </a:p>
      </dgm:t>
    </dgm:pt>
    <dgm:pt modelId="{DC6E4F88-BB76-8D42-9B77-C2682DCE5197}" type="pres">
      <dgm:prSet presAssocID="{40A389D4-E09C-D047-B345-F8E2F6D1DD27}" presName="Name56" presStyleLbl="parChTrans1D2" presStyleIdx="2" presStyleCnt="3"/>
      <dgm:spPr/>
      <dgm:t>
        <a:bodyPr/>
        <a:lstStyle/>
        <a:p>
          <a:endParaRPr lang="en-GB"/>
        </a:p>
      </dgm:t>
    </dgm:pt>
    <dgm:pt modelId="{63AD43B8-0F52-004E-B2C5-17A5089CD805}" type="pres">
      <dgm:prSet presAssocID="{9E308099-8337-7E47-9824-0C87F12F8DE7}" presName="text0" presStyleLbl="node1" presStyleIdx="3" presStyleCnt="4" custScaleX="291222" custRadScaleRad="104636" custRadScaleInc="-6904">
        <dgm:presLayoutVars>
          <dgm:bulletEnabled val="1"/>
        </dgm:presLayoutVars>
      </dgm:prSet>
      <dgm:spPr/>
      <dgm:t>
        <a:bodyPr/>
        <a:lstStyle/>
        <a:p>
          <a:endParaRPr lang="es-ES"/>
        </a:p>
      </dgm:t>
    </dgm:pt>
  </dgm:ptLst>
  <dgm:cxnLst>
    <dgm:cxn modelId="{72AACD05-2CD9-1543-9486-014FB14FF5AA}" srcId="{7F9B7F0E-1621-9A46-8052-3271D3E8E7B1}" destId="{9E308099-8337-7E47-9824-0C87F12F8DE7}" srcOrd="2" destOrd="0" parTransId="{40A389D4-E09C-D047-B345-F8E2F6D1DD27}" sibTransId="{E48C7952-D6B9-0E46-9289-91B38CF0A202}"/>
    <dgm:cxn modelId="{EA54290A-FBEA-4102-98BB-C0E412D0DD22}" type="presOf" srcId="{0C601E4E-4ECC-5146-B5D8-599B06B352E4}" destId="{C835F9AB-3F6F-8743-A16E-3D73E6A80CBE}" srcOrd="0" destOrd="0" presId="urn:microsoft.com/office/officeart/2008/layout/RadialCluster"/>
    <dgm:cxn modelId="{FAEFF94A-2EAB-4555-B6D6-1A8410224458}" type="presOf" srcId="{75CA6845-5667-B240-86AD-BBA6C632C62A}" destId="{5BDA594B-05AA-524E-A9C5-95A2BC338B03}" srcOrd="0" destOrd="0" presId="urn:microsoft.com/office/officeart/2008/layout/RadialCluster"/>
    <dgm:cxn modelId="{9E887698-BC77-4387-8622-4335B9F6A0D2}" type="presOf" srcId="{4035C986-B6AB-2143-A375-2A56B35F2909}" destId="{872B5ABF-0FA8-2A4F-ACF4-96B68F60EDDD}" srcOrd="0" destOrd="0" presId="urn:microsoft.com/office/officeart/2008/layout/RadialCluster"/>
    <dgm:cxn modelId="{4F5DC752-015C-6746-AA16-D104CF32C06E}" srcId="{7F9B7F0E-1621-9A46-8052-3271D3E8E7B1}" destId="{75CA6845-5667-B240-86AD-BBA6C632C62A}" srcOrd="1" destOrd="0" parTransId="{5CDBC0AC-E72E-5A44-9C2F-89CD709CB9CC}" sibTransId="{C4B66709-1C9F-A24D-ABB6-5B8CF3FDC277}"/>
    <dgm:cxn modelId="{8C35CF6D-F633-4229-8884-C6B55AC5327A}" type="presOf" srcId="{978C0246-B2FB-7049-9EE7-EF4424361935}" destId="{72C47741-481E-FA48-A564-073E80FE4A4C}" srcOrd="0" destOrd="0" presId="urn:microsoft.com/office/officeart/2008/layout/RadialCluster"/>
    <dgm:cxn modelId="{D1188DCB-E4D3-4D41-980D-2DD03988EFA1}" srcId="{978C0246-B2FB-7049-9EE7-EF4424361935}" destId="{7F9B7F0E-1621-9A46-8052-3271D3E8E7B1}" srcOrd="0" destOrd="0" parTransId="{589DC27F-1F44-014C-A2A1-048B98292536}" sibTransId="{054C49A0-EA67-E649-8ECE-FD30D7FB320C}"/>
    <dgm:cxn modelId="{34EBA771-27F9-49D1-A30E-CA1D29BCCBA9}" type="presOf" srcId="{7F9B7F0E-1621-9A46-8052-3271D3E8E7B1}" destId="{1E24A7AE-437B-824B-AA85-854ED0E27630}" srcOrd="0" destOrd="0" presId="urn:microsoft.com/office/officeart/2008/layout/RadialCluster"/>
    <dgm:cxn modelId="{057C6943-E394-8340-9A17-6E66DD6BF533}" srcId="{7F9B7F0E-1621-9A46-8052-3271D3E8E7B1}" destId="{0C601E4E-4ECC-5146-B5D8-599B06B352E4}" srcOrd="0" destOrd="0" parTransId="{4035C986-B6AB-2143-A375-2A56B35F2909}" sibTransId="{698B3DB8-5D10-1049-9484-0A27EAFD87A3}"/>
    <dgm:cxn modelId="{4F805546-F933-465E-A84C-AE1C11F0B788}" type="presOf" srcId="{9E308099-8337-7E47-9824-0C87F12F8DE7}" destId="{63AD43B8-0F52-004E-B2C5-17A5089CD805}" srcOrd="0" destOrd="0" presId="urn:microsoft.com/office/officeart/2008/layout/RadialCluster"/>
    <dgm:cxn modelId="{85CFCC70-CF15-4099-9337-7E71621A2B62}" type="presOf" srcId="{40A389D4-E09C-D047-B345-F8E2F6D1DD27}" destId="{DC6E4F88-BB76-8D42-9B77-C2682DCE5197}" srcOrd="0" destOrd="0" presId="urn:microsoft.com/office/officeart/2008/layout/RadialCluster"/>
    <dgm:cxn modelId="{3F8A7D20-93F2-47E1-A2C2-AD4BF624523D}" type="presOf" srcId="{5CDBC0AC-E72E-5A44-9C2F-89CD709CB9CC}" destId="{9625D9F3-1B68-7F41-BC64-09974D0CDD82}" srcOrd="0" destOrd="0" presId="urn:microsoft.com/office/officeart/2008/layout/RadialCluster"/>
    <dgm:cxn modelId="{FBF7096D-AB30-4D34-8480-369F6AFB2D76}" type="presParOf" srcId="{72C47741-481E-FA48-A564-073E80FE4A4C}" destId="{6AF5D0DC-8B13-A44E-BAD1-5C8D1ED58525}" srcOrd="0" destOrd="0" presId="urn:microsoft.com/office/officeart/2008/layout/RadialCluster"/>
    <dgm:cxn modelId="{58576DF8-6C3E-4678-8C02-E8A42E0DD3F2}" type="presParOf" srcId="{6AF5D0DC-8B13-A44E-BAD1-5C8D1ED58525}" destId="{1E24A7AE-437B-824B-AA85-854ED0E27630}" srcOrd="0" destOrd="0" presId="urn:microsoft.com/office/officeart/2008/layout/RadialCluster"/>
    <dgm:cxn modelId="{CB55BB65-5CB2-4F6A-A9DB-9D361D1062A3}" type="presParOf" srcId="{6AF5D0DC-8B13-A44E-BAD1-5C8D1ED58525}" destId="{872B5ABF-0FA8-2A4F-ACF4-96B68F60EDDD}" srcOrd="1" destOrd="0" presId="urn:microsoft.com/office/officeart/2008/layout/RadialCluster"/>
    <dgm:cxn modelId="{6F07B16D-4E9B-40EE-8DFD-F1FE126B26B0}" type="presParOf" srcId="{6AF5D0DC-8B13-A44E-BAD1-5C8D1ED58525}" destId="{C835F9AB-3F6F-8743-A16E-3D73E6A80CBE}" srcOrd="2" destOrd="0" presId="urn:microsoft.com/office/officeart/2008/layout/RadialCluster"/>
    <dgm:cxn modelId="{50CB4B94-940D-4DF7-97CB-C386687A4EEB}" type="presParOf" srcId="{6AF5D0DC-8B13-A44E-BAD1-5C8D1ED58525}" destId="{9625D9F3-1B68-7F41-BC64-09974D0CDD82}" srcOrd="3" destOrd="0" presId="urn:microsoft.com/office/officeart/2008/layout/RadialCluster"/>
    <dgm:cxn modelId="{0520466A-F1E0-40F1-AACB-98D1D63386EB}" type="presParOf" srcId="{6AF5D0DC-8B13-A44E-BAD1-5C8D1ED58525}" destId="{5BDA594B-05AA-524E-A9C5-95A2BC338B03}" srcOrd="4" destOrd="0" presId="urn:microsoft.com/office/officeart/2008/layout/RadialCluster"/>
    <dgm:cxn modelId="{6B5C913B-76C6-4EAE-868E-3F61868FFF73}" type="presParOf" srcId="{6AF5D0DC-8B13-A44E-BAD1-5C8D1ED58525}" destId="{DC6E4F88-BB76-8D42-9B77-C2682DCE5197}" srcOrd="5" destOrd="0" presId="urn:microsoft.com/office/officeart/2008/layout/RadialCluster"/>
    <dgm:cxn modelId="{628DDB42-050C-4DF6-ACDE-932FF61B67E6}" type="presParOf" srcId="{6AF5D0DC-8B13-A44E-BAD1-5C8D1ED58525}" destId="{63AD43B8-0F52-004E-B2C5-17A5089CD805}"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BB35A9-8E0E-924A-8203-9C09CFDB8876}" type="doc">
      <dgm:prSet loTypeId="urn:microsoft.com/office/officeart/2008/layout/RadialCluster" loCatId="" qsTypeId="urn:microsoft.com/office/officeart/2005/8/quickstyle/simple3" qsCatId="simple" csTypeId="urn:microsoft.com/office/officeart/2005/8/colors/accent1_2" csCatId="accent1" phldr="1"/>
      <dgm:spPr/>
      <dgm:t>
        <a:bodyPr/>
        <a:lstStyle/>
        <a:p>
          <a:endParaRPr lang="es-ES"/>
        </a:p>
      </dgm:t>
    </dgm:pt>
    <dgm:pt modelId="{BD2F4E9C-5E5D-C944-8FA2-C2F0A0613223}">
      <dgm:prSet phldrT="[Texto]" custT="1"/>
      <dgm:spPr>
        <a:ln>
          <a:solidFill>
            <a:schemeClr val="tx1"/>
          </a:solidFill>
        </a:ln>
        <a:effectLst>
          <a:outerShdw blurRad="50800" dist="38100" dir="2700000" algn="tl" rotWithShape="0">
            <a:srgbClr val="000000">
              <a:alpha val="43000"/>
            </a:srgbClr>
          </a:outerShdw>
        </a:effectLst>
      </dgm:spPr>
      <dgm:t>
        <a:bodyPr/>
        <a:lstStyle/>
        <a:p>
          <a:r>
            <a:rPr lang="es-ES" sz="2000" dirty="0" smtClean="0">
              <a:latin typeface="Britannic Bold"/>
              <a:cs typeface="Britannic Bold"/>
            </a:rPr>
            <a:t>Omegaven®</a:t>
          </a:r>
        </a:p>
        <a:p>
          <a:r>
            <a:rPr lang="es-ES" sz="1800" dirty="0" smtClean="0">
              <a:latin typeface="Britannic Bold"/>
              <a:cs typeface="Britannic Bold"/>
            </a:rPr>
            <a:t>0.2 g FO/kg/d</a:t>
          </a:r>
        </a:p>
        <a:p>
          <a:r>
            <a:rPr lang="es-ES" sz="1400" b="0" dirty="0" smtClean="0">
              <a:latin typeface="Arial Narrow"/>
              <a:cs typeface="Arial Narrow"/>
            </a:rPr>
            <a:t>0.05 g FO/kg/h until day 14 or ICU discharge</a:t>
          </a:r>
          <a:endParaRPr lang="es-ES" sz="1400" b="0" dirty="0">
            <a:latin typeface="Arial Narrow"/>
            <a:cs typeface="Arial Narrow"/>
          </a:endParaRPr>
        </a:p>
      </dgm:t>
    </dgm:pt>
    <dgm:pt modelId="{43C6295C-DF06-E149-AEA3-5905789F8066}" type="parTrans" cxnId="{504011D0-A697-5649-8018-9F73F7089C31}">
      <dgm:prSet/>
      <dgm:spPr/>
      <dgm:t>
        <a:bodyPr/>
        <a:lstStyle/>
        <a:p>
          <a:endParaRPr lang="es-ES"/>
        </a:p>
      </dgm:t>
    </dgm:pt>
    <dgm:pt modelId="{EBEB9781-FBC2-2044-99DC-45808CCEEF84}" type="sibTrans" cxnId="{504011D0-A697-5649-8018-9F73F7089C31}">
      <dgm:prSet/>
      <dgm:spPr/>
      <dgm:t>
        <a:bodyPr/>
        <a:lstStyle/>
        <a:p>
          <a:endParaRPr lang="es-ES"/>
        </a:p>
      </dgm:t>
    </dgm:pt>
    <dgm:pt modelId="{5EF00AC6-AE47-4A44-BAC0-65754067F1E2}">
      <dgm:prSet phldrT="[Texto]" custT="1"/>
      <dgm:spPr>
        <a:ln>
          <a:solidFill>
            <a:srgbClr val="000000"/>
          </a:solidFill>
        </a:ln>
        <a:effectLst>
          <a:outerShdw blurRad="50800" dist="38100" dir="2700000" algn="tl" rotWithShape="0">
            <a:srgbClr val="000000">
              <a:alpha val="43000"/>
            </a:srgbClr>
          </a:outerShdw>
        </a:effectLst>
      </dgm:spPr>
      <dgm:t>
        <a:bodyPr/>
        <a:lstStyle/>
        <a:p>
          <a:r>
            <a:rPr lang="en-US" sz="1400" b="1" dirty="0" smtClean="0">
              <a:solidFill>
                <a:srgbClr val="FF0000"/>
              </a:solidFill>
              <a:latin typeface="Arial Narrow"/>
              <a:cs typeface="Arial Narrow"/>
            </a:rPr>
            <a:t>Δ-SOFA                      </a:t>
          </a:r>
          <a:r>
            <a:rPr lang="en-US" sz="1400" b="1" dirty="0" smtClean="0">
              <a:latin typeface="Arial Narrow"/>
              <a:cs typeface="Arial Narrow"/>
            </a:rPr>
            <a:t>2.2 ± 2.2 vs.                       1.0 ± 1.5                       </a:t>
          </a:r>
          <a:r>
            <a:rPr lang="en-US" sz="1400" b="1" i="1" dirty="0" smtClean="0">
              <a:solidFill>
                <a:srgbClr val="FF0000"/>
              </a:solidFill>
              <a:latin typeface="Arial Narrow"/>
              <a:cs typeface="Arial Narrow"/>
            </a:rPr>
            <a:t>P </a:t>
          </a:r>
          <a:r>
            <a:rPr lang="en-US" sz="1400" b="1" dirty="0" smtClean="0">
              <a:solidFill>
                <a:srgbClr val="FF0000"/>
              </a:solidFill>
              <a:latin typeface="Arial Narrow"/>
              <a:cs typeface="Arial Narrow"/>
            </a:rPr>
            <a:t>= .005</a:t>
          </a:r>
          <a:endParaRPr lang="es-ES" sz="1400" b="1" dirty="0">
            <a:solidFill>
              <a:srgbClr val="FF0000"/>
            </a:solidFill>
            <a:latin typeface="Arial Narrow"/>
            <a:cs typeface="Arial Narrow"/>
          </a:endParaRPr>
        </a:p>
      </dgm:t>
    </dgm:pt>
    <dgm:pt modelId="{3A7F9FAB-7DB4-6F4A-99E8-D4083BA324E5}" type="parTrans" cxnId="{D8B5751D-4302-374A-A7C1-DE41C7CF93BC}">
      <dgm:prSet/>
      <dgm:spPr>
        <a:ln>
          <a:solidFill>
            <a:srgbClr val="000000"/>
          </a:solidFill>
        </a:ln>
      </dgm:spPr>
      <dgm:t>
        <a:bodyPr/>
        <a:lstStyle/>
        <a:p>
          <a:endParaRPr lang="es-ES"/>
        </a:p>
      </dgm:t>
    </dgm:pt>
    <dgm:pt modelId="{7B99322B-DE4B-544B-BC27-2B59EB73CB7E}" type="sibTrans" cxnId="{D8B5751D-4302-374A-A7C1-DE41C7CF93BC}">
      <dgm:prSet/>
      <dgm:spPr/>
      <dgm:t>
        <a:bodyPr/>
        <a:lstStyle/>
        <a:p>
          <a:endParaRPr lang="es-ES"/>
        </a:p>
      </dgm:t>
    </dgm:pt>
    <dgm:pt modelId="{2249FD13-50BF-D441-8EE0-9D62D76F0028}">
      <dgm:prSet phldrT="[Texto]" custT="1"/>
      <dgm:spPr>
        <a:ln>
          <a:solidFill>
            <a:srgbClr val="000000"/>
          </a:solidFill>
        </a:ln>
        <a:effectLst>
          <a:outerShdw blurRad="50800" dist="38100" dir="2700000" algn="tl" rotWithShape="0">
            <a:srgbClr val="000000">
              <a:alpha val="43000"/>
            </a:srgbClr>
          </a:outerShdw>
        </a:effectLst>
      </dgm:spPr>
      <dgm:t>
        <a:bodyPr/>
        <a:lstStyle/>
        <a:p>
          <a:r>
            <a:rPr lang="en-US" sz="1400" b="1" dirty="0" smtClean="0">
              <a:solidFill>
                <a:srgbClr val="FF0000"/>
              </a:solidFill>
              <a:latin typeface="Arial Narrow"/>
              <a:cs typeface="Arial Narrow"/>
            </a:rPr>
            <a:t>Max. SOFA    </a:t>
          </a:r>
          <a:r>
            <a:rPr lang="en-US" sz="1400" b="1" dirty="0" smtClean="0">
              <a:latin typeface="Arial Narrow"/>
              <a:cs typeface="Arial Narrow"/>
            </a:rPr>
            <a:t>10.1 ± 4.2 vs.   8.1 ± 3.2,           </a:t>
          </a:r>
          <a:r>
            <a:rPr lang="en-US" sz="1400" b="1" i="1" dirty="0" smtClean="0">
              <a:solidFill>
                <a:srgbClr val="FF0000"/>
              </a:solidFill>
              <a:latin typeface="Arial Narrow"/>
              <a:cs typeface="Arial Narrow"/>
            </a:rPr>
            <a:t>P </a:t>
          </a:r>
          <a:r>
            <a:rPr lang="en-US" sz="1400" b="1" dirty="0" smtClean="0">
              <a:solidFill>
                <a:srgbClr val="FF0000"/>
              </a:solidFill>
              <a:latin typeface="Arial Narrow"/>
              <a:cs typeface="Arial Narrow"/>
            </a:rPr>
            <a:t>= .041 </a:t>
          </a:r>
          <a:endParaRPr lang="es-ES" sz="1400" b="1" dirty="0">
            <a:solidFill>
              <a:srgbClr val="FF0000"/>
            </a:solidFill>
            <a:latin typeface="Arial Narrow"/>
            <a:cs typeface="Arial Narrow"/>
          </a:endParaRPr>
        </a:p>
      </dgm:t>
    </dgm:pt>
    <dgm:pt modelId="{72CB421A-1C8D-024B-A5C1-9BCEBA44EBF9}" type="parTrans" cxnId="{CD2E53AA-0891-A744-81DB-9A7DA7303CC9}">
      <dgm:prSet/>
      <dgm:spPr>
        <a:ln>
          <a:solidFill>
            <a:srgbClr val="000000"/>
          </a:solidFill>
        </a:ln>
      </dgm:spPr>
      <dgm:t>
        <a:bodyPr/>
        <a:lstStyle/>
        <a:p>
          <a:endParaRPr lang="es-ES"/>
        </a:p>
      </dgm:t>
    </dgm:pt>
    <dgm:pt modelId="{2D5DFA56-065C-484D-AEC2-16401736BCDF}" type="sibTrans" cxnId="{CD2E53AA-0891-A744-81DB-9A7DA7303CC9}">
      <dgm:prSet/>
      <dgm:spPr/>
      <dgm:t>
        <a:bodyPr/>
        <a:lstStyle/>
        <a:p>
          <a:endParaRPr lang="es-ES"/>
        </a:p>
      </dgm:t>
    </dgm:pt>
    <dgm:pt modelId="{1B991797-A9B0-E84F-AD54-CFFC6FDCD6BA}">
      <dgm:prSet phldrT="[Texto]" custT="1"/>
      <dgm:spPr>
        <a:ln>
          <a:solidFill>
            <a:srgbClr val="000000"/>
          </a:solidFill>
        </a:ln>
        <a:effectLst>
          <a:outerShdw blurRad="50800" dist="38100" dir="2700000" algn="tl" rotWithShape="0">
            <a:srgbClr val="000000">
              <a:alpha val="43000"/>
            </a:srgbClr>
          </a:outerShdw>
        </a:effectLst>
      </dgm:spPr>
      <dgm:t>
        <a:bodyPr/>
        <a:lstStyle/>
        <a:p>
          <a:r>
            <a:rPr lang="es-ES" sz="1400" b="1" dirty="0" smtClean="0">
              <a:solidFill>
                <a:srgbClr val="FF0000"/>
              </a:solidFill>
              <a:latin typeface="Arial Narrow"/>
              <a:cs typeface="Arial Narrow"/>
            </a:rPr>
            <a:t>Max. PCR </a:t>
          </a:r>
        </a:p>
        <a:p>
          <a:r>
            <a:rPr lang="es-ES" sz="1400" b="1" dirty="0" smtClean="0">
              <a:latin typeface="Arial Narrow"/>
              <a:cs typeface="Arial Narrow"/>
            </a:rPr>
            <a:t>186.7 ± 78 vs. 141.5 ± 62.6,        </a:t>
          </a:r>
          <a:r>
            <a:rPr lang="es-ES" sz="1400" b="1" i="1" dirty="0" smtClean="0">
              <a:solidFill>
                <a:srgbClr val="FF0000"/>
              </a:solidFill>
              <a:latin typeface="Arial Narrow"/>
              <a:cs typeface="Arial Narrow"/>
            </a:rPr>
            <a:t>P </a:t>
          </a:r>
          <a:r>
            <a:rPr lang="es-ES" sz="1400" b="1" dirty="0" smtClean="0">
              <a:solidFill>
                <a:srgbClr val="FF0000"/>
              </a:solidFill>
              <a:latin typeface="Arial Narrow"/>
              <a:cs typeface="Arial Narrow"/>
            </a:rPr>
            <a:t>= .019 </a:t>
          </a:r>
          <a:endParaRPr lang="es-ES" sz="1400" b="1" dirty="0">
            <a:solidFill>
              <a:srgbClr val="FF0000"/>
            </a:solidFill>
            <a:latin typeface="Arial Narrow"/>
            <a:cs typeface="Arial Narrow"/>
          </a:endParaRPr>
        </a:p>
      </dgm:t>
    </dgm:pt>
    <dgm:pt modelId="{418EC4CA-2C00-0A49-8F9F-60F7BE4EE15C}" type="parTrans" cxnId="{8E0A3C1B-63CB-6645-8660-5A487E331D2B}">
      <dgm:prSet/>
      <dgm:spPr>
        <a:ln>
          <a:solidFill>
            <a:srgbClr val="000000"/>
          </a:solidFill>
        </a:ln>
      </dgm:spPr>
      <dgm:t>
        <a:bodyPr/>
        <a:lstStyle/>
        <a:p>
          <a:endParaRPr lang="es-ES"/>
        </a:p>
      </dgm:t>
    </dgm:pt>
    <dgm:pt modelId="{706F4B9B-D2D2-8849-A9A1-D3677423D8FC}" type="sibTrans" cxnId="{8E0A3C1B-63CB-6645-8660-5A487E331D2B}">
      <dgm:prSet/>
      <dgm:spPr/>
      <dgm:t>
        <a:bodyPr/>
        <a:lstStyle/>
        <a:p>
          <a:endParaRPr lang="es-ES"/>
        </a:p>
      </dgm:t>
    </dgm:pt>
    <dgm:pt modelId="{E203DD03-84F8-604B-AA49-C66D9CAB64A8}" type="pres">
      <dgm:prSet presAssocID="{02BB35A9-8E0E-924A-8203-9C09CFDB8876}" presName="Name0" presStyleCnt="0">
        <dgm:presLayoutVars>
          <dgm:chMax val="1"/>
          <dgm:chPref val="1"/>
          <dgm:dir/>
          <dgm:animOne val="branch"/>
          <dgm:animLvl val="lvl"/>
        </dgm:presLayoutVars>
      </dgm:prSet>
      <dgm:spPr/>
      <dgm:t>
        <a:bodyPr/>
        <a:lstStyle/>
        <a:p>
          <a:endParaRPr lang="es-ES"/>
        </a:p>
      </dgm:t>
    </dgm:pt>
    <dgm:pt modelId="{A6139E30-AAA4-C24A-A4E6-82353B774DAC}" type="pres">
      <dgm:prSet presAssocID="{BD2F4E9C-5E5D-C944-8FA2-C2F0A0613223}" presName="singleCycle" presStyleCnt="0"/>
      <dgm:spPr/>
    </dgm:pt>
    <dgm:pt modelId="{E39A5381-AC71-1241-A498-19AF429A3772}" type="pres">
      <dgm:prSet presAssocID="{BD2F4E9C-5E5D-C944-8FA2-C2F0A0613223}" presName="singleCenter" presStyleLbl="node1" presStyleIdx="0" presStyleCnt="4" custScaleX="154212" custLinFactNeighborX="24900" custLinFactNeighborY="-10292">
        <dgm:presLayoutVars>
          <dgm:chMax val="7"/>
          <dgm:chPref val="7"/>
        </dgm:presLayoutVars>
      </dgm:prSet>
      <dgm:spPr/>
      <dgm:t>
        <a:bodyPr/>
        <a:lstStyle/>
        <a:p>
          <a:endParaRPr lang="es-ES"/>
        </a:p>
      </dgm:t>
    </dgm:pt>
    <dgm:pt modelId="{01993B07-1812-4D42-8774-53192EE1ABB8}" type="pres">
      <dgm:prSet presAssocID="{3A7F9FAB-7DB4-6F4A-99E8-D4083BA324E5}" presName="Name56" presStyleLbl="parChTrans1D2" presStyleIdx="0" presStyleCnt="3" custSzX="1375904"/>
      <dgm:spPr/>
      <dgm:t>
        <a:bodyPr/>
        <a:lstStyle/>
        <a:p>
          <a:endParaRPr lang="es-ES"/>
        </a:p>
      </dgm:t>
    </dgm:pt>
    <dgm:pt modelId="{E9C029FC-83DF-B14B-A011-361ED3AB8AE0}" type="pres">
      <dgm:prSet presAssocID="{5EF00AC6-AE47-4A44-BAC0-65754067F1E2}" presName="text0" presStyleLbl="node1" presStyleIdx="1" presStyleCnt="4" custScaleX="154212" custRadScaleRad="111686" custRadScaleInc="44072">
        <dgm:presLayoutVars>
          <dgm:bulletEnabled val="1"/>
        </dgm:presLayoutVars>
      </dgm:prSet>
      <dgm:spPr/>
      <dgm:t>
        <a:bodyPr/>
        <a:lstStyle/>
        <a:p>
          <a:endParaRPr lang="es-ES"/>
        </a:p>
      </dgm:t>
    </dgm:pt>
    <dgm:pt modelId="{18F295A9-29D7-8744-A024-10CA5846E818}" type="pres">
      <dgm:prSet presAssocID="{72CB421A-1C8D-024B-A5C1-9BCEBA44EBF9}" presName="Name56" presStyleLbl="parChTrans1D2" presStyleIdx="1" presStyleCnt="3" custSzX="1120547"/>
      <dgm:spPr/>
      <dgm:t>
        <a:bodyPr/>
        <a:lstStyle/>
        <a:p>
          <a:endParaRPr lang="es-ES"/>
        </a:p>
      </dgm:t>
    </dgm:pt>
    <dgm:pt modelId="{15FD16FE-A0AE-E240-9B09-8962BED3595E}" type="pres">
      <dgm:prSet presAssocID="{2249FD13-50BF-D441-8EE0-9D62D76F0028}" presName="text0" presStyleLbl="node1" presStyleIdx="2" presStyleCnt="4" custScaleX="154212" custRadScaleRad="145220" custRadScaleInc="-16433">
        <dgm:presLayoutVars>
          <dgm:bulletEnabled val="1"/>
        </dgm:presLayoutVars>
      </dgm:prSet>
      <dgm:spPr/>
      <dgm:t>
        <a:bodyPr/>
        <a:lstStyle/>
        <a:p>
          <a:endParaRPr lang="es-ES"/>
        </a:p>
      </dgm:t>
    </dgm:pt>
    <dgm:pt modelId="{776A9F3B-B422-1746-94E2-A869CB7B9143}" type="pres">
      <dgm:prSet presAssocID="{418EC4CA-2C00-0A49-8F9F-60F7BE4EE15C}" presName="Name56" presStyleLbl="parChTrans1D2" presStyleIdx="2" presStyleCnt="3" custSzX="1124503"/>
      <dgm:spPr/>
      <dgm:t>
        <a:bodyPr/>
        <a:lstStyle/>
        <a:p>
          <a:endParaRPr lang="es-ES"/>
        </a:p>
      </dgm:t>
    </dgm:pt>
    <dgm:pt modelId="{BF4B0D07-E795-0743-87E4-54D5B0243E03}" type="pres">
      <dgm:prSet presAssocID="{1B991797-A9B0-E84F-AD54-CFFC6FDCD6BA}" presName="text0" presStyleLbl="node1" presStyleIdx="3" presStyleCnt="4" custScaleX="154212" custRadScaleRad="62121" custRadScaleInc="-39329">
        <dgm:presLayoutVars>
          <dgm:bulletEnabled val="1"/>
        </dgm:presLayoutVars>
      </dgm:prSet>
      <dgm:spPr/>
      <dgm:t>
        <a:bodyPr/>
        <a:lstStyle/>
        <a:p>
          <a:endParaRPr lang="es-ES"/>
        </a:p>
      </dgm:t>
    </dgm:pt>
  </dgm:ptLst>
  <dgm:cxnLst>
    <dgm:cxn modelId="{1D76699C-7EE7-4A9B-B7A6-DDE3A32267C1}" type="presOf" srcId="{1B991797-A9B0-E84F-AD54-CFFC6FDCD6BA}" destId="{BF4B0D07-E795-0743-87E4-54D5B0243E03}" srcOrd="0" destOrd="0" presId="urn:microsoft.com/office/officeart/2008/layout/RadialCluster"/>
    <dgm:cxn modelId="{75E286A4-F152-4C09-93F6-972FFD27E860}" type="presOf" srcId="{418EC4CA-2C00-0A49-8F9F-60F7BE4EE15C}" destId="{776A9F3B-B422-1746-94E2-A869CB7B9143}" srcOrd="0" destOrd="0" presId="urn:microsoft.com/office/officeart/2008/layout/RadialCluster"/>
    <dgm:cxn modelId="{8E0A3C1B-63CB-6645-8660-5A487E331D2B}" srcId="{BD2F4E9C-5E5D-C944-8FA2-C2F0A0613223}" destId="{1B991797-A9B0-E84F-AD54-CFFC6FDCD6BA}" srcOrd="2" destOrd="0" parTransId="{418EC4CA-2C00-0A49-8F9F-60F7BE4EE15C}" sibTransId="{706F4B9B-D2D2-8849-A9A1-D3677423D8FC}"/>
    <dgm:cxn modelId="{BCAFB413-C204-4CC5-9B8F-EFA8313E418B}" type="presOf" srcId="{5EF00AC6-AE47-4A44-BAC0-65754067F1E2}" destId="{E9C029FC-83DF-B14B-A011-361ED3AB8AE0}" srcOrd="0" destOrd="0" presId="urn:microsoft.com/office/officeart/2008/layout/RadialCluster"/>
    <dgm:cxn modelId="{5165EB34-27A3-4929-A7A9-A77AB4123B14}" type="presOf" srcId="{3A7F9FAB-7DB4-6F4A-99E8-D4083BA324E5}" destId="{01993B07-1812-4D42-8774-53192EE1ABB8}" srcOrd="0" destOrd="0" presId="urn:microsoft.com/office/officeart/2008/layout/RadialCluster"/>
    <dgm:cxn modelId="{B034EA10-59E0-4CAB-82F2-0045D31250F9}" type="presOf" srcId="{BD2F4E9C-5E5D-C944-8FA2-C2F0A0613223}" destId="{E39A5381-AC71-1241-A498-19AF429A3772}" srcOrd="0" destOrd="0" presId="urn:microsoft.com/office/officeart/2008/layout/RadialCluster"/>
    <dgm:cxn modelId="{CD2E53AA-0891-A744-81DB-9A7DA7303CC9}" srcId="{BD2F4E9C-5E5D-C944-8FA2-C2F0A0613223}" destId="{2249FD13-50BF-D441-8EE0-9D62D76F0028}" srcOrd="1" destOrd="0" parTransId="{72CB421A-1C8D-024B-A5C1-9BCEBA44EBF9}" sibTransId="{2D5DFA56-065C-484D-AEC2-16401736BCDF}"/>
    <dgm:cxn modelId="{7A0E8C49-41CB-4C18-9D70-8C482969121D}" type="presOf" srcId="{02BB35A9-8E0E-924A-8203-9C09CFDB8876}" destId="{E203DD03-84F8-604B-AA49-C66D9CAB64A8}" srcOrd="0" destOrd="0" presId="urn:microsoft.com/office/officeart/2008/layout/RadialCluster"/>
    <dgm:cxn modelId="{504011D0-A697-5649-8018-9F73F7089C31}" srcId="{02BB35A9-8E0E-924A-8203-9C09CFDB8876}" destId="{BD2F4E9C-5E5D-C944-8FA2-C2F0A0613223}" srcOrd="0" destOrd="0" parTransId="{43C6295C-DF06-E149-AEA3-5905789F8066}" sibTransId="{EBEB9781-FBC2-2044-99DC-45808CCEEF84}"/>
    <dgm:cxn modelId="{438BAC07-3931-4F38-A4D0-C071E47FF093}" type="presOf" srcId="{2249FD13-50BF-D441-8EE0-9D62D76F0028}" destId="{15FD16FE-A0AE-E240-9B09-8962BED3595E}" srcOrd="0" destOrd="0" presId="urn:microsoft.com/office/officeart/2008/layout/RadialCluster"/>
    <dgm:cxn modelId="{D8B5751D-4302-374A-A7C1-DE41C7CF93BC}" srcId="{BD2F4E9C-5E5D-C944-8FA2-C2F0A0613223}" destId="{5EF00AC6-AE47-4A44-BAC0-65754067F1E2}" srcOrd="0" destOrd="0" parTransId="{3A7F9FAB-7DB4-6F4A-99E8-D4083BA324E5}" sibTransId="{7B99322B-DE4B-544B-BC27-2B59EB73CB7E}"/>
    <dgm:cxn modelId="{150B3C99-19F6-460F-A2B0-3E9F4BB5B430}" type="presOf" srcId="{72CB421A-1C8D-024B-A5C1-9BCEBA44EBF9}" destId="{18F295A9-29D7-8744-A024-10CA5846E818}" srcOrd="0" destOrd="0" presId="urn:microsoft.com/office/officeart/2008/layout/RadialCluster"/>
    <dgm:cxn modelId="{13FDDA0E-6A2D-4C08-886D-8EDF6F3595B3}" type="presParOf" srcId="{E203DD03-84F8-604B-AA49-C66D9CAB64A8}" destId="{A6139E30-AAA4-C24A-A4E6-82353B774DAC}" srcOrd="0" destOrd="0" presId="urn:microsoft.com/office/officeart/2008/layout/RadialCluster"/>
    <dgm:cxn modelId="{A251D2BB-1DD0-44A5-A1A5-24CAA329A7EA}" type="presParOf" srcId="{A6139E30-AAA4-C24A-A4E6-82353B774DAC}" destId="{E39A5381-AC71-1241-A498-19AF429A3772}" srcOrd="0" destOrd="0" presId="urn:microsoft.com/office/officeart/2008/layout/RadialCluster"/>
    <dgm:cxn modelId="{48B16EB1-DF19-484C-AFEC-2CA4C3EB0F04}" type="presParOf" srcId="{A6139E30-AAA4-C24A-A4E6-82353B774DAC}" destId="{01993B07-1812-4D42-8774-53192EE1ABB8}" srcOrd="1" destOrd="0" presId="urn:microsoft.com/office/officeart/2008/layout/RadialCluster"/>
    <dgm:cxn modelId="{6E268380-E2E8-4646-98F4-E919DBF5322D}" type="presParOf" srcId="{A6139E30-AAA4-C24A-A4E6-82353B774DAC}" destId="{E9C029FC-83DF-B14B-A011-361ED3AB8AE0}" srcOrd="2" destOrd="0" presId="urn:microsoft.com/office/officeart/2008/layout/RadialCluster"/>
    <dgm:cxn modelId="{FB2E42D3-0052-4F73-A920-A602ED3F3963}" type="presParOf" srcId="{A6139E30-AAA4-C24A-A4E6-82353B774DAC}" destId="{18F295A9-29D7-8744-A024-10CA5846E818}" srcOrd="3" destOrd="0" presId="urn:microsoft.com/office/officeart/2008/layout/RadialCluster"/>
    <dgm:cxn modelId="{69430626-ED0F-4C19-8536-CD3648A8844A}" type="presParOf" srcId="{A6139E30-AAA4-C24A-A4E6-82353B774DAC}" destId="{15FD16FE-A0AE-E240-9B09-8962BED3595E}" srcOrd="4" destOrd="0" presId="urn:microsoft.com/office/officeart/2008/layout/RadialCluster"/>
    <dgm:cxn modelId="{B4056DCB-E060-46EA-8CA0-48CF411D1AB1}" type="presParOf" srcId="{A6139E30-AAA4-C24A-A4E6-82353B774DAC}" destId="{776A9F3B-B422-1746-94E2-A869CB7B9143}" srcOrd="5" destOrd="0" presId="urn:microsoft.com/office/officeart/2008/layout/RadialCluster"/>
    <dgm:cxn modelId="{D5E000FE-FC43-4AD0-8A23-D150BB3E1852}" type="presParOf" srcId="{A6139E30-AAA4-C24A-A4E6-82353B774DAC}" destId="{BF4B0D07-E795-0743-87E4-54D5B0243E03}"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7D13CA-8E84-4A90-AF21-B045BCF63C70}"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s-ES_tradnl"/>
        </a:p>
      </dgm:t>
    </dgm:pt>
    <dgm:pt modelId="{5E6BE0F0-0682-492D-8D62-135D0F64D67B}">
      <dgm:prSet phldrT="[Texto]" custT="1"/>
      <dgm:spPr>
        <a:ln>
          <a:solidFill>
            <a:srgbClr val="000000"/>
          </a:solidFill>
        </a:ln>
      </dgm:spPr>
      <dgm:t>
        <a:bodyPr/>
        <a:lstStyle/>
        <a:p>
          <a:r>
            <a:rPr lang="es-ES_tradnl" sz="1800" b="0" i="0" dirty="0" smtClean="0">
              <a:latin typeface="Britannic Bold"/>
              <a:cs typeface="Britannic Bold"/>
            </a:rPr>
            <a:t>APACHE II &gt;13, TPN ≥ 5 d, *</a:t>
          </a:r>
          <a:r>
            <a:rPr lang="es-ES" sz="1800" b="0" i="0" dirty="0" smtClean="0">
              <a:latin typeface="Britannic Bold"/>
              <a:cs typeface="Britannic Bold"/>
            </a:rPr>
            <a:t>EN in the first 3 d of ICU admission, requiring TPN </a:t>
          </a:r>
          <a:r>
            <a:rPr lang="es-ES" sz="1400" b="0" i="0" dirty="0" smtClean="0">
              <a:latin typeface="Britannic Bold"/>
              <a:cs typeface="Britannic Bold"/>
            </a:rPr>
            <a:t>(do not reach 75% of the energy </a:t>
          </a:r>
          <a:r>
            <a:rPr lang="es-ES" sz="1400" b="0" i="0" dirty="0" err="1" smtClean="0">
              <a:latin typeface="Britannic Bold"/>
              <a:cs typeface="Britannic Bold"/>
            </a:rPr>
            <a:t>requirements</a:t>
          </a:r>
          <a:r>
            <a:rPr lang="es-ES" sz="1400" b="0" i="0" dirty="0" smtClean="0">
              <a:latin typeface="Britannic Bold"/>
              <a:cs typeface="Britannic Bold"/>
            </a:rPr>
            <a:t>)</a:t>
          </a:r>
          <a:endParaRPr lang="es-ES_tradnl" sz="1400" b="0" i="0" dirty="0">
            <a:latin typeface="Britannic Bold"/>
            <a:cs typeface="Britannic Bold"/>
          </a:endParaRPr>
        </a:p>
      </dgm:t>
    </dgm:pt>
    <dgm:pt modelId="{9C0A3B4B-FD7B-4249-B60F-881A587FC12F}" type="parTrans" cxnId="{0D3CEB59-60DE-4580-B80C-C26604E8B305}">
      <dgm:prSet/>
      <dgm:spPr/>
      <dgm:t>
        <a:bodyPr/>
        <a:lstStyle/>
        <a:p>
          <a:endParaRPr lang="es-ES_tradnl"/>
        </a:p>
      </dgm:t>
    </dgm:pt>
    <dgm:pt modelId="{3BC8BAAC-0FB4-4281-90D3-307984A6A106}" type="sibTrans" cxnId="{0D3CEB59-60DE-4580-B80C-C26604E8B305}">
      <dgm:prSet/>
      <dgm:spPr/>
      <dgm:t>
        <a:bodyPr/>
        <a:lstStyle/>
        <a:p>
          <a:endParaRPr lang="es-ES_tradnl"/>
        </a:p>
      </dgm:t>
    </dgm:pt>
    <dgm:pt modelId="{6FA9E468-F5F1-442E-9DD1-64F4E55307E4}">
      <dgm:prSet phldrT="[Texto]" custT="1"/>
      <dgm:spPr>
        <a:ln>
          <a:solidFill>
            <a:srgbClr val="000000"/>
          </a:solidFill>
        </a:ln>
      </dgm:spPr>
      <dgm:t>
        <a:bodyPr/>
        <a:lstStyle/>
        <a:p>
          <a:r>
            <a:rPr lang="es-ES_tradnl" sz="2000" b="0" baseline="0" dirty="0" smtClean="0">
              <a:latin typeface="Britannic Bold"/>
              <a:cs typeface="Britannic Bold"/>
            </a:rPr>
            <a:t>20% MCT/LCT/FO (50:40:10, Lipoplus®)</a:t>
          </a:r>
        </a:p>
        <a:p>
          <a:r>
            <a:rPr lang="es-ES" sz="2000" dirty="0" smtClean="0">
              <a:latin typeface="Britannic Bold"/>
              <a:cs typeface="Britannic Bold"/>
            </a:rPr>
            <a:t>≈ 0.1 g FO/kg BW  </a:t>
          </a:r>
          <a:endParaRPr lang="es-ES_tradnl" sz="2000" b="0" baseline="0" dirty="0">
            <a:latin typeface="Britannic Bold"/>
            <a:cs typeface="Britannic Bold"/>
          </a:endParaRPr>
        </a:p>
      </dgm:t>
    </dgm:pt>
    <dgm:pt modelId="{F06904CF-C193-4430-8F49-EC68A04E0187}" type="parTrans" cxnId="{F63A013C-5371-44B3-B6CD-4E5789C628A9}">
      <dgm:prSet/>
      <dgm:spPr>
        <a:ln>
          <a:solidFill>
            <a:srgbClr val="000000"/>
          </a:solidFill>
        </a:ln>
      </dgm:spPr>
      <dgm:t>
        <a:bodyPr/>
        <a:lstStyle/>
        <a:p>
          <a:endParaRPr lang="es-ES_tradnl"/>
        </a:p>
      </dgm:t>
    </dgm:pt>
    <dgm:pt modelId="{F83C7275-7BB8-4B09-9C51-6C23E270A051}" type="sibTrans" cxnId="{F63A013C-5371-44B3-B6CD-4E5789C628A9}">
      <dgm:prSet/>
      <dgm:spPr/>
      <dgm:t>
        <a:bodyPr/>
        <a:lstStyle/>
        <a:p>
          <a:endParaRPr lang="es-ES_tradnl"/>
        </a:p>
      </dgm:t>
    </dgm:pt>
    <dgm:pt modelId="{868E71FC-8588-48D2-9D85-56A7B075B15F}">
      <dgm:prSet phldrT="[Texto]" custT="1"/>
      <dgm:spPr>
        <a:ln>
          <a:solidFill>
            <a:srgbClr val="000000"/>
          </a:solidFill>
        </a:ln>
      </dgm:spPr>
      <dgm:t>
        <a:bodyPr/>
        <a:lstStyle/>
        <a:p>
          <a:r>
            <a:rPr lang="es-ES_tradnl" sz="2000" b="0" dirty="0" smtClean="0">
              <a:latin typeface="Britannic Bold"/>
              <a:cs typeface="Britannic Bold"/>
            </a:rPr>
            <a:t>Soybean oil LE</a:t>
          </a:r>
        </a:p>
        <a:p>
          <a:r>
            <a:rPr lang="es-ES_tradnl" sz="2000" b="0" dirty="0" smtClean="0">
              <a:latin typeface="Britannic Bold"/>
              <a:cs typeface="Britannic Bold"/>
            </a:rPr>
            <a:t>20% MCT/LCT        (50:50, Lipofundina</a:t>
          </a:r>
          <a:r>
            <a:rPr lang="es-ES_tradnl" sz="2000" b="0" baseline="0" dirty="0" smtClean="0">
              <a:latin typeface="Britannic Bold"/>
              <a:cs typeface="Britannic Bold"/>
            </a:rPr>
            <a:t>®)</a:t>
          </a:r>
          <a:endParaRPr lang="es-ES_tradnl" sz="2000" b="0" dirty="0">
            <a:latin typeface="Britannic Bold"/>
            <a:cs typeface="Britannic Bold"/>
          </a:endParaRPr>
        </a:p>
      </dgm:t>
    </dgm:pt>
    <dgm:pt modelId="{79343E75-7E94-4819-8B20-D3307B96F8F2}" type="parTrans" cxnId="{C4922B52-6E4A-43DB-A98F-E948E3578942}">
      <dgm:prSet/>
      <dgm:spPr>
        <a:ln>
          <a:solidFill>
            <a:srgbClr val="000000"/>
          </a:solidFill>
        </a:ln>
      </dgm:spPr>
      <dgm:t>
        <a:bodyPr/>
        <a:lstStyle/>
        <a:p>
          <a:endParaRPr lang="es-ES_tradnl"/>
        </a:p>
      </dgm:t>
    </dgm:pt>
    <dgm:pt modelId="{744428E7-307F-486B-8D16-0457623E2AC3}" type="sibTrans" cxnId="{C4922B52-6E4A-43DB-A98F-E948E3578942}">
      <dgm:prSet/>
      <dgm:spPr/>
      <dgm:t>
        <a:bodyPr/>
        <a:lstStyle/>
        <a:p>
          <a:endParaRPr lang="es-ES_tradnl"/>
        </a:p>
      </dgm:t>
    </dgm:pt>
    <dgm:pt modelId="{7BEC758C-0798-40B0-9519-8FECFFA2E974}" type="pres">
      <dgm:prSet presAssocID="{C37D13CA-8E84-4A90-AF21-B045BCF63C70}" presName="hierChild1" presStyleCnt="0">
        <dgm:presLayoutVars>
          <dgm:chPref val="1"/>
          <dgm:dir/>
          <dgm:animOne val="branch"/>
          <dgm:animLvl val="lvl"/>
          <dgm:resizeHandles/>
        </dgm:presLayoutVars>
      </dgm:prSet>
      <dgm:spPr/>
      <dgm:t>
        <a:bodyPr/>
        <a:lstStyle/>
        <a:p>
          <a:endParaRPr lang="es-ES_tradnl"/>
        </a:p>
      </dgm:t>
    </dgm:pt>
    <dgm:pt modelId="{ED817712-481D-4DCC-92F9-FBB2BCF56744}" type="pres">
      <dgm:prSet presAssocID="{5E6BE0F0-0682-492D-8D62-135D0F64D67B}" presName="hierRoot1" presStyleCnt="0"/>
      <dgm:spPr/>
      <dgm:t>
        <a:bodyPr/>
        <a:lstStyle/>
        <a:p>
          <a:endParaRPr lang="es-ES"/>
        </a:p>
      </dgm:t>
    </dgm:pt>
    <dgm:pt modelId="{1AAC2E1B-1891-4FF5-95B8-3B39073E082E}" type="pres">
      <dgm:prSet presAssocID="{5E6BE0F0-0682-492D-8D62-135D0F64D67B}" presName="composite" presStyleCnt="0"/>
      <dgm:spPr/>
      <dgm:t>
        <a:bodyPr/>
        <a:lstStyle/>
        <a:p>
          <a:endParaRPr lang="es-ES"/>
        </a:p>
      </dgm:t>
    </dgm:pt>
    <dgm:pt modelId="{EA815913-3A2B-4704-AAE8-EFA0B2B16AD0}" type="pres">
      <dgm:prSet presAssocID="{5E6BE0F0-0682-492D-8D62-135D0F64D67B}" presName="background" presStyleLbl="node0" presStyleIdx="0" presStyleCnt="1"/>
      <dgm:spPr>
        <a:ln>
          <a:solidFill>
            <a:srgbClr val="000000"/>
          </a:solidFill>
        </a:ln>
        <a:effectLst>
          <a:outerShdw blurRad="50800" dist="38100" dir="2700000" algn="tl" rotWithShape="0">
            <a:srgbClr val="000000">
              <a:alpha val="43000"/>
            </a:srgbClr>
          </a:outerShdw>
        </a:effectLst>
      </dgm:spPr>
      <dgm:t>
        <a:bodyPr/>
        <a:lstStyle/>
        <a:p>
          <a:endParaRPr lang="en-US"/>
        </a:p>
      </dgm:t>
    </dgm:pt>
    <dgm:pt modelId="{4E6C4373-EF46-40AF-8EB2-5ADCF9EB4E6F}" type="pres">
      <dgm:prSet presAssocID="{5E6BE0F0-0682-492D-8D62-135D0F64D67B}" presName="text" presStyleLbl="fgAcc0" presStyleIdx="0" presStyleCnt="1" custScaleX="119939">
        <dgm:presLayoutVars>
          <dgm:chPref val="3"/>
        </dgm:presLayoutVars>
      </dgm:prSet>
      <dgm:spPr/>
      <dgm:t>
        <a:bodyPr/>
        <a:lstStyle/>
        <a:p>
          <a:endParaRPr lang="es-ES_tradnl"/>
        </a:p>
      </dgm:t>
    </dgm:pt>
    <dgm:pt modelId="{39019F73-896C-479A-AB67-A9F99D811E19}" type="pres">
      <dgm:prSet presAssocID="{5E6BE0F0-0682-492D-8D62-135D0F64D67B}" presName="hierChild2" presStyleCnt="0"/>
      <dgm:spPr/>
      <dgm:t>
        <a:bodyPr/>
        <a:lstStyle/>
        <a:p>
          <a:endParaRPr lang="es-ES"/>
        </a:p>
      </dgm:t>
    </dgm:pt>
    <dgm:pt modelId="{66D8CB04-7A69-429E-8BD4-E12A88F97F4A}" type="pres">
      <dgm:prSet presAssocID="{F06904CF-C193-4430-8F49-EC68A04E0187}" presName="Name10" presStyleLbl="parChTrans1D2" presStyleIdx="0" presStyleCnt="2"/>
      <dgm:spPr/>
      <dgm:t>
        <a:bodyPr/>
        <a:lstStyle/>
        <a:p>
          <a:endParaRPr lang="es-ES_tradnl"/>
        </a:p>
      </dgm:t>
    </dgm:pt>
    <dgm:pt modelId="{AF382C4F-A3BD-4776-8389-E83F0155A3F4}" type="pres">
      <dgm:prSet presAssocID="{6FA9E468-F5F1-442E-9DD1-64F4E55307E4}" presName="hierRoot2" presStyleCnt="0"/>
      <dgm:spPr/>
      <dgm:t>
        <a:bodyPr/>
        <a:lstStyle/>
        <a:p>
          <a:endParaRPr lang="es-ES"/>
        </a:p>
      </dgm:t>
    </dgm:pt>
    <dgm:pt modelId="{C6FAAA9B-779D-42B8-B85B-B654F7272CCD}" type="pres">
      <dgm:prSet presAssocID="{6FA9E468-F5F1-442E-9DD1-64F4E55307E4}" presName="composite2" presStyleCnt="0"/>
      <dgm:spPr/>
      <dgm:t>
        <a:bodyPr/>
        <a:lstStyle/>
        <a:p>
          <a:endParaRPr lang="es-ES"/>
        </a:p>
      </dgm:t>
    </dgm:pt>
    <dgm:pt modelId="{69C0F0C1-9D37-45AC-9602-84E43D41EAB2}" type="pres">
      <dgm:prSet presAssocID="{6FA9E468-F5F1-442E-9DD1-64F4E55307E4}" presName="background2" presStyleLbl="node2" presStyleIdx="0" presStyleCnt="2"/>
      <dgm:spPr>
        <a:ln>
          <a:solidFill>
            <a:srgbClr val="000000"/>
          </a:solidFill>
        </a:ln>
        <a:effectLst>
          <a:outerShdw blurRad="50800" dist="38100" dir="2700000" algn="tl" rotWithShape="0">
            <a:srgbClr val="000000">
              <a:alpha val="43000"/>
            </a:srgbClr>
          </a:outerShdw>
        </a:effectLst>
      </dgm:spPr>
      <dgm:t>
        <a:bodyPr/>
        <a:lstStyle/>
        <a:p>
          <a:endParaRPr lang="en-US"/>
        </a:p>
      </dgm:t>
    </dgm:pt>
    <dgm:pt modelId="{19685D08-F87F-4ABA-93BD-F9F4EBC9B1A4}" type="pres">
      <dgm:prSet presAssocID="{6FA9E468-F5F1-442E-9DD1-64F4E55307E4}" presName="text2" presStyleLbl="fgAcc2" presStyleIdx="0" presStyleCnt="2" custScaleX="118353">
        <dgm:presLayoutVars>
          <dgm:chPref val="3"/>
        </dgm:presLayoutVars>
      </dgm:prSet>
      <dgm:spPr/>
      <dgm:t>
        <a:bodyPr/>
        <a:lstStyle/>
        <a:p>
          <a:endParaRPr lang="es-ES_tradnl"/>
        </a:p>
      </dgm:t>
    </dgm:pt>
    <dgm:pt modelId="{1C8D60F4-933C-486E-AE3D-5F3D0482E4BE}" type="pres">
      <dgm:prSet presAssocID="{6FA9E468-F5F1-442E-9DD1-64F4E55307E4}" presName="hierChild3" presStyleCnt="0"/>
      <dgm:spPr/>
      <dgm:t>
        <a:bodyPr/>
        <a:lstStyle/>
        <a:p>
          <a:endParaRPr lang="es-ES"/>
        </a:p>
      </dgm:t>
    </dgm:pt>
    <dgm:pt modelId="{2A1A5A94-2BE6-48D2-AC25-98757DB95ADF}" type="pres">
      <dgm:prSet presAssocID="{79343E75-7E94-4819-8B20-D3307B96F8F2}" presName="Name10" presStyleLbl="parChTrans1D2" presStyleIdx="1" presStyleCnt="2"/>
      <dgm:spPr/>
      <dgm:t>
        <a:bodyPr/>
        <a:lstStyle/>
        <a:p>
          <a:endParaRPr lang="es-ES_tradnl"/>
        </a:p>
      </dgm:t>
    </dgm:pt>
    <dgm:pt modelId="{DFF8FC11-B22C-4EB3-B32B-01205B9022A9}" type="pres">
      <dgm:prSet presAssocID="{868E71FC-8588-48D2-9D85-56A7B075B15F}" presName="hierRoot2" presStyleCnt="0"/>
      <dgm:spPr/>
      <dgm:t>
        <a:bodyPr/>
        <a:lstStyle/>
        <a:p>
          <a:endParaRPr lang="es-ES"/>
        </a:p>
      </dgm:t>
    </dgm:pt>
    <dgm:pt modelId="{4E83DE16-A5BF-4157-A55D-BB6D9C80C310}" type="pres">
      <dgm:prSet presAssocID="{868E71FC-8588-48D2-9D85-56A7B075B15F}" presName="composite2" presStyleCnt="0"/>
      <dgm:spPr/>
      <dgm:t>
        <a:bodyPr/>
        <a:lstStyle/>
        <a:p>
          <a:endParaRPr lang="es-ES"/>
        </a:p>
      </dgm:t>
    </dgm:pt>
    <dgm:pt modelId="{9FA988BA-28A9-4FD1-AC10-4C00565AE519}" type="pres">
      <dgm:prSet presAssocID="{868E71FC-8588-48D2-9D85-56A7B075B15F}" presName="background2" presStyleLbl="node2" presStyleIdx="1" presStyleCnt="2"/>
      <dgm:spPr>
        <a:ln>
          <a:solidFill>
            <a:srgbClr val="000000"/>
          </a:solidFill>
        </a:ln>
        <a:effectLst>
          <a:outerShdw blurRad="50800" dist="38100" dir="2700000" algn="tl" rotWithShape="0">
            <a:srgbClr val="000000">
              <a:alpha val="43000"/>
            </a:srgbClr>
          </a:outerShdw>
        </a:effectLst>
      </dgm:spPr>
      <dgm:t>
        <a:bodyPr/>
        <a:lstStyle/>
        <a:p>
          <a:endParaRPr lang="es-ES"/>
        </a:p>
      </dgm:t>
    </dgm:pt>
    <dgm:pt modelId="{E11F93A7-8173-4EB0-9DA7-3A531A070C5D}" type="pres">
      <dgm:prSet presAssocID="{868E71FC-8588-48D2-9D85-56A7B075B15F}" presName="text2" presStyleLbl="fgAcc2" presStyleIdx="1" presStyleCnt="2" custScaleX="119735">
        <dgm:presLayoutVars>
          <dgm:chPref val="3"/>
        </dgm:presLayoutVars>
      </dgm:prSet>
      <dgm:spPr/>
      <dgm:t>
        <a:bodyPr/>
        <a:lstStyle/>
        <a:p>
          <a:endParaRPr lang="es-ES_tradnl"/>
        </a:p>
      </dgm:t>
    </dgm:pt>
    <dgm:pt modelId="{EF4D96A9-8E2A-4399-B9D5-1A18E414B1A6}" type="pres">
      <dgm:prSet presAssocID="{868E71FC-8588-48D2-9D85-56A7B075B15F}" presName="hierChild3" presStyleCnt="0"/>
      <dgm:spPr/>
      <dgm:t>
        <a:bodyPr/>
        <a:lstStyle/>
        <a:p>
          <a:endParaRPr lang="es-ES"/>
        </a:p>
      </dgm:t>
    </dgm:pt>
  </dgm:ptLst>
  <dgm:cxnLst>
    <dgm:cxn modelId="{C4922B52-6E4A-43DB-A98F-E948E3578942}" srcId="{5E6BE0F0-0682-492D-8D62-135D0F64D67B}" destId="{868E71FC-8588-48D2-9D85-56A7B075B15F}" srcOrd="1" destOrd="0" parTransId="{79343E75-7E94-4819-8B20-D3307B96F8F2}" sibTransId="{744428E7-307F-486B-8D16-0457623E2AC3}"/>
    <dgm:cxn modelId="{0D3CEB59-60DE-4580-B80C-C26604E8B305}" srcId="{C37D13CA-8E84-4A90-AF21-B045BCF63C70}" destId="{5E6BE0F0-0682-492D-8D62-135D0F64D67B}" srcOrd="0" destOrd="0" parTransId="{9C0A3B4B-FD7B-4249-B60F-881A587FC12F}" sibTransId="{3BC8BAAC-0FB4-4281-90D3-307984A6A106}"/>
    <dgm:cxn modelId="{C1556F15-426C-4BB3-84E4-8DF0E08710C1}" type="presOf" srcId="{F06904CF-C193-4430-8F49-EC68A04E0187}" destId="{66D8CB04-7A69-429E-8BD4-E12A88F97F4A}" srcOrd="0" destOrd="0" presId="urn:microsoft.com/office/officeart/2005/8/layout/hierarchy1"/>
    <dgm:cxn modelId="{26227725-48BC-4139-98D9-A5530AD31888}" type="presOf" srcId="{79343E75-7E94-4819-8B20-D3307B96F8F2}" destId="{2A1A5A94-2BE6-48D2-AC25-98757DB95ADF}" srcOrd="0" destOrd="0" presId="urn:microsoft.com/office/officeart/2005/8/layout/hierarchy1"/>
    <dgm:cxn modelId="{41962C1A-18E1-4385-895F-B4C9851A689B}" type="presOf" srcId="{C37D13CA-8E84-4A90-AF21-B045BCF63C70}" destId="{7BEC758C-0798-40B0-9519-8FECFFA2E974}" srcOrd="0" destOrd="0" presId="urn:microsoft.com/office/officeart/2005/8/layout/hierarchy1"/>
    <dgm:cxn modelId="{41CF6B36-6794-4C4E-AF8F-605A65811D94}" type="presOf" srcId="{5E6BE0F0-0682-492D-8D62-135D0F64D67B}" destId="{4E6C4373-EF46-40AF-8EB2-5ADCF9EB4E6F}" srcOrd="0" destOrd="0" presId="urn:microsoft.com/office/officeart/2005/8/layout/hierarchy1"/>
    <dgm:cxn modelId="{5776C0D2-F998-4BCD-9E08-4D38A97746BE}" type="presOf" srcId="{868E71FC-8588-48D2-9D85-56A7B075B15F}" destId="{E11F93A7-8173-4EB0-9DA7-3A531A070C5D}" srcOrd="0" destOrd="0" presId="urn:microsoft.com/office/officeart/2005/8/layout/hierarchy1"/>
    <dgm:cxn modelId="{3B4837F8-D82E-4D5C-BE1D-6B3BF7353698}" type="presOf" srcId="{6FA9E468-F5F1-442E-9DD1-64F4E55307E4}" destId="{19685D08-F87F-4ABA-93BD-F9F4EBC9B1A4}" srcOrd="0" destOrd="0" presId="urn:microsoft.com/office/officeart/2005/8/layout/hierarchy1"/>
    <dgm:cxn modelId="{F63A013C-5371-44B3-B6CD-4E5789C628A9}" srcId="{5E6BE0F0-0682-492D-8D62-135D0F64D67B}" destId="{6FA9E468-F5F1-442E-9DD1-64F4E55307E4}" srcOrd="0" destOrd="0" parTransId="{F06904CF-C193-4430-8F49-EC68A04E0187}" sibTransId="{F83C7275-7BB8-4B09-9C51-6C23E270A051}"/>
    <dgm:cxn modelId="{C2F9E995-EAFD-4FFC-BE7D-FE289B08B4BA}" type="presParOf" srcId="{7BEC758C-0798-40B0-9519-8FECFFA2E974}" destId="{ED817712-481D-4DCC-92F9-FBB2BCF56744}" srcOrd="0" destOrd="0" presId="urn:microsoft.com/office/officeart/2005/8/layout/hierarchy1"/>
    <dgm:cxn modelId="{0622F40C-0E1D-4BF3-9BDE-138E0DDB8FDC}" type="presParOf" srcId="{ED817712-481D-4DCC-92F9-FBB2BCF56744}" destId="{1AAC2E1B-1891-4FF5-95B8-3B39073E082E}" srcOrd="0" destOrd="0" presId="urn:microsoft.com/office/officeart/2005/8/layout/hierarchy1"/>
    <dgm:cxn modelId="{B81A890B-2935-40CD-AEB5-2997FC1BD122}" type="presParOf" srcId="{1AAC2E1B-1891-4FF5-95B8-3B39073E082E}" destId="{EA815913-3A2B-4704-AAE8-EFA0B2B16AD0}" srcOrd="0" destOrd="0" presId="urn:microsoft.com/office/officeart/2005/8/layout/hierarchy1"/>
    <dgm:cxn modelId="{F74325EF-2F58-442E-A740-6A3DFA1D425B}" type="presParOf" srcId="{1AAC2E1B-1891-4FF5-95B8-3B39073E082E}" destId="{4E6C4373-EF46-40AF-8EB2-5ADCF9EB4E6F}" srcOrd="1" destOrd="0" presId="urn:microsoft.com/office/officeart/2005/8/layout/hierarchy1"/>
    <dgm:cxn modelId="{A145AF27-FA60-4060-9846-CBEFA8DD5620}" type="presParOf" srcId="{ED817712-481D-4DCC-92F9-FBB2BCF56744}" destId="{39019F73-896C-479A-AB67-A9F99D811E19}" srcOrd="1" destOrd="0" presId="urn:microsoft.com/office/officeart/2005/8/layout/hierarchy1"/>
    <dgm:cxn modelId="{6212E168-44D1-4110-915E-E0DD6247FD6E}" type="presParOf" srcId="{39019F73-896C-479A-AB67-A9F99D811E19}" destId="{66D8CB04-7A69-429E-8BD4-E12A88F97F4A}" srcOrd="0" destOrd="0" presId="urn:microsoft.com/office/officeart/2005/8/layout/hierarchy1"/>
    <dgm:cxn modelId="{D35DFCC4-3D00-4DA1-857B-6F9CD69D0740}" type="presParOf" srcId="{39019F73-896C-479A-AB67-A9F99D811E19}" destId="{AF382C4F-A3BD-4776-8389-E83F0155A3F4}" srcOrd="1" destOrd="0" presId="urn:microsoft.com/office/officeart/2005/8/layout/hierarchy1"/>
    <dgm:cxn modelId="{99A1A87F-CF2B-4109-B367-DE59181751F8}" type="presParOf" srcId="{AF382C4F-A3BD-4776-8389-E83F0155A3F4}" destId="{C6FAAA9B-779D-42B8-B85B-B654F7272CCD}" srcOrd="0" destOrd="0" presId="urn:microsoft.com/office/officeart/2005/8/layout/hierarchy1"/>
    <dgm:cxn modelId="{D2B8CE23-7669-44C6-B6EA-9A8AC84083BB}" type="presParOf" srcId="{C6FAAA9B-779D-42B8-B85B-B654F7272CCD}" destId="{69C0F0C1-9D37-45AC-9602-84E43D41EAB2}" srcOrd="0" destOrd="0" presId="urn:microsoft.com/office/officeart/2005/8/layout/hierarchy1"/>
    <dgm:cxn modelId="{7EED35E9-3857-48BC-A967-808385E883CC}" type="presParOf" srcId="{C6FAAA9B-779D-42B8-B85B-B654F7272CCD}" destId="{19685D08-F87F-4ABA-93BD-F9F4EBC9B1A4}" srcOrd="1" destOrd="0" presId="urn:microsoft.com/office/officeart/2005/8/layout/hierarchy1"/>
    <dgm:cxn modelId="{00998341-024A-439A-95B2-42F9B997104A}" type="presParOf" srcId="{AF382C4F-A3BD-4776-8389-E83F0155A3F4}" destId="{1C8D60F4-933C-486E-AE3D-5F3D0482E4BE}" srcOrd="1" destOrd="0" presId="urn:microsoft.com/office/officeart/2005/8/layout/hierarchy1"/>
    <dgm:cxn modelId="{4F628A9F-3C30-462F-82E6-8096D4BCCB0C}" type="presParOf" srcId="{39019F73-896C-479A-AB67-A9F99D811E19}" destId="{2A1A5A94-2BE6-48D2-AC25-98757DB95ADF}" srcOrd="2" destOrd="0" presId="urn:microsoft.com/office/officeart/2005/8/layout/hierarchy1"/>
    <dgm:cxn modelId="{DAF8941B-4E92-45D5-BFEA-EBBC3D6ED092}" type="presParOf" srcId="{39019F73-896C-479A-AB67-A9F99D811E19}" destId="{DFF8FC11-B22C-4EB3-B32B-01205B9022A9}" srcOrd="3" destOrd="0" presId="urn:microsoft.com/office/officeart/2005/8/layout/hierarchy1"/>
    <dgm:cxn modelId="{A6CFB99F-5385-477D-8E0A-6F6998374ACB}" type="presParOf" srcId="{DFF8FC11-B22C-4EB3-B32B-01205B9022A9}" destId="{4E83DE16-A5BF-4157-A55D-BB6D9C80C310}" srcOrd="0" destOrd="0" presId="urn:microsoft.com/office/officeart/2005/8/layout/hierarchy1"/>
    <dgm:cxn modelId="{683118AD-129D-4518-BB84-01D8535A1DAC}" type="presParOf" srcId="{4E83DE16-A5BF-4157-A55D-BB6D9C80C310}" destId="{9FA988BA-28A9-4FD1-AC10-4C00565AE519}" srcOrd="0" destOrd="0" presId="urn:microsoft.com/office/officeart/2005/8/layout/hierarchy1"/>
    <dgm:cxn modelId="{2A0BE59B-1646-49AD-8F3E-C1DCF9BCE9E1}" type="presParOf" srcId="{4E83DE16-A5BF-4157-A55D-BB6D9C80C310}" destId="{E11F93A7-8173-4EB0-9DA7-3A531A070C5D}" srcOrd="1" destOrd="0" presId="urn:microsoft.com/office/officeart/2005/8/layout/hierarchy1"/>
    <dgm:cxn modelId="{B594009B-0CAE-4710-9DF9-C09B79780AF6}" type="presParOf" srcId="{DFF8FC11-B22C-4EB3-B32B-01205B9022A9}" destId="{EF4D96A9-8E2A-4399-B9D5-1A18E414B1A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BC603-9F6D-4E75-A762-00569B1A2F62}">
      <dsp:nvSpPr>
        <dsp:cNvPr id="0" name=""/>
        <dsp:cNvSpPr/>
      </dsp:nvSpPr>
      <dsp:spPr>
        <a:xfrm rot="10800000">
          <a:off x="610794" y="0"/>
          <a:ext cx="6922342" cy="3635372"/>
        </a:xfrm>
        <a:prstGeom prst="rightArrow">
          <a:avLst/>
        </a:prstGeom>
        <a:gradFill flip="none" rotWithShape="1">
          <a:gsLst>
            <a:gs pos="0">
              <a:schemeClr val="bg1">
                <a:lumMod val="85000"/>
              </a:schemeClr>
            </a:gs>
            <a:gs pos="100000">
              <a:srgbClr val="000000"/>
            </a:gs>
          </a:gsLst>
          <a:lin ang="0" scaled="1"/>
          <a:tileRect/>
        </a:gradFill>
        <a:ln>
          <a:noFill/>
        </a:ln>
        <a:effectLst/>
      </dsp:spPr>
      <dsp:style>
        <a:lnRef idx="0">
          <a:scrgbClr r="0" g="0" b="0"/>
        </a:lnRef>
        <a:fillRef idx="1">
          <a:scrgbClr r="0" g="0" b="0"/>
        </a:fillRef>
        <a:effectRef idx="1">
          <a:scrgbClr r="0" g="0" b="0"/>
        </a:effectRef>
        <a:fontRef idx="minor"/>
      </dsp:style>
    </dsp:sp>
    <dsp:sp modelId="{176CFA30-1E34-4FB9-AC23-78F8445427CF}">
      <dsp:nvSpPr>
        <dsp:cNvPr id="0" name=""/>
        <dsp:cNvSpPr/>
      </dsp:nvSpPr>
      <dsp:spPr>
        <a:xfrm>
          <a:off x="4125" y="1090611"/>
          <a:ext cx="2611685" cy="1454148"/>
        </a:xfrm>
        <a:prstGeom prst="roundRect">
          <a:avLst/>
        </a:prstGeom>
        <a:solidFill>
          <a:srgbClr val="B81A16"/>
        </a:solidFill>
        <a:ln w="12700">
          <a:solidFill>
            <a:schemeClr val="tx1"/>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b="1" kern="1200" dirty="0" smtClean="0">
              <a:solidFill>
                <a:schemeClr val="bg1"/>
              </a:solidFill>
              <a:effectLst/>
              <a:latin typeface="Britannic Bold"/>
              <a:cs typeface="Britannic Bold"/>
            </a:rPr>
            <a:t>Soybean Oil (</a:t>
          </a:r>
          <a:r>
            <a:rPr lang="el-GR" sz="2000" b="1" kern="1200" dirty="0" smtClean="0">
              <a:solidFill>
                <a:schemeClr val="bg1"/>
              </a:solidFill>
              <a:effectLst/>
              <a:latin typeface="Britannic Bold"/>
              <a:cs typeface="Britannic Bold"/>
            </a:rPr>
            <a:t>ω</a:t>
          </a:r>
          <a:r>
            <a:rPr lang="es-ES_tradnl" sz="2000" b="1" kern="1200" dirty="0" smtClean="0">
              <a:solidFill>
                <a:schemeClr val="bg1"/>
              </a:solidFill>
              <a:effectLst/>
              <a:latin typeface="Britannic Bold"/>
              <a:cs typeface="Britannic Bold"/>
            </a:rPr>
            <a:t>-6)</a:t>
          </a:r>
          <a:endParaRPr lang="es-ES_tradnl" sz="2000" b="1" kern="1200" dirty="0">
            <a:solidFill>
              <a:schemeClr val="bg1"/>
            </a:solidFill>
            <a:effectLst/>
            <a:latin typeface="Britannic Bold"/>
            <a:cs typeface="Britannic Bold"/>
          </a:endParaRPr>
        </a:p>
      </dsp:txBody>
      <dsp:txXfrm>
        <a:off x="75111" y="1161597"/>
        <a:ext cx="2469713" cy="1312176"/>
      </dsp:txXfrm>
    </dsp:sp>
    <dsp:sp modelId="{570F19DB-37DA-4C08-9533-BC26441122F1}">
      <dsp:nvSpPr>
        <dsp:cNvPr id="0" name=""/>
        <dsp:cNvSpPr/>
      </dsp:nvSpPr>
      <dsp:spPr>
        <a:xfrm>
          <a:off x="2766123" y="1090611"/>
          <a:ext cx="2611685" cy="1454148"/>
        </a:xfrm>
        <a:prstGeom prst="roundRect">
          <a:avLst/>
        </a:prstGeom>
        <a:solidFill>
          <a:srgbClr val="1EC5CC"/>
        </a:solidFill>
        <a:ln w="12700">
          <a:solidFill>
            <a:schemeClr val="tx1"/>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b="1" kern="1200" dirty="0" smtClean="0">
              <a:latin typeface="Britannic Bold"/>
              <a:cs typeface="Britannic Bold"/>
            </a:rPr>
            <a:t>MCT</a:t>
          </a:r>
        </a:p>
        <a:p>
          <a:pPr lvl="0" algn="ctr" defTabSz="1022350">
            <a:lnSpc>
              <a:spcPct val="90000"/>
            </a:lnSpc>
            <a:spcBef>
              <a:spcPct val="0"/>
            </a:spcBef>
            <a:spcAft>
              <a:spcPct val="35000"/>
            </a:spcAft>
          </a:pPr>
          <a:r>
            <a:rPr lang="es-ES_tradnl" sz="2300" b="1" kern="1200" dirty="0" smtClean="0">
              <a:latin typeface="Britannic Bold"/>
              <a:cs typeface="Britannic Bold"/>
            </a:rPr>
            <a:t>PN </a:t>
          </a:r>
          <a:r>
            <a:rPr lang="es-ES_tradnl" sz="2300" b="1" kern="1200" dirty="0" err="1" smtClean="0">
              <a:latin typeface="Britannic Bold"/>
              <a:cs typeface="Britannic Bold"/>
            </a:rPr>
            <a:t>without</a:t>
          </a:r>
          <a:r>
            <a:rPr lang="es-ES_tradnl" sz="2300" b="1" kern="1200" dirty="0" smtClean="0">
              <a:latin typeface="Britannic Bold"/>
              <a:cs typeface="Britannic Bold"/>
            </a:rPr>
            <a:t> </a:t>
          </a:r>
          <a:r>
            <a:rPr lang="es-ES_tradnl" sz="2300" b="1" kern="1200" dirty="0" err="1" smtClean="0">
              <a:latin typeface="Britannic Bold"/>
              <a:cs typeface="Britannic Bold"/>
            </a:rPr>
            <a:t>Lipids</a:t>
          </a:r>
          <a:endParaRPr lang="es-ES_tradnl" sz="2300" b="1" kern="1200" dirty="0" smtClean="0">
            <a:latin typeface="Britannic Bold"/>
            <a:cs typeface="Britannic Bold"/>
          </a:endParaRPr>
        </a:p>
        <a:p>
          <a:pPr lvl="0" algn="ctr" defTabSz="1022350">
            <a:lnSpc>
              <a:spcPct val="90000"/>
            </a:lnSpc>
            <a:spcBef>
              <a:spcPct val="0"/>
            </a:spcBef>
            <a:spcAft>
              <a:spcPct val="35000"/>
            </a:spcAft>
          </a:pPr>
          <a:r>
            <a:rPr lang="es-ES_tradnl" sz="2300" b="1" kern="1200" dirty="0" smtClean="0">
              <a:latin typeface="Britannic Bold"/>
              <a:cs typeface="Britannic Bold"/>
            </a:rPr>
            <a:t>Olive Oil (</a:t>
          </a:r>
          <a:r>
            <a:rPr lang="el-GR" sz="2300" b="1" kern="1200" dirty="0" smtClean="0">
              <a:latin typeface="Britannic Bold"/>
              <a:cs typeface="Britannic Bold"/>
            </a:rPr>
            <a:t>ω</a:t>
          </a:r>
          <a:r>
            <a:rPr lang="es-ES_tradnl" sz="2300" b="1" kern="1200" dirty="0" smtClean="0">
              <a:latin typeface="Britannic Bold"/>
              <a:cs typeface="Britannic Bold"/>
            </a:rPr>
            <a:t>-9)</a:t>
          </a:r>
          <a:endParaRPr lang="es-ES_tradnl" sz="2300" b="1" kern="1200" dirty="0">
            <a:latin typeface="Britannic Bold"/>
            <a:cs typeface="Britannic Bold"/>
          </a:endParaRPr>
        </a:p>
      </dsp:txBody>
      <dsp:txXfrm>
        <a:off x="2837109" y="1161597"/>
        <a:ext cx="2469713" cy="1312176"/>
      </dsp:txXfrm>
    </dsp:sp>
    <dsp:sp modelId="{94115C0C-83DC-4F9D-9730-B4479A7EC776}">
      <dsp:nvSpPr>
        <dsp:cNvPr id="0" name=""/>
        <dsp:cNvSpPr/>
      </dsp:nvSpPr>
      <dsp:spPr>
        <a:xfrm>
          <a:off x="5528121" y="1090611"/>
          <a:ext cx="2611685" cy="1454148"/>
        </a:xfrm>
        <a:prstGeom prst="roundRect">
          <a:avLst/>
        </a:prstGeom>
        <a:solidFill>
          <a:schemeClr val="bg1"/>
        </a:solidFill>
        <a:ln w="12700">
          <a:solidFill>
            <a:schemeClr val="tx1"/>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b="1" i="0" kern="1200" dirty="0" smtClean="0">
              <a:solidFill>
                <a:schemeClr val="tx2"/>
              </a:solidFill>
              <a:latin typeface="Britannic Bold"/>
              <a:cs typeface="Britannic Bold"/>
            </a:rPr>
            <a:t>Fish Oils (</a:t>
          </a:r>
          <a:r>
            <a:rPr lang="el-GR" sz="2300" b="1" i="0" kern="1200" dirty="0" smtClean="0">
              <a:solidFill>
                <a:schemeClr val="tx2"/>
              </a:solidFill>
              <a:latin typeface="Britannic Bold"/>
              <a:cs typeface="Britannic Bold"/>
            </a:rPr>
            <a:t>ω</a:t>
          </a:r>
          <a:r>
            <a:rPr lang="es-ES_tradnl" sz="2300" b="1" i="0" kern="1200" dirty="0" smtClean="0">
              <a:solidFill>
                <a:schemeClr val="tx2"/>
              </a:solidFill>
              <a:latin typeface="Britannic Bold"/>
              <a:cs typeface="Britannic Bold"/>
            </a:rPr>
            <a:t>-3)</a:t>
          </a:r>
          <a:endParaRPr lang="es-ES_tradnl" sz="2300" b="1" i="0" kern="1200" dirty="0">
            <a:solidFill>
              <a:schemeClr val="tx2"/>
            </a:solidFill>
            <a:latin typeface="Britannic Bold"/>
            <a:cs typeface="Britannic Bold"/>
          </a:endParaRPr>
        </a:p>
      </dsp:txBody>
      <dsp:txXfrm>
        <a:off x="5599107" y="1161597"/>
        <a:ext cx="2469713" cy="1312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B969C-CEB5-4C47-B9BC-E74F1054C98D}">
      <dsp:nvSpPr>
        <dsp:cNvPr id="0" name=""/>
        <dsp:cNvSpPr/>
      </dsp:nvSpPr>
      <dsp:spPr>
        <a:xfrm rot="5400000">
          <a:off x="1564002" y="1317507"/>
          <a:ext cx="1110732" cy="1159030"/>
        </a:xfrm>
        <a:prstGeom prst="bentUpArrow">
          <a:avLst>
            <a:gd name="adj1" fmla="val 32840"/>
            <a:gd name="adj2" fmla="val 25000"/>
            <a:gd name="adj3" fmla="val 35780"/>
          </a:avLst>
        </a:prstGeom>
        <a:solidFill>
          <a:schemeClr val="bg1">
            <a:lumMod val="85000"/>
          </a:schemeClr>
        </a:solidFill>
        <a:ln>
          <a:noFill/>
        </a:ln>
        <a:effectLst/>
      </dsp:spPr>
      <dsp:style>
        <a:lnRef idx="0">
          <a:scrgbClr r="0" g="0" b="0"/>
        </a:lnRef>
        <a:fillRef idx="1">
          <a:scrgbClr r="0" g="0" b="0"/>
        </a:fillRef>
        <a:effectRef idx="2">
          <a:scrgbClr r="0" g="0" b="0"/>
        </a:effectRef>
        <a:fontRef idx="minor"/>
      </dsp:style>
    </dsp:sp>
    <dsp:sp modelId="{8E3981E3-C916-A04D-8F1D-5E01DC359F64}">
      <dsp:nvSpPr>
        <dsp:cNvPr id="0" name=""/>
        <dsp:cNvSpPr/>
      </dsp:nvSpPr>
      <dsp:spPr>
        <a:xfrm>
          <a:off x="759629" y="33488"/>
          <a:ext cx="2758451" cy="1308813"/>
        </a:xfrm>
        <a:prstGeom prst="roundRect">
          <a:avLst>
            <a:gd name="adj" fmla="val 16670"/>
          </a:avLst>
        </a:prstGeom>
        <a:solidFill>
          <a:schemeClr val="tx2">
            <a:lumMod val="20000"/>
            <a:lumOff val="80000"/>
          </a:schemeClr>
        </a:solidFill>
        <a:ln>
          <a:solidFill>
            <a:srgbClr val="000000"/>
          </a:solidFill>
        </a:ln>
        <a:effectLst>
          <a:outerShdw blurRad="63500" sx="102000" sy="102000" algn="c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kumimoji="0" lang="en-GB" sz="1800" b="0" i="0" u="none" strike="noStrike" kern="1200" cap="none" normalizeH="0" baseline="0" dirty="0" smtClean="0">
              <a:ln>
                <a:noFill/>
              </a:ln>
              <a:solidFill>
                <a:schemeClr val="tx1"/>
              </a:solidFill>
              <a:effectLst/>
              <a:latin typeface="Britannic Bold" pitchFamily="34" charset="0"/>
              <a:ea typeface="Calibri" pitchFamily="34" charset="0"/>
            </a:rPr>
            <a:t> Study design</a:t>
          </a:r>
        </a:p>
        <a:p>
          <a:pPr lvl="0" algn="ctr" defTabSz="800100">
            <a:lnSpc>
              <a:spcPct val="100000"/>
            </a:lnSpc>
            <a:spcBef>
              <a:spcPct val="0"/>
            </a:spcBef>
            <a:spcAft>
              <a:spcPct val="35000"/>
            </a:spcAft>
          </a:pPr>
          <a:r>
            <a:rPr kumimoji="0" lang="en-GB" sz="1800" b="1" i="0" u="none" strike="noStrike" kern="1200" cap="none" normalizeH="0" baseline="0" dirty="0" smtClean="0">
              <a:ln>
                <a:noFill/>
              </a:ln>
              <a:solidFill>
                <a:schemeClr val="tx1"/>
              </a:solidFill>
              <a:effectLst/>
              <a:latin typeface="Arial Narrow" pitchFamily="34" charset="0"/>
              <a:ea typeface="Calibri" pitchFamily="34" charset="0"/>
            </a:rPr>
            <a:t>Randomized clinical, parallel group, controlled trials (RCT)</a:t>
          </a:r>
          <a:endParaRPr lang="es-ES" sz="1800" b="1" kern="1200" dirty="0">
            <a:solidFill>
              <a:schemeClr val="tx1"/>
            </a:solidFill>
            <a:latin typeface="Arial Narrow" pitchFamily="34" charset="0"/>
            <a:cs typeface="Arial Narrow"/>
          </a:endParaRPr>
        </a:p>
      </dsp:txBody>
      <dsp:txXfrm>
        <a:off x="823531" y="97390"/>
        <a:ext cx="2630647" cy="1181009"/>
      </dsp:txXfrm>
    </dsp:sp>
    <dsp:sp modelId="{238DE891-187A-5F48-A954-902528ED78D5}">
      <dsp:nvSpPr>
        <dsp:cNvPr id="0" name=""/>
        <dsp:cNvSpPr/>
      </dsp:nvSpPr>
      <dsp:spPr>
        <a:xfrm>
          <a:off x="3445400" y="185405"/>
          <a:ext cx="2056524" cy="1003657"/>
        </a:xfrm>
        <a:prstGeom prst="rect">
          <a:avLst/>
        </a:prstGeom>
        <a:noFill/>
        <a:ln>
          <a:noFill/>
        </a:ln>
        <a:effectLst/>
      </dsp:spPr>
      <dsp:style>
        <a:lnRef idx="0">
          <a:scrgbClr r="0" g="0" b="0"/>
        </a:lnRef>
        <a:fillRef idx="0">
          <a:scrgbClr r="0" g="0" b="0"/>
        </a:fillRef>
        <a:effectRef idx="0">
          <a:scrgbClr r="0" g="0" b="0"/>
        </a:effectRef>
        <a:fontRef idx="minor"/>
      </dsp:style>
    </dsp:sp>
    <dsp:sp modelId="{5E7C1D29-3599-074C-A901-E9B3519330A8}">
      <dsp:nvSpPr>
        <dsp:cNvPr id="0" name=""/>
        <dsp:cNvSpPr/>
      </dsp:nvSpPr>
      <dsp:spPr>
        <a:xfrm rot="5400000">
          <a:off x="3507105" y="2734987"/>
          <a:ext cx="1110732" cy="1264529"/>
        </a:xfrm>
        <a:prstGeom prst="bentUpArrow">
          <a:avLst>
            <a:gd name="adj1" fmla="val 32840"/>
            <a:gd name="adj2" fmla="val 25000"/>
            <a:gd name="adj3" fmla="val 35780"/>
          </a:avLst>
        </a:prstGeom>
        <a:solidFill>
          <a:schemeClr val="bg1">
            <a:lumMod val="65000"/>
          </a:schemeClr>
        </a:solidFill>
        <a:ln>
          <a:noFill/>
        </a:ln>
        <a:effectLst/>
      </dsp:spPr>
      <dsp:style>
        <a:lnRef idx="0">
          <a:scrgbClr r="0" g="0" b="0"/>
        </a:lnRef>
        <a:fillRef idx="1">
          <a:scrgbClr r="0" g="0" b="0"/>
        </a:fillRef>
        <a:effectRef idx="2">
          <a:scrgbClr r="0" g="0" b="0"/>
        </a:effectRef>
        <a:fontRef idx="minor"/>
      </dsp:style>
    </dsp:sp>
    <dsp:sp modelId="{45401F35-0103-934D-942E-F41C786CEDEA}">
      <dsp:nvSpPr>
        <dsp:cNvPr id="0" name=""/>
        <dsp:cNvSpPr/>
      </dsp:nvSpPr>
      <dsp:spPr>
        <a:xfrm>
          <a:off x="2694720" y="1503717"/>
          <a:ext cx="2783189" cy="1308813"/>
        </a:xfrm>
        <a:prstGeom prst="roundRect">
          <a:avLst>
            <a:gd name="adj" fmla="val 16670"/>
          </a:avLst>
        </a:prstGeom>
        <a:solidFill>
          <a:schemeClr val="tx2">
            <a:lumMod val="40000"/>
            <a:lumOff val="60000"/>
          </a:schemeClr>
        </a:solidFill>
        <a:ln>
          <a:solidFill>
            <a:srgbClr val="000000"/>
          </a:solidFill>
        </a:ln>
        <a:effectLst>
          <a:outerShdw blurRad="63500" sx="102000" sy="102000" algn="c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n-GB" sz="1800" b="0" i="0" u="none" strike="noStrike" kern="1200" cap="none" normalizeH="0" baseline="0" dirty="0" smtClean="0">
              <a:ln>
                <a:noFill/>
              </a:ln>
              <a:solidFill>
                <a:schemeClr val="tx1"/>
              </a:solidFill>
              <a:effectLst/>
              <a:latin typeface="Britannic Bold" pitchFamily="34" charset="0"/>
              <a:ea typeface="Calibri" pitchFamily="34" charset="0"/>
            </a:rPr>
            <a:t>Population</a:t>
          </a:r>
        </a:p>
        <a:p>
          <a:pPr lvl="0" algn="ctr" defTabSz="800100">
            <a:lnSpc>
              <a:spcPct val="90000"/>
            </a:lnSpc>
            <a:spcBef>
              <a:spcPct val="0"/>
            </a:spcBef>
            <a:spcAft>
              <a:spcPct val="35000"/>
            </a:spcAft>
          </a:pPr>
          <a:r>
            <a:rPr kumimoji="0" lang="en-GB" sz="1800" b="1" i="0" u="none" strike="noStrike" kern="1200" cap="none" normalizeH="0" baseline="0" dirty="0" smtClean="0">
              <a:ln>
                <a:noFill/>
              </a:ln>
              <a:solidFill>
                <a:schemeClr val="tx1"/>
              </a:solidFill>
              <a:effectLst/>
              <a:latin typeface="Arial Narrow" pitchFamily="34" charset="0"/>
              <a:ea typeface="Calibri" pitchFamily="34" charset="0"/>
            </a:rPr>
            <a:t>Critically ill adult patients   </a:t>
          </a:r>
          <a:r>
            <a:rPr kumimoji="0" lang="en-CA" sz="1800" b="1" i="0" u="none" strike="noStrike" kern="1200" cap="none" normalizeH="0" baseline="0" dirty="0" smtClean="0">
              <a:ln>
                <a:noFill/>
              </a:ln>
              <a:solidFill>
                <a:schemeClr val="tx1"/>
              </a:solidFill>
              <a:effectLst/>
              <a:latin typeface="Arial Narrow" pitchFamily="34" charset="0"/>
              <a:ea typeface="Times New Roman" pitchFamily="18" charset="0"/>
            </a:rPr>
            <a:t>(&gt;18 years old)</a:t>
          </a:r>
          <a:endParaRPr lang="es-ES" sz="1800" b="1" kern="1200" dirty="0">
            <a:solidFill>
              <a:srgbClr val="000000"/>
            </a:solidFill>
            <a:latin typeface="Arial Narrow" pitchFamily="34" charset="0"/>
            <a:cs typeface="Arial Narrow"/>
          </a:endParaRPr>
        </a:p>
      </dsp:txBody>
      <dsp:txXfrm>
        <a:off x="2758622" y="1567619"/>
        <a:ext cx="2655385" cy="1181009"/>
      </dsp:txXfrm>
    </dsp:sp>
    <dsp:sp modelId="{FF73A408-3106-CD43-8CDC-64B6C7D0B6DF}">
      <dsp:nvSpPr>
        <dsp:cNvPr id="0" name=""/>
        <dsp:cNvSpPr/>
      </dsp:nvSpPr>
      <dsp:spPr>
        <a:xfrm>
          <a:off x="5356279" y="1628543"/>
          <a:ext cx="1981497" cy="1057840"/>
        </a:xfrm>
        <a:prstGeom prst="rect">
          <a:avLst/>
        </a:prstGeom>
        <a:noFill/>
        <a:ln>
          <a:noFill/>
        </a:ln>
        <a:effectLst/>
      </dsp:spPr>
      <dsp:style>
        <a:lnRef idx="0">
          <a:scrgbClr r="0" g="0" b="0"/>
        </a:lnRef>
        <a:fillRef idx="0">
          <a:scrgbClr r="0" g="0" b="0"/>
        </a:fillRef>
        <a:effectRef idx="0">
          <a:scrgbClr r="0" g="0" b="0"/>
        </a:effectRef>
        <a:fontRef idx="minor"/>
      </dsp:style>
    </dsp:sp>
    <dsp:sp modelId="{28924038-5223-4886-9093-6EFE70500DA0}">
      <dsp:nvSpPr>
        <dsp:cNvPr id="0" name=""/>
        <dsp:cNvSpPr/>
      </dsp:nvSpPr>
      <dsp:spPr>
        <a:xfrm rot="5400000">
          <a:off x="5427424" y="4205216"/>
          <a:ext cx="1110732" cy="1264529"/>
        </a:xfrm>
        <a:prstGeom prst="bentUpArrow">
          <a:avLst>
            <a:gd name="adj1" fmla="val 32840"/>
            <a:gd name="adj2" fmla="val 25000"/>
            <a:gd name="adj3" fmla="val 35780"/>
          </a:avLst>
        </a:prstGeom>
        <a:solidFill>
          <a:schemeClr val="tx1">
            <a:lumMod val="65000"/>
            <a:lumOff val="35000"/>
          </a:schemeClr>
        </a:solidFill>
        <a:ln>
          <a:noFill/>
        </a:ln>
        <a:effectLst/>
      </dsp:spPr>
      <dsp:style>
        <a:lnRef idx="0">
          <a:scrgbClr r="0" g="0" b="0"/>
        </a:lnRef>
        <a:fillRef idx="1">
          <a:scrgbClr r="0" g="0" b="0"/>
        </a:fillRef>
        <a:effectRef idx="2">
          <a:scrgbClr r="0" g="0" b="0"/>
        </a:effectRef>
        <a:fontRef idx="minor"/>
      </dsp:style>
    </dsp:sp>
    <dsp:sp modelId="{FCF1E786-B557-1F47-BF74-EC7B0EC1A64E}">
      <dsp:nvSpPr>
        <dsp:cNvPr id="0" name=""/>
        <dsp:cNvSpPr/>
      </dsp:nvSpPr>
      <dsp:spPr>
        <a:xfrm>
          <a:off x="4679810" y="2949498"/>
          <a:ext cx="2762359" cy="1308813"/>
        </a:xfrm>
        <a:prstGeom prst="roundRect">
          <a:avLst>
            <a:gd name="adj" fmla="val 16670"/>
          </a:avLst>
        </a:prstGeom>
        <a:solidFill>
          <a:schemeClr val="tx2">
            <a:lumMod val="60000"/>
            <a:lumOff val="40000"/>
          </a:schemeClr>
        </a:solidFill>
        <a:ln>
          <a:solidFill>
            <a:srgbClr val="000000"/>
          </a:solidFill>
        </a:ln>
        <a:effectLst>
          <a:outerShdw blurRad="63500" sx="102000" sy="102000" algn="c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Arial Narrow" pitchFamily="34" charset="0"/>
            </a:rPr>
            <a:t> </a:t>
          </a:r>
          <a:r>
            <a:rPr lang="en-GB" sz="1800" b="0" kern="1200" dirty="0" smtClean="0">
              <a:solidFill>
                <a:schemeClr val="tx1"/>
              </a:solidFill>
              <a:latin typeface="Britannic Bold" pitchFamily="34" charset="0"/>
            </a:rPr>
            <a:t>Intervention    </a:t>
          </a:r>
          <a:r>
            <a:rPr lang="en-GB" sz="1800" b="1" kern="1200" dirty="0" smtClean="0">
              <a:solidFill>
                <a:schemeClr val="tx1"/>
              </a:solidFill>
              <a:latin typeface="Arial Narrow" pitchFamily="34" charset="0"/>
            </a:rPr>
            <a:t>           Parenteral strategies to reduce soybean-oil vs. </a:t>
          </a:r>
          <a:r>
            <a:rPr lang="en-GB" sz="1800" b="1" kern="1200" dirty="0" err="1" smtClean="0">
              <a:solidFill>
                <a:schemeClr val="tx1"/>
              </a:solidFill>
              <a:latin typeface="Lucida Grande"/>
              <a:ea typeface="Lucida Grande"/>
              <a:cs typeface="Lucida Grande"/>
            </a:rPr>
            <a:t>Ω</a:t>
          </a:r>
          <a:r>
            <a:rPr lang="es-ES" sz="1800" b="1" kern="1200" dirty="0" smtClean="0">
              <a:solidFill>
                <a:schemeClr val="tx1"/>
              </a:solidFill>
              <a:effectLst/>
              <a:latin typeface="Arial Narrow" pitchFamily="34" charset="0"/>
              <a:ea typeface="Lucida Grande"/>
              <a:cs typeface="Arial Narrow"/>
            </a:rPr>
            <a:t>-6 </a:t>
          </a:r>
          <a:r>
            <a:rPr lang="es-ES" sz="1800" b="1" kern="1200" dirty="0" err="1" smtClean="0">
              <a:solidFill>
                <a:schemeClr val="tx1"/>
              </a:solidFill>
              <a:effectLst/>
              <a:latin typeface="Arial Narrow" pitchFamily="34" charset="0"/>
              <a:ea typeface="Lucida Grande"/>
              <a:cs typeface="Arial Narrow"/>
            </a:rPr>
            <a:t>oil-based</a:t>
          </a:r>
          <a:r>
            <a:rPr lang="es-ES" sz="1800" b="1" kern="1200" dirty="0" smtClean="0">
              <a:solidFill>
                <a:schemeClr val="tx1"/>
              </a:solidFill>
              <a:effectLst/>
              <a:latin typeface="Arial Narrow" pitchFamily="34" charset="0"/>
              <a:ea typeface="Lucida Grande"/>
              <a:cs typeface="Arial Narrow"/>
            </a:rPr>
            <a:t> LE (LCT)</a:t>
          </a:r>
          <a:endParaRPr lang="es-ES" sz="1800" b="1" kern="1200" dirty="0">
            <a:solidFill>
              <a:schemeClr val="tx1"/>
            </a:solidFill>
            <a:effectLst/>
            <a:latin typeface="Arial Narrow" pitchFamily="34" charset="0"/>
            <a:cs typeface="Arial Narrow"/>
          </a:endParaRPr>
        </a:p>
      </dsp:txBody>
      <dsp:txXfrm>
        <a:off x="4743712" y="3013400"/>
        <a:ext cx="2634555" cy="1181009"/>
      </dsp:txXfrm>
    </dsp:sp>
    <dsp:sp modelId="{3E6A6A70-D30C-4247-84BD-B96E13479F57}">
      <dsp:nvSpPr>
        <dsp:cNvPr id="0" name=""/>
        <dsp:cNvSpPr/>
      </dsp:nvSpPr>
      <dsp:spPr>
        <a:xfrm>
          <a:off x="7002967" y="3098772"/>
          <a:ext cx="1359928" cy="1057840"/>
        </a:xfrm>
        <a:prstGeom prst="rect">
          <a:avLst/>
        </a:prstGeom>
        <a:noFill/>
        <a:ln>
          <a:noFill/>
        </a:ln>
        <a:effectLst/>
      </dsp:spPr>
      <dsp:style>
        <a:lnRef idx="0">
          <a:scrgbClr r="0" g="0" b="0"/>
        </a:lnRef>
        <a:fillRef idx="0">
          <a:scrgbClr r="0" g="0" b="0"/>
        </a:fillRef>
        <a:effectRef idx="0">
          <a:scrgbClr r="0" g="0" b="0"/>
        </a:effectRef>
        <a:fontRef idx="minor"/>
      </dsp:style>
    </dsp:sp>
    <dsp:sp modelId="{2C77ACBD-BD43-4EE7-B2F2-3341A98FB56B}">
      <dsp:nvSpPr>
        <dsp:cNvPr id="0" name=""/>
        <dsp:cNvSpPr/>
      </dsp:nvSpPr>
      <dsp:spPr>
        <a:xfrm>
          <a:off x="6617612" y="4444175"/>
          <a:ext cx="2701141" cy="1308813"/>
        </a:xfrm>
        <a:prstGeom prst="roundRect">
          <a:avLst>
            <a:gd name="adj" fmla="val 16670"/>
          </a:avLst>
        </a:prstGeom>
        <a:solidFill>
          <a:srgbClr val="20F2F2"/>
        </a:solidFill>
        <a:ln w="12700">
          <a:solidFill>
            <a:schemeClr val="tx1"/>
          </a:solidFill>
        </a:ln>
        <a:effectLst>
          <a:outerShdw blurRad="63500" sx="102000" sy="102000" algn="c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tx1"/>
              </a:solidFill>
              <a:latin typeface="Britannic Bold" pitchFamily="34" charset="0"/>
            </a:rPr>
            <a:t>Pre-specified Outcomes</a:t>
          </a:r>
        </a:p>
        <a:p>
          <a:pPr lvl="0" algn="ctr" defTabSz="800100">
            <a:lnSpc>
              <a:spcPct val="90000"/>
            </a:lnSpc>
            <a:spcBef>
              <a:spcPct val="0"/>
            </a:spcBef>
            <a:spcAft>
              <a:spcPct val="35000"/>
            </a:spcAft>
          </a:pPr>
          <a:r>
            <a:rPr lang="en-CA" sz="1800" b="1" kern="1200" dirty="0" smtClean="0">
              <a:solidFill>
                <a:schemeClr val="tx1"/>
              </a:solidFill>
              <a:latin typeface="Arial Narrow" pitchFamily="34" charset="0"/>
            </a:rPr>
            <a:t>Mortality, ICU and Hospital LOS, Infections</a:t>
          </a:r>
          <a:endParaRPr lang="es-ES_tradnl" sz="1800" b="1" kern="1200" dirty="0">
            <a:solidFill>
              <a:schemeClr val="tx1"/>
            </a:solidFill>
            <a:latin typeface="Arial Narrow" pitchFamily="34" charset="0"/>
          </a:endParaRPr>
        </a:p>
      </dsp:txBody>
      <dsp:txXfrm>
        <a:off x="6681514" y="4508077"/>
        <a:ext cx="2573337" cy="1181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4A7AE-437B-824B-AA85-854ED0E27630}">
      <dsp:nvSpPr>
        <dsp:cNvPr id="0" name=""/>
        <dsp:cNvSpPr/>
      </dsp:nvSpPr>
      <dsp:spPr>
        <a:xfrm>
          <a:off x="2462875" y="1500889"/>
          <a:ext cx="1219200" cy="1219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rgbClr val="000000"/>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s-ES" sz="3200" kern="1200" dirty="0" smtClean="0">
              <a:latin typeface="Britannic Bold"/>
              <a:cs typeface="Britannic Bold"/>
            </a:rPr>
            <a:t>FO</a:t>
          </a:r>
          <a:endParaRPr lang="es-ES" sz="3200" kern="1200" dirty="0">
            <a:latin typeface="Britannic Bold"/>
            <a:cs typeface="Britannic Bold"/>
          </a:endParaRPr>
        </a:p>
      </dsp:txBody>
      <dsp:txXfrm>
        <a:off x="2522391" y="1560405"/>
        <a:ext cx="1100168" cy="1100168"/>
      </dsp:txXfrm>
    </dsp:sp>
    <dsp:sp modelId="{872B5ABF-0FA8-2A4F-ACF4-96B68F60EDDD}">
      <dsp:nvSpPr>
        <dsp:cNvPr id="0" name=""/>
        <dsp:cNvSpPr/>
      </dsp:nvSpPr>
      <dsp:spPr>
        <a:xfrm rot="16252473">
          <a:off x="2772144" y="1186490"/>
          <a:ext cx="628871" cy="0"/>
        </a:xfrm>
        <a:custGeom>
          <a:avLst/>
          <a:gdLst/>
          <a:ahLst/>
          <a:cxnLst/>
          <a:rect l="0" t="0" r="0" b="0"/>
          <a:pathLst>
            <a:path>
              <a:moveTo>
                <a:pt x="0" y="0"/>
              </a:moveTo>
              <a:lnTo>
                <a:pt x="628871" y="0"/>
              </a:lnTo>
            </a:path>
          </a:pathLst>
        </a:custGeom>
        <a:noFill/>
        <a:ln w="1270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C835F9AB-3F6F-8743-A16E-3D73E6A80CBE}">
      <dsp:nvSpPr>
        <dsp:cNvPr id="0" name=""/>
        <dsp:cNvSpPr/>
      </dsp:nvSpPr>
      <dsp:spPr>
        <a:xfrm>
          <a:off x="1898425" y="55226"/>
          <a:ext cx="2398378" cy="81686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rgbClr val="000000"/>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b="1" kern="1200" dirty="0" smtClean="0">
              <a:latin typeface="Arial Narrow"/>
              <a:cs typeface="Arial Narrow"/>
            </a:rPr>
            <a:t>Greater attenuation of IL-1B, IL-6, TNFα</a:t>
          </a:r>
          <a:endParaRPr lang="es-ES" sz="1800" b="1" kern="1200" dirty="0">
            <a:latin typeface="Arial Narrow"/>
            <a:cs typeface="Arial Narrow"/>
          </a:endParaRPr>
        </a:p>
      </dsp:txBody>
      <dsp:txXfrm>
        <a:off x="1938301" y="95102"/>
        <a:ext cx="2318626" cy="737112"/>
      </dsp:txXfrm>
    </dsp:sp>
    <dsp:sp modelId="{9625D9F3-1B68-7F41-BC64-09974D0CDD82}">
      <dsp:nvSpPr>
        <dsp:cNvPr id="0" name=""/>
        <dsp:cNvSpPr/>
      </dsp:nvSpPr>
      <dsp:spPr>
        <a:xfrm rot="2527594">
          <a:off x="3579983" y="2926902"/>
          <a:ext cx="790386" cy="0"/>
        </a:xfrm>
        <a:custGeom>
          <a:avLst/>
          <a:gdLst/>
          <a:ahLst/>
          <a:cxnLst/>
          <a:rect l="0" t="0" r="0" b="0"/>
          <a:pathLst>
            <a:path>
              <a:moveTo>
                <a:pt x="0" y="0"/>
              </a:moveTo>
              <a:lnTo>
                <a:pt x="790386" y="0"/>
              </a:lnTo>
            </a:path>
          </a:pathLst>
        </a:custGeom>
        <a:noFill/>
        <a:ln w="1270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5BDA594B-05AA-524E-A9C5-95A2BC338B03}">
      <dsp:nvSpPr>
        <dsp:cNvPr id="0" name=""/>
        <dsp:cNvSpPr/>
      </dsp:nvSpPr>
      <dsp:spPr>
        <a:xfrm>
          <a:off x="3629661" y="3191986"/>
          <a:ext cx="2180430" cy="81686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rgbClr val="000000"/>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b="1" kern="1200" dirty="0" err="1" smtClean="0">
              <a:latin typeface="Arial Narrow"/>
              <a:cs typeface="Arial Narrow"/>
            </a:rPr>
            <a:t>Improved</a:t>
          </a:r>
          <a:r>
            <a:rPr lang="es-ES" sz="1800" b="1" kern="1200" dirty="0" smtClean="0">
              <a:latin typeface="Arial Narrow"/>
              <a:cs typeface="Arial Narrow"/>
            </a:rPr>
            <a:t> PaO2/FiO2 ratio </a:t>
          </a:r>
          <a:r>
            <a:rPr lang="es-ES" sz="1800" b="1" kern="1200" dirty="0" err="1" smtClean="0">
              <a:latin typeface="Arial Narrow"/>
              <a:cs typeface="Arial Narrow"/>
            </a:rPr>
            <a:t>by</a:t>
          </a:r>
          <a:r>
            <a:rPr lang="es-ES" sz="1800" b="1" kern="1200" dirty="0" smtClean="0">
              <a:latin typeface="Arial Narrow"/>
              <a:cs typeface="Arial Narrow"/>
            </a:rPr>
            <a:t> day 6</a:t>
          </a:r>
          <a:endParaRPr lang="es-ES" sz="1800" b="1" kern="1200" dirty="0">
            <a:latin typeface="Arial Narrow"/>
            <a:cs typeface="Arial Narrow"/>
          </a:endParaRPr>
        </a:p>
      </dsp:txBody>
      <dsp:txXfrm>
        <a:off x="3669537" y="3231862"/>
        <a:ext cx="2100678" cy="737112"/>
      </dsp:txXfrm>
    </dsp:sp>
    <dsp:sp modelId="{DC6E4F88-BB76-8D42-9B77-C2682DCE5197}">
      <dsp:nvSpPr>
        <dsp:cNvPr id="0" name=""/>
        <dsp:cNvSpPr/>
      </dsp:nvSpPr>
      <dsp:spPr>
        <a:xfrm rot="8219324">
          <a:off x="1812138" y="2935580"/>
          <a:ext cx="751766" cy="0"/>
        </a:xfrm>
        <a:custGeom>
          <a:avLst/>
          <a:gdLst/>
          <a:ahLst/>
          <a:cxnLst/>
          <a:rect l="0" t="0" r="0" b="0"/>
          <a:pathLst>
            <a:path>
              <a:moveTo>
                <a:pt x="0" y="0"/>
              </a:moveTo>
              <a:lnTo>
                <a:pt x="751766" y="0"/>
              </a:lnTo>
            </a:path>
          </a:pathLst>
        </a:custGeom>
        <a:noFill/>
        <a:ln w="1270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63AD43B8-0F52-004E-B2C5-17A5089CD805}">
      <dsp:nvSpPr>
        <dsp:cNvPr id="0" name=""/>
        <dsp:cNvSpPr/>
      </dsp:nvSpPr>
      <dsp:spPr>
        <a:xfrm>
          <a:off x="285908" y="3191986"/>
          <a:ext cx="2378887" cy="81686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rgbClr val="000000"/>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b="1" kern="1200" dirty="0" err="1" smtClean="0">
              <a:latin typeface="Arial Narrow"/>
              <a:cs typeface="Arial Narrow"/>
            </a:rPr>
            <a:t>Tendency</a:t>
          </a:r>
          <a:r>
            <a:rPr lang="es-ES" sz="1800" b="1" kern="1200" dirty="0" smtClean="0">
              <a:latin typeface="Arial Narrow"/>
              <a:cs typeface="Arial Narrow"/>
            </a:rPr>
            <a:t> to reduce Hospital </a:t>
          </a:r>
          <a:r>
            <a:rPr lang="es-ES" sz="1800" b="1" kern="1200" dirty="0" err="1" smtClean="0">
              <a:latin typeface="Arial Narrow"/>
              <a:cs typeface="Arial Narrow"/>
            </a:rPr>
            <a:t>Stay</a:t>
          </a:r>
          <a:r>
            <a:rPr lang="es-ES" sz="1800" b="1" kern="1200" dirty="0" smtClean="0">
              <a:latin typeface="Arial Narrow"/>
              <a:cs typeface="Arial Narrow"/>
            </a:rPr>
            <a:t> (P= .08) and </a:t>
          </a:r>
          <a:r>
            <a:rPr lang="es-ES" sz="1800" b="1" kern="1200" dirty="0" err="1" smtClean="0">
              <a:latin typeface="Arial Narrow"/>
              <a:cs typeface="Arial Narrow"/>
            </a:rPr>
            <a:t>Deaths</a:t>
          </a:r>
          <a:r>
            <a:rPr lang="es-ES" sz="1800" b="1" kern="1200" dirty="0" smtClean="0">
              <a:latin typeface="Arial Narrow"/>
              <a:cs typeface="Arial Narrow"/>
            </a:rPr>
            <a:t> (P= NS)</a:t>
          </a:r>
          <a:endParaRPr lang="es-ES" sz="1800" b="1" kern="1200" dirty="0">
            <a:latin typeface="Arial Narrow"/>
            <a:cs typeface="Arial Narrow"/>
          </a:endParaRPr>
        </a:p>
      </dsp:txBody>
      <dsp:txXfrm>
        <a:off x="325784" y="3231862"/>
        <a:ext cx="2299135" cy="737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A5381-AC71-1241-A498-19AF429A3772}">
      <dsp:nvSpPr>
        <dsp:cNvPr id="0" name=""/>
        <dsp:cNvSpPr/>
      </dsp:nvSpPr>
      <dsp:spPr>
        <a:xfrm>
          <a:off x="3176422" y="1570198"/>
          <a:ext cx="1961443" cy="127191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chemeClr val="tx1"/>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S" sz="2000" kern="1200" dirty="0" smtClean="0">
              <a:latin typeface="Britannic Bold"/>
              <a:cs typeface="Britannic Bold"/>
            </a:rPr>
            <a:t>Omegaven®</a:t>
          </a:r>
        </a:p>
        <a:p>
          <a:pPr lvl="0" algn="ctr" defTabSz="889000">
            <a:lnSpc>
              <a:spcPct val="90000"/>
            </a:lnSpc>
            <a:spcBef>
              <a:spcPct val="0"/>
            </a:spcBef>
            <a:spcAft>
              <a:spcPct val="35000"/>
            </a:spcAft>
          </a:pPr>
          <a:r>
            <a:rPr lang="es-ES" sz="1800" kern="1200" dirty="0" smtClean="0">
              <a:latin typeface="Britannic Bold"/>
              <a:cs typeface="Britannic Bold"/>
            </a:rPr>
            <a:t>0.2 g FO/kg/d</a:t>
          </a:r>
        </a:p>
        <a:p>
          <a:pPr lvl="0" algn="ctr" defTabSz="889000">
            <a:lnSpc>
              <a:spcPct val="90000"/>
            </a:lnSpc>
            <a:spcBef>
              <a:spcPct val="0"/>
            </a:spcBef>
            <a:spcAft>
              <a:spcPct val="35000"/>
            </a:spcAft>
          </a:pPr>
          <a:r>
            <a:rPr lang="es-ES" sz="1400" b="0" kern="1200" dirty="0" smtClean="0">
              <a:latin typeface="Arial Narrow"/>
              <a:cs typeface="Arial Narrow"/>
            </a:rPr>
            <a:t>0.05 g FO/kg/h until day 14 or ICU discharge</a:t>
          </a:r>
          <a:endParaRPr lang="es-ES" sz="1400" b="0" kern="1200" dirty="0">
            <a:latin typeface="Arial Narrow"/>
            <a:cs typeface="Arial Narrow"/>
          </a:endParaRPr>
        </a:p>
      </dsp:txBody>
      <dsp:txXfrm>
        <a:off x="3238512" y="1632288"/>
        <a:ext cx="1837263" cy="1147733"/>
      </dsp:txXfrm>
    </dsp:sp>
    <dsp:sp modelId="{01993B07-1812-4D42-8774-53192EE1ABB8}">
      <dsp:nvSpPr>
        <dsp:cNvPr id="0" name=""/>
        <dsp:cNvSpPr/>
      </dsp:nvSpPr>
      <dsp:spPr>
        <a:xfrm rot="16197184">
          <a:off x="3911446" y="1325222"/>
          <a:ext cx="489952" cy="0"/>
        </a:xfrm>
        <a:custGeom>
          <a:avLst/>
          <a:gdLst/>
          <a:ahLst/>
          <a:cxnLst/>
          <a:rect l="0" t="0" r="0" b="0"/>
          <a:pathLst>
            <a:path>
              <a:moveTo>
                <a:pt x="0" y="0"/>
              </a:moveTo>
              <a:lnTo>
                <a:pt x="489952" y="0"/>
              </a:lnTo>
            </a:path>
          </a:pathLst>
        </a:custGeom>
        <a:noFill/>
        <a:ln w="1270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E9C029FC-83DF-B14B-A011-361ED3AB8AE0}">
      <dsp:nvSpPr>
        <dsp:cNvPr id="0" name=""/>
        <dsp:cNvSpPr/>
      </dsp:nvSpPr>
      <dsp:spPr>
        <a:xfrm>
          <a:off x="3498789" y="228063"/>
          <a:ext cx="1314167" cy="85218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rgbClr val="000000"/>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latin typeface="Arial Narrow"/>
              <a:cs typeface="Arial Narrow"/>
            </a:rPr>
            <a:t>Δ-SOFA                      </a:t>
          </a:r>
          <a:r>
            <a:rPr lang="en-US" sz="1400" b="1" kern="1200" dirty="0" smtClean="0">
              <a:latin typeface="Arial Narrow"/>
              <a:cs typeface="Arial Narrow"/>
            </a:rPr>
            <a:t>2.2 ± 2.2 vs.                       1.0 ± 1.5                       </a:t>
          </a:r>
          <a:r>
            <a:rPr lang="en-US" sz="1400" b="1" i="1" kern="1200" dirty="0" smtClean="0">
              <a:solidFill>
                <a:srgbClr val="FF0000"/>
              </a:solidFill>
              <a:latin typeface="Arial Narrow"/>
              <a:cs typeface="Arial Narrow"/>
            </a:rPr>
            <a:t>P </a:t>
          </a:r>
          <a:r>
            <a:rPr lang="en-US" sz="1400" b="1" kern="1200" dirty="0" smtClean="0">
              <a:solidFill>
                <a:srgbClr val="FF0000"/>
              </a:solidFill>
              <a:latin typeface="Arial Narrow"/>
              <a:cs typeface="Arial Narrow"/>
            </a:rPr>
            <a:t>= .005</a:t>
          </a:r>
          <a:endParaRPr lang="es-ES" sz="1400" b="1" kern="1200" dirty="0">
            <a:solidFill>
              <a:srgbClr val="FF0000"/>
            </a:solidFill>
            <a:latin typeface="Arial Narrow"/>
            <a:cs typeface="Arial Narrow"/>
          </a:endParaRPr>
        </a:p>
      </dsp:txBody>
      <dsp:txXfrm>
        <a:off x="3540389" y="269663"/>
        <a:ext cx="1230967" cy="768982"/>
      </dsp:txXfrm>
    </dsp:sp>
    <dsp:sp modelId="{18F295A9-29D7-8744-A024-10CA5846E818}">
      <dsp:nvSpPr>
        <dsp:cNvPr id="0" name=""/>
        <dsp:cNvSpPr/>
      </dsp:nvSpPr>
      <dsp:spPr>
        <a:xfrm rot="2496047">
          <a:off x="4813139" y="3000798"/>
          <a:ext cx="478016" cy="0"/>
        </a:xfrm>
        <a:custGeom>
          <a:avLst/>
          <a:gdLst/>
          <a:ahLst/>
          <a:cxnLst/>
          <a:rect l="0" t="0" r="0" b="0"/>
          <a:pathLst>
            <a:path>
              <a:moveTo>
                <a:pt x="0" y="0"/>
              </a:moveTo>
              <a:lnTo>
                <a:pt x="478016" y="0"/>
              </a:lnTo>
            </a:path>
          </a:pathLst>
        </a:custGeom>
        <a:noFill/>
        <a:ln w="1270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15FD16FE-A0AE-E240-9B09-8962BED3595E}">
      <dsp:nvSpPr>
        <dsp:cNvPr id="0" name=""/>
        <dsp:cNvSpPr/>
      </dsp:nvSpPr>
      <dsp:spPr>
        <a:xfrm>
          <a:off x="5053695" y="3159484"/>
          <a:ext cx="1314167" cy="85218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rgbClr val="000000"/>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latin typeface="Arial Narrow"/>
              <a:cs typeface="Arial Narrow"/>
            </a:rPr>
            <a:t>Max. SOFA    </a:t>
          </a:r>
          <a:r>
            <a:rPr lang="en-US" sz="1400" b="1" kern="1200" dirty="0" smtClean="0">
              <a:latin typeface="Arial Narrow"/>
              <a:cs typeface="Arial Narrow"/>
            </a:rPr>
            <a:t>10.1 ± 4.2 vs.   8.1 ± 3.2,           </a:t>
          </a:r>
          <a:r>
            <a:rPr lang="en-US" sz="1400" b="1" i="1" kern="1200" dirty="0" smtClean="0">
              <a:solidFill>
                <a:srgbClr val="FF0000"/>
              </a:solidFill>
              <a:latin typeface="Arial Narrow"/>
              <a:cs typeface="Arial Narrow"/>
            </a:rPr>
            <a:t>P </a:t>
          </a:r>
          <a:r>
            <a:rPr lang="en-US" sz="1400" b="1" kern="1200" dirty="0" smtClean="0">
              <a:solidFill>
                <a:srgbClr val="FF0000"/>
              </a:solidFill>
              <a:latin typeface="Arial Narrow"/>
              <a:cs typeface="Arial Narrow"/>
            </a:rPr>
            <a:t>= .041 </a:t>
          </a:r>
          <a:endParaRPr lang="es-ES" sz="1400" b="1" kern="1200" dirty="0">
            <a:solidFill>
              <a:srgbClr val="FF0000"/>
            </a:solidFill>
            <a:latin typeface="Arial Narrow"/>
            <a:cs typeface="Arial Narrow"/>
          </a:endParaRPr>
        </a:p>
      </dsp:txBody>
      <dsp:txXfrm>
        <a:off x="5095295" y="3201084"/>
        <a:ext cx="1230967" cy="768982"/>
      </dsp:txXfrm>
    </dsp:sp>
    <dsp:sp modelId="{776A9F3B-B422-1746-94E2-A869CB7B9143}">
      <dsp:nvSpPr>
        <dsp:cNvPr id="0" name=""/>
        <dsp:cNvSpPr/>
      </dsp:nvSpPr>
      <dsp:spPr>
        <a:xfrm rot="8450383">
          <a:off x="2930224" y="3000770"/>
          <a:ext cx="502488" cy="0"/>
        </a:xfrm>
        <a:custGeom>
          <a:avLst/>
          <a:gdLst/>
          <a:ahLst/>
          <a:cxnLst/>
          <a:rect l="0" t="0" r="0" b="0"/>
          <a:pathLst>
            <a:path>
              <a:moveTo>
                <a:pt x="0" y="0"/>
              </a:moveTo>
              <a:lnTo>
                <a:pt x="502488" y="0"/>
              </a:lnTo>
            </a:path>
          </a:pathLst>
        </a:custGeom>
        <a:noFill/>
        <a:ln w="1270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BF4B0D07-E795-0743-87E4-54D5B0243E03}">
      <dsp:nvSpPr>
        <dsp:cNvPr id="0" name=""/>
        <dsp:cNvSpPr/>
      </dsp:nvSpPr>
      <dsp:spPr>
        <a:xfrm>
          <a:off x="1806396" y="3159429"/>
          <a:ext cx="1314167" cy="85218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rgbClr val="000000"/>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FF0000"/>
              </a:solidFill>
              <a:latin typeface="Arial Narrow"/>
              <a:cs typeface="Arial Narrow"/>
            </a:rPr>
            <a:t>Max. PCR </a:t>
          </a:r>
        </a:p>
        <a:p>
          <a:pPr lvl="0" algn="ctr" defTabSz="622300">
            <a:lnSpc>
              <a:spcPct val="90000"/>
            </a:lnSpc>
            <a:spcBef>
              <a:spcPct val="0"/>
            </a:spcBef>
            <a:spcAft>
              <a:spcPct val="35000"/>
            </a:spcAft>
          </a:pPr>
          <a:r>
            <a:rPr lang="es-ES" sz="1400" b="1" kern="1200" dirty="0" smtClean="0">
              <a:latin typeface="Arial Narrow"/>
              <a:cs typeface="Arial Narrow"/>
            </a:rPr>
            <a:t>186.7 ± 78 vs. 141.5 ± 62.6,        </a:t>
          </a:r>
          <a:r>
            <a:rPr lang="es-ES" sz="1400" b="1" i="1" kern="1200" dirty="0" smtClean="0">
              <a:solidFill>
                <a:srgbClr val="FF0000"/>
              </a:solidFill>
              <a:latin typeface="Arial Narrow"/>
              <a:cs typeface="Arial Narrow"/>
            </a:rPr>
            <a:t>P </a:t>
          </a:r>
          <a:r>
            <a:rPr lang="es-ES" sz="1400" b="1" kern="1200" dirty="0" smtClean="0">
              <a:solidFill>
                <a:srgbClr val="FF0000"/>
              </a:solidFill>
              <a:latin typeface="Arial Narrow"/>
              <a:cs typeface="Arial Narrow"/>
            </a:rPr>
            <a:t>= .019 </a:t>
          </a:r>
          <a:endParaRPr lang="es-ES" sz="1400" b="1" kern="1200" dirty="0">
            <a:solidFill>
              <a:srgbClr val="FF0000"/>
            </a:solidFill>
            <a:latin typeface="Arial Narrow"/>
            <a:cs typeface="Arial Narrow"/>
          </a:endParaRPr>
        </a:p>
      </dsp:txBody>
      <dsp:txXfrm>
        <a:off x="1847996" y="3201029"/>
        <a:ext cx="1230967" cy="768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A5A94-2BE6-48D2-AC25-98757DB95ADF}">
      <dsp:nvSpPr>
        <dsp:cNvPr id="0" name=""/>
        <dsp:cNvSpPr/>
      </dsp:nvSpPr>
      <dsp:spPr>
        <a:xfrm>
          <a:off x="4042184" y="1548794"/>
          <a:ext cx="1713639" cy="709063"/>
        </a:xfrm>
        <a:custGeom>
          <a:avLst/>
          <a:gdLst/>
          <a:ahLst/>
          <a:cxnLst/>
          <a:rect l="0" t="0" r="0" b="0"/>
          <a:pathLst>
            <a:path>
              <a:moveTo>
                <a:pt x="0" y="0"/>
              </a:moveTo>
              <a:lnTo>
                <a:pt x="0" y="483205"/>
              </a:lnTo>
              <a:lnTo>
                <a:pt x="1713639" y="483205"/>
              </a:lnTo>
              <a:lnTo>
                <a:pt x="1713639" y="709063"/>
              </a:lnTo>
            </a:path>
          </a:pathLst>
        </a:custGeom>
        <a:noFill/>
        <a:ln w="1270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66D8CB04-7A69-429E-8BD4-E12A88F97F4A}">
      <dsp:nvSpPr>
        <dsp:cNvPr id="0" name=""/>
        <dsp:cNvSpPr/>
      </dsp:nvSpPr>
      <dsp:spPr>
        <a:xfrm>
          <a:off x="2311697" y="1548794"/>
          <a:ext cx="1730486" cy="709063"/>
        </a:xfrm>
        <a:custGeom>
          <a:avLst/>
          <a:gdLst/>
          <a:ahLst/>
          <a:cxnLst/>
          <a:rect l="0" t="0" r="0" b="0"/>
          <a:pathLst>
            <a:path>
              <a:moveTo>
                <a:pt x="1730486" y="0"/>
              </a:moveTo>
              <a:lnTo>
                <a:pt x="1730486" y="483205"/>
              </a:lnTo>
              <a:lnTo>
                <a:pt x="0" y="483205"/>
              </a:lnTo>
              <a:lnTo>
                <a:pt x="0" y="709063"/>
              </a:lnTo>
            </a:path>
          </a:pathLst>
        </a:custGeom>
        <a:noFill/>
        <a:ln w="1270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EA815913-3A2B-4704-AAE8-EFA0B2B16AD0}">
      <dsp:nvSpPr>
        <dsp:cNvPr id="0" name=""/>
        <dsp:cNvSpPr/>
      </dsp:nvSpPr>
      <dsp:spPr>
        <a:xfrm>
          <a:off x="2580104" y="639"/>
          <a:ext cx="2924160" cy="154815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rgbClr val="000000"/>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6C4373-EF46-40AF-8EB2-5ADCF9EB4E6F}">
      <dsp:nvSpPr>
        <dsp:cNvPr id="0" name=""/>
        <dsp:cNvSpPr/>
      </dsp:nvSpPr>
      <dsp:spPr>
        <a:xfrm>
          <a:off x="2850997" y="257987"/>
          <a:ext cx="2924160" cy="1548154"/>
        </a:xfrm>
        <a:prstGeom prst="roundRect">
          <a:avLst>
            <a:gd name="adj" fmla="val 10000"/>
          </a:avLst>
        </a:prstGeom>
        <a:solidFill>
          <a:schemeClr val="lt1">
            <a:alpha val="90000"/>
            <a:hueOff val="0"/>
            <a:satOff val="0"/>
            <a:lumOff val="0"/>
            <a:alphaOff val="0"/>
          </a:schemeClr>
        </a:solidFill>
        <a:ln w="6350" cap="flat" cmpd="sng" algn="ctr">
          <a:solidFill>
            <a:srgbClr val="0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0" i="0" kern="1200" dirty="0" smtClean="0">
              <a:latin typeface="Britannic Bold"/>
              <a:cs typeface="Britannic Bold"/>
            </a:rPr>
            <a:t>APACHE II &gt;13, TPN ≥ 5 d, *</a:t>
          </a:r>
          <a:r>
            <a:rPr lang="es-ES" sz="1800" b="0" i="0" kern="1200" dirty="0" smtClean="0">
              <a:latin typeface="Britannic Bold"/>
              <a:cs typeface="Britannic Bold"/>
            </a:rPr>
            <a:t>EN in the first 3 d of ICU admission, requiring TPN </a:t>
          </a:r>
          <a:r>
            <a:rPr lang="es-ES" sz="1400" b="0" i="0" kern="1200" dirty="0" smtClean="0">
              <a:latin typeface="Britannic Bold"/>
              <a:cs typeface="Britannic Bold"/>
            </a:rPr>
            <a:t>(do not reach 75% of the energy </a:t>
          </a:r>
          <a:r>
            <a:rPr lang="es-ES" sz="1400" b="0" i="0" kern="1200" dirty="0" err="1" smtClean="0">
              <a:latin typeface="Britannic Bold"/>
              <a:cs typeface="Britannic Bold"/>
            </a:rPr>
            <a:t>requirements</a:t>
          </a:r>
          <a:r>
            <a:rPr lang="es-ES" sz="1400" b="0" i="0" kern="1200" dirty="0" smtClean="0">
              <a:latin typeface="Britannic Bold"/>
              <a:cs typeface="Britannic Bold"/>
            </a:rPr>
            <a:t>)</a:t>
          </a:r>
          <a:endParaRPr lang="es-ES_tradnl" sz="1400" b="0" i="0" kern="1200" dirty="0">
            <a:latin typeface="Britannic Bold"/>
            <a:cs typeface="Britannic Bold"/>
          </a:endParaRPr>
        </a:p>
      </dsp:txBody>
      <dsp:txXfrm>
        <a:off x="2896341" y="303331"/>
        <a:ext cx="2833472" cy="1457466"/>
      </dsp:txXfrm>
    </dsp:sp>
    <dsp:sp modelId="{69C0F0C1-9D37-45AC-9602-84E43D41EAB2}">
      <dsp:nvSpPr>
        <dsp:cNvPr id="0" name=""/>
        <dsp:cNvSpPr/>
      </dsp:nvSpPr>
      <dsp:spPr>
        <a:xfrm>
          <a:off x="868951" y="2257857"/>
          <a:ext cx="2885492" cy="154815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rgbClr val="000000"/>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685D08-F87F-4ABA-93BD-F9F4EBC9B1A4}">
      <dsp:nvSpPr>
        <dsp:cNvPr id="0" name=""/>
        <dsp:cNvSpPr/>
      </dsp:nvSpPr>
      <dsp:spPr>
        <a:xfrm>
          <a:off x="1139844" y="2515205"/>
          <a:ext cx="2885492" cy="1548154"/>
        </a:xfrm>
        <a:prstGeom prst="roundRect">
          <a:avLst>
            <a:gd name="adj" fmla="val 10000"/>
          </a:avLst>
        </a:prstGeom>
        <a:solidFill>
          <a:schemeClr val="lt1">
            <a:alpha val="90000"/>
            <a:hueOff val="0"/>
            <a:satOff val="0"/>
            <a:lumOff val="0"/>
            <a:alphaOff val="0"/>
          </a:schemeClr>
        </a:solidFill>
        <a:ln w="6350" cap="flat" cmpd="sng" algn="ctr">
          <a:solidFill>
            <a:srgbClr val="0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b="0" kern="1200" baseline="0" dirty="0" smtClean="0">
              <a:latin typeface="Britannic Bold"/>
              <a:cs typeface="Britannic Bold"/>
            </a:rPr>
            <a:t>20% MCT/LCT/FO (50:40:10, Lipoplus®)</a:t>
          </a:r>
        </a:p>
        <a:p>
          <a:pPr lvl="0" algn="ctr" defTabSz="889000">
            <a:lnSpc>
              <a:spcPct val="90000"/>
            </a:lnSpc>
            <a:spcBef>
              <a:spcPct val="0"/>
            </a:spcBef>
            <a:spcAft>
              <a:spcPct val="35000"/>
            </a:spcAft>
          </a:pPr>
          <a:r>
            <a:rPr lang="es-ES" sz="2000" kern="1200" dirty="0" smtClean="0">
              <a:latin typeface="Britannic Bold"/>
              <a:cs typeface="Britannic Bold"/>
            </a:rPr>
            <a:t>≈ 0.1 g FO/kg BW  </a:t>
          </a:r>
          <a:endParaRPr lang="es-ES_tradnl" sz="2000" b="0" kern="1200" baseline="0" dirty="0">
            <a:latin typeface="Britannic Bold"/>
            <a:cs typeface="Britannic Bold"/>
          </a:endParaRPr>
        </a:p>
      </dsp:txBody>
      <dsp:txXfrm>
        <a:off x="1185188" y="2560549"/>
        <a:ext cx="2794804" cy="1457466"/>
      </dsp:txXfrm>
    </dsp:sp>
    <dsp:sp modelId="{9FA988BA-28A9-4FD1-AC10-4C00565AE519}">
      <dsp:nvSpPr>
        <dsp:cNvPr id="0" name=""/>
        <dsp:cNvSpPr/>
      </dsp:nvSpPr>
      <dsp:spPr>
        <a:xfrm>
          <a:off x="4296230" y="2257857"/>
          <a:ext cx="2919186" cy="154815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solidFill>
            <a:srgbClr val="000000"/>
          </a:solidFill>
        </a:ln>
        <a:effectLst>
          <a:outerShdw blurRad="50800" dist="38100" dir="2700000" algn="tl"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11F93A7-8173-4EB0-9DA7-3A531A070C5D}">
      <dsp:nvSpPr>
        <dsp:cNvPr id="0" name=""/>
        <dsp:cNvSpPr/>
      </dsp:nvSpPr>
      <dsp:spPr>
        <a:xfrm>
          <a:off x="4567124" y="2515205"/>
          <a:ext cx="2919186" cy="1548154"/>
        </a:xfrm>
        <a:prstGeom prst="roundRect">
          <a:avLst>
            <a:gd name="adj" fmla="val 10000"/>
          </a:avLst>
        </a:prstGeom>
        <a:solidFill>
          <a:schemeClr val="lt1">
            <a:alpha val="90000"/>
            <a:hueOff val="0"/>
            <a:satOff val="0"/>
            <a:lumOff val="0"/>
            <a:alphaOff val="0"/>
          </a:schemeClr>
        </a:solidFill>
        <a:ln w="6350" cap="flat" cmpd="sng" algn="ctr">
          <a:solidFill>
            <a:srgbClr val="0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b="0" kern="1200" dirty="0" smtClean="0">
              <a:latin typeface="Britannic Bold"/>
              <a:cs typeface="Britannic Bold"/>
            </a:rPr>
            <a:t>Soybean oil LE</a:t>
          </a:r>
        </a:p>
        <a:p>
          <a:pPr lvl="0" algn="ctr" defTabSz="889000">
            <a:lnSpc>
              <a:spcPct val="90000"/>
            </a:lnSpc>
            <a:spcBef>
              <a:spcPct val="0"/>
            </a:spcBef>
            <a:spcAft>
              <a:spcPct val="35000"/>
            </a:spcAft>
          </a:pPr>
          <a:r>
            <a:rPr lang="es-ES_tradnl" sz="2000" b="0" kern="1200" dirty="0" smtClean="0">
              <a:latin typeface="Britannic Bold"/>
              <a:cs typeface="Britannic Bold"/>
            </a:rPr>
            <a:t>20% MCT/LCT        (50:50, Lipofundina</a:t>
          </a:r>
          <a:r>
            <a:rPr lang="es-ES_tradnl" sz="2000" b="0" kern="1200" baseline="0" dirty="0" smtClean="0">
              <a:latin typeface="Britannic Bold"/>
              <a:cs typeface="Britannic Bold"/>
            </a:rPr>
            <a:t>®)</a:t>
          </a:r>
          <a:endParaRPr lang="es-ES_tradnl" sz="2000" b="0" kern="1200" dirty="0">
            <a:latin typeface="Britannic Bold"/>
            <a:cs typeface="Britannic Bold"/>
          </a:endParaRPr>
        </a:p>
      </dsp:txBody>
      <dsp:txXfrm>
        <a:off x="4612468" y="2560549"/>
        <a:ext cx="2828498" cy="14574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68F84-4075-4BB6-A842-E37C51250FA1}" type="datetimeFigureOut">
              <a:rPr lang="en-US" smtClean="0"/>
              <a:pPr/>
              <a:t>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6B437-2E70-4DB9-A8A5-BD7BFA2B1612}" type="slidenum">
              <a:rPr lang="en-US" smtClean="0"/>
              <a:pPr/>
              <a:t>‹#›</a:t>
            </a:fld>
            <a:endParaRPr lang="en-US"/>
          </a:p>
        </p:txBody>
      </p:sp>
    </p:spTree>
    <p:extLst>
      <p:ext uri="{BB962C8B-B14F-4D97-AF65-F5344CB8AC3E}">
        <p14:creationId xmlns:p14="http://schemas.microsoft.com/office/powerpoint/2010/main" val="424480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87AEA9DE-F80D-4ABD-9DCA-E177B490E7E8}" type="slidenum">
              <a:rPr lang="en-US" altLang="en-US" sz="1200" smtClean="0">
                <a:solidFill>
                  <a:srgbClr val="1F497D"/>
                </a:solidFill>
              </a:rPr>
              <a:pPr/>
              <a:t>4</a:t>
            </a:fld>
            <a:endParaRPr lang="en-US" altLang="en-US" sz="1200" smtClean="0">
              <a:solidFill>
                <a:srgbClr val="1F497D"/>
              </a:solidFill>
            </a:endParaRPr>
          </a:p>
        </p:txBody>
      </p:sp>
    </p:spTree>
    <p:extLst>
      <p:ext uri="{BB962C8B-B14F-4D97-AF65-F5344CB8AC3E}">
        <p14:creationId xmlns:p14="http://schemas.microsoft.com/office/powerpoint/2010/main" val="4167668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9278622-659A-4AB0-8B39-495D9A9BCC49}" type="slidenum">
              <a:rPr lang="es-ES" altLang="en-US" sz="1200">
                <a:latin typeface="Calibri" panose="020F0502020204030204" pitchFamily="34" charset="0"/>
              </a:rPr>
              <a:pPr eaLnBrk="1" hangingPunct="1"/>
              <a:t>45</a:t>
            </a:fld>
            <a:endParaRPr lang="es-ES" altLang="en-US" sz="1200">
              <a:latin typeface="Calibri" panose="020F0502020204030204" pitchFamily="34" charset="0"/>
            </a:endParaRPr>
          </a:p>
        </p:txBody>
      </p:sp>
    </p:spTree>
    <p:extLst>
      <p:ext uri="{BB962C8B-B14F-4D97-AF65-F5344CB8AC3E}">
        <p14:creationId xmlns:p14="http://schemas.microsoft.com/office/powerpoint/2010/main" val="248551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4 </a:t>
            </a:r>
            <a:r>
              <a:rPr lang="en-US" baseline="0" dirty="0" smtClean="0"/>
              <a:t>new RCTs. Note </a:t>
            </a:r>
            <a:r>
              <a:rPr lang="en-US" dirty="0" smtClean="0"/>
              <a:t>if Hall, Gupta, Burkhart </a:t>
            </a:r>
            <a:r>
              <a:rPr lang="en-US" baseline="0" dirty="0" smtClean="0"/>
              <a:t>are excluded RR=1.05, 95% CI 0.77-1.45, p=0.75, I^2=0.</a:t>
            </a:r>
            <a:endParaRPr lang="en-US" dirty="0" smtClean="0"/>
          </a:p>
        </p:txBody>
      </p:sp>
      <p:sp>
        <p:nvSpPr>
          <p:cNvPr id="4" name="Slide Number Placeholder 3"/>
          <p:cNvSpPr>
            <a:spLocks noGrp="1"/>
          </p:cNvSpPr>
          <p:nvPr>
            <p:ph type="sldNum" sz="quarter" idx="10"/>
          </p:nvPr>
        </p:nvSpPr>
        <p:spPr/>
        <p:txBody>
          <a:bodyPr/>
          <a:lstStyle/>
          <a:p>
            <a:fld id="{FCFEB011-88CB-49C0-9914-5447FA5CE9A7}" type="slidenum">
              <a:rPr lang="en-CA" altLang="en-US" smtClean="0"/>
              <a:pPr/>
              <a:t>50</a:t>
            </a:fld>
            <a:endParaRPr lang="en-CA" altLang="en-US"/>
          </a:p>
        </p:txBody>
      </p:sp>
    </p:spTree>
    <p:extLst>
      <p:ext uri="{BB962C8B-B14F-4D97-AF65-F5344CB8AC3E}">
        <p14:creationId xmlns:p14="http://schemas.microsoft.com/office/powerpoint/2010/main" val="311737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4 </a:t>
            </a:r>
            <a:r>
              <a:rPr lang="en-US" baseline="0" dirty="0" smtClean="0"/>
              <a:t>new RCTs. Note </a:t>
            </a:r>
            <a:r>
              <a:rPr lang="en-US" dirty="0" smtClean="0"/>
              <a:t>if Hall, Gupta, Burkhart </a:t>
            </a:r>
            <a:r>
              <a:rPr lang="en-US" baseline="0" dirty="0" smtClean="0"/>
              <a:t>are excluded RR=1.05, 95% CI 0.77-1.45, p=0.75, I^2=0.</a:t>
            </a:r>
            <a:endParaRPr lang="en-US" dirty="0" smtClean="0"/>
          </a:p>
        </p:txBody>
      </p:sp>
      <p:sp>
        <p:nvSpPr>
          <p:cNvPr id="4" name="Slide Number Placeholder 3"/>
          <p:cNvSpPr>
            <a:spLocks noGrp="1"/>
          </p:cNvSpPr>
          <p:nvPr>
            <p:ph type="sldNum" sz="quarter" idx="10"/>
          </p:nvPr>
        </p:nvSpPr>
        <p:spPr/>
        <p:txBody>
          <a:bodyPr/>
          <a:lstStyle/>
          <a:p>
            <a:fld id="{FCFEB011-88CB-49C0-9914-5447FA5CE9A7}" type="slidenum">
              <a:rPr lang="en-CA" altLang="en-US" smtClean="0"/>
              <a:pPr/>
              <a:t>51</a:t>
            </a:fld>
            <a:endParaRPr lang="en-CA" altLang="en-US"/>
          </a:p>
        </p:txBody>
      </p:sp>
    </p:spTree>
    <p:extLst>
      <p:ext uri="{BB962C8B-B14F-4D97-AF65-F5344CB8AC3E}">
        <p14:creationId xmlns:p14="http://schemas.microsoft.com/office/powerpoint/2010/main" val="2176412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Change. </a:t>
            </a:r>
            <a:r>
              <a:rPr lang="en-US" baseline="0" dirty="0" smtClean="0"/>
              <a:t>Note </a:t>
            </a:r>
            <a:r>
              <a:rPr lang="en-US" dirty="0" smtClean="0"/>
              <a:t>if </a:t>
            </a:r>
            <a:r>
              <a:rPr lang="en-US" dirty="0" err="1" smtClean="0"/>
              <a:t>Khor</a:t>
            </a:r>
            <a:r>
              <a:rPr lang="en-US" dirty="0" smtClean="0"/>
              <a:t>, Gupta </a:t>
            </a:r>
            <a:r>
              <a:rPr lang="en-US" baseline="0" dirty="0" smtClean="0"/>
              <a:t>are excluded RR=-1.81, 95% CI -3.98-0.36, p=0.10, I^2=0.</a:t>
            </a:r>
            <a:endParaRPr lang="en-US" dirty="0" smtClean="0"/>
          </a:p>
        </p:txBody>
      </p:sp>
      <p:sp>
        <p:nvSpPr>
          <p:cNvPr id="4" name="Slide Number Placeholder 3"/>
          <p:cNvSpPr>
            <a:spLocks noGrp="1"/>
          </p:cNvSpPr>
          <p:nvPr>
            <p:ph type="sldNum" sz="quarter" idx="10"/>
          </p:nvPr>
        </p:nvSpPr>
        <p:spPr/>
        <p:txBody>
          <a:bodyPr/>
          <a:lstStyle/>
          <a:p>
            <a:fld id="{FCFEB011-88CB-49C0-9914-5447FA5CE9A7}" type="slidenum">
              <a:rPr lang="en-CA" altLang="en-US" smtClean="0"/>
              <a:pPr/>
              <a:t>52</a:t>
            </a:fld>
            <a:endParaRPr lang="en-CA" altLang="en-US"/>
          </a:p>
        </p:txBody>
      </p:sp>
    </p:spTree>
    <p:extLst>
      <p:ext uri="{BB962C8B-B14F-4D97-AF65-F5344CB8AC3E}">
        <p14:creationId xmlns:p14="http://schemas.microsoft.com/office/powerpoint/2010/main" val="622313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endParaRPr lang="en-US" altLang="en-US" smtClean="0"/>
          </a:p>
        </p:txBody>
      </p:sp>
      <p:sp>
        <p:nvSpPr>
          <p:cNvPr id="76804" name="Header Placeholder 3"/>
          <p:cNvSpPr>
            <a:spLocks noGrp="1"/>
          </p:cNvSpPr>
          <p:nvPr>
            <p:ph type="hdr" sz="quarter"/>
          </p:nvPr>
        </p:nvSpPr>
        <p:spPr bwMode="auto">
          <a:noFill/>
          <a:ln>
            <a:miter lim="800000"/>
            <a:headEnd/>
            <a:tailEnd/>
          </a:ln>
        </p:spPr>
        <p:txBody>
          <a:bodyPr/>
          <a:lstStyle/>
          <a:p>
            <a:r>
              <a:rPr lang="en-US" altLang="en-US" smtClean="0">
                <a:latin typeface="Arial" pitchFamily="34" charset="0"/>
              </a:rPr>
              <a:t>Canadian Clinical Practice Guidelines in 2013</a:t>
            </a:r>
          </a:p>
        </p:txBody>
      </p:sp>
      <p:sp>
        <p:nvSpPr>
          <p:cNvPr id="76805" name="Date Placeholder 4"/>
          <p:cNvSpPr>
            <a:spLocks noGrp="1"/>
          </p:cNvSpPr>
          <p:nvPr>
            <p:ph type="dt" sz="quarter" idx="1"/>
          </p:nvPr>
        </p:nvSpPr>
        <p:spPr bwMode="auto">
          <a:noFill/>
          <a:ln>
            <a:miter lim="800000"/>
            <a:headEnd/>
            <a:tailEnd/>
          </a:ln>
        </p:spPr>
        <p:txBody>
          <a:bodyPr/>
          <a:lstStyle/>
          <a:p>
            <a:r>
              <a:rPr lang="en-US" altLang="en-US" smtClean="0">
                <a:latin typeface="Arial" pitchFamily="34" charset="0"/>
              </a:rPr>
              <a:t>February 10th 2012</a:t>
            </a:r>
          </a:p>
        </p:txBody>
      </p:sp>
      <p:sp>
        <p:nvSpPr>
          <p:cNvPr id="76806" name="Footer Placeholder 5"/>
          <p:cNvSpPr>
            <a:spLocks noGrp="1"/>
          </p:cNvSpPr>
          <p:nvPr>
            <p:ph type="ftr" sz="quarter" idx="4"/>
          </p:nvPr>
        </p:nvSpPr>
        <p:spPr bwMode="auto">
          <a:noFill/>
          <a:ln>
            <a:miter lim="800000"/>
            <a:headEnd/>
            <a:tailEnd/>
          </a:ln>
        </p:spPr>
        <p:txBody>
          <a:bodyPr/>
          <a:lstStyle/>
          <a:p>
            <a:r>
              <a:rPr lang="en-US" altLang="en-US" smtClean="0">
                <a:latin typeface="Arial" pitchFamily="34" charset="0"/>
              </a:rPr>
              <a:t>Rupinder Dhaliwal</a:t>
            </a:r>
          </a:p>
        </p:txBody>
      </p:sp>
      <p:sp>
        <p:nvSpPr>
          <p:cNvPr id="76807" name="Slide Number Placeholder 6"/>
          <p:cNvSpPr>
            <a:spLocks noGrp="1"/>
          </p:cNvSpPr>
          <p:nvPr>
            <p:ph type="sldNum" sz="quarter" idx="5"/>
          </p:nvPr>
        </p:nvSpPr>
        <p:spPr bwMode="auto">
          <a:noFill/>
          <a:ln>
            <a:miter lim="800000"/>
            <a:headEnd/>
            <a:tailEnd/>
          </a:ln>
        </p:spPr>
        <p:txBody>
          <a:bodyPr/>
          <a:lstStyle/>
          <a:p>
            <a:fld id="{5EEDAD43-C1C9-479E-9EAB-EFCA7C0C274F}" type="slidenum">
              <a:rPr lang="en-US" altLang="en-US"/>
              <a:pPr/>
              <a:t>53</a:t>
            </a:fld>
            <a:endParaRPr lang="en-US" altLang="en-US"/>
          </a:p>
        </p:txBody>
      </p:sp>
    </p:spTree>
    <p:extLst>
      <p:ext uri="{BB962C8B-B14F-4D97-AF65-F5344CB8AC3E}">
        <p14:creationId xmlns:p14="http://schemas.microsoft.com/office/powerpoint/2010/main" val="171698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t>Relied on micro data plus antibiotics, no adjudication or explication how the presence or absence of infection was determined. Reported as number of infections per patient. </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E9A88883-37CA-4C17-8FFF-4510009C39AA}" type="slidenum">
              <a:rPr lang="en-US" altLang="en-US" sz="1200" smtClean="0"/>
              <a:pPr/>
              <a:t>7</a:t>
            </a:fld>
            <a:endParaRPr lang="en-US" altLang="en-US" sz="1200" smtClean="0"/>
          </a:p>
        </p:txBody>
      </p:sp>
    </p:spTree>
    <p:extLst>
      <p:ext uri="{BB962C8B-B14F-4D97-AF65-F5344CB8AC3E}">
        <p14:creationId xmlns:p14="http://schemas.microsoft.com/office/powerpoint/2010/main" val="58024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r>
              <a:rPr lang="en-US" altLang="en-US" smtClean="0"/>
              <a:t>Remove the 1/3-2/3 data</a:t>
            </a:r>
          </a:p>
        </p:txBody>
      </p:sp>
      <p:sp>
        <p:nvSpPr>
          <p:cNvPr id="38916" name="Slide Number Placeholder 3"/>
          <p:cNvSpPr>
            <a:spLocks noGrp="1"/>
          </p:cNvSpPr>
          <p:nvPr>
            <p:ph type="sldNum" sz="quarter" idx="5"/>
          </p:nvPr>
        </p:nvSpPr>
        <p:spPr bwMode="auto">
          <a:noFill/>
          <a:ln>
            <a:miter lim="800000"/>
            <a:headEnd/>
            <a:tailEnd/>
          </a:ln>
        </p:spPr>
        <p:txBody>
          <a:bodyPr/>
          <a:lstStyle/>
          <a:p>
            <a:fld id="{DDB57AD5-CC16-4082-9F9E-D30F98BF1450}" type="slidenum">
              <a:rPr lang="en-US" altLang="en-US">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427962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CA" smtClean="0"/>
          </a:p>
        </p:txBody>
      </p:sp>
      <p:sp>
        <p:nvSpPr>
          <p:cNvPr id="41988" name="Slide Number Placeholder 3"/>
          <p:cNvSpPr>
            <a:spLocks noGrp="1"/>
          </p:cNvSpPr>
          <p:nvPr>
            <p:ph type="sldNum" sz="quarter" idx="5"/>
          </p:nvPr>
        </p:nvSpPr>
        <p:spPr bwMode="auto">
          <a:noFill/>
          <a:ln>
            <a:miter lim="800000"/>
            <a:headEnd/>
            <a:tailEnd/>
          </a:ln>
        </p:spPr>
        <p:txBody>
          <a:bodyPr/>
          <a:lstStyle/>
          <a:p>
            <a:fld id="{9D259F13-00B1-475A-9FF4-FCCAB379C285}" type="slidenum">
              <a:rPr lang="en-CA" altLang="en-US"/>
              <a:pPr/>
              <a:t>15</a:t>
            </a:fld>
            <a:endParaRPr lang="en-CA" altLang="en-US"/>
          </a:p>
        </p:txBody>
      </p:sp>
    </p:spTree>
    <p:extLst>
      <p:ext uri="{BB962C8B-B14F-4D97-AF65-F5344CB8AC3E}">
        <p14:creationId xmlns:p14="http://schemas.microsoft.com/office/powerpoint/2010/main" val="336417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85863" y="688975"/>
            <a:ext cx="4486275" cy="3365500"/>
          </a:xfrm>
          <a:noFill/>
          <a:ln>
            <a:solidFill>
              <a:srgbClr val="000000"/>
            </a:solidFill>
            <a:miter lim="800000"/>
            <a:headEnd/>
            <a:tailEnd/>
          </a:ln>
        </p:spPr>
      </p:sp>
      <p:sp>
        <p:nvSpPr>
          <p:cNvPr id="46083" name="Rectangle 3"/>
          <p:cNvSpPr>
            <a:spLocks noGrp="1" noChangeArrowheads="1"/>
          </p:cNvSpPr>
          <p:nvPr>
            <p:ph type="body" idx="1"/>
          </p:nvPr>
        </p:nvSpPr>
        <p:spPr bwMode="auto">
          <a:xfrm>
            <a:off x="914400" y="4282852"/>
            <a:ext cx="5029200" cy="4130006"/>
          </a:xfrm>
          <a:noFill/>
        </p:spPr>
        <p:txBody>
          <a:bodyPr/>
          <a:lstStyle/>
          <a:p>
            <a:pPr>
              <a:spcBef>
                <a:spcPct val="0"/>
              </a:spcBef>
            </a:pPr>
            <a:endParaRPr lang="en-US" altLang="en-US" sz="2400" smtClean="0"/>
          </a:p>
        </p:txBody>
      </p:sp>
    </p:spTree>
    <p:extLst>
      <p:ext uri="{BB962C8B-B14F-4D97-AF65-F5344CB8AC3E}">
        <p14:creationId xmlns:p14="http://schemas.microsoft.com/office/powerpoint/2010/main" val="30506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185863" y="688975"/>
            <a:ext cx="4486275" cy="3365500"/>
          </a:xfrm>
          <a:noFill/>
          <a:ln>
            <a:solidFill>
              <a:srgbClr val="000000"/>
            </a:solidFill>
            <a:miter lim="800000"/>
            <a:headEnd/>
            <a:tailEnd/>
          </a:ln>
        </p:spPr>
      </p:sp>
      <p:sp>
        <p:nvSpPr>
          <p:cNvPr id="58371" name="Rectangle 3"/>
          <p:cNvSpPr>
            <a:spLocks noGrp="1" noChangeArrowheads="1"/>
          </p:cNvSpPr>
          <p:nvPr>
            <p:ph type="body" idx="1"/>
          </p:nvPr>
        </p:nvSpPr>
        <p:spPr bwMode="auto">
          <a:xfrm>
            <a:off x="914400" y="4282852"/>
            <a:ext cx="5029200" cy="4130006"/>
          </a:xfrm>
          <a:noFill/>
        </p:spPr>
        <p:txBody>
          <a:bodyPr/>
          <a:lstStyle/>
          <a:p>
            <a:pPr>
              <a:spcBef>
                <a:spcPct val="0"/>
              </a:spcBef>
            </a:pPr>
            <a:endParaRPr lang="en-US" altLang="en-US" sz="2400" smtClean="0"/>
          </a:p>
        </p:txBody>
      </p:sp>
    </p:spTree>
    <p:extLst>
      <p:ext uri="{BB962C8B-B14F-4D97-AF65-F5344CB8AC3E}">
        <p14:creationId xmlns:p14="http://schemas.microsoft.com/office/powerpoint/2010/main" val="122169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new RCTs. Note if Gupta,</a:t>
            </a:r>
            <a:r>
              <a:rPr lang="en-US" baseline="0" dirty="0" smtClean="0"/>
              <a:t> Burkhart and Hall are excluded RR=0.97, 95% CI 0.77-1.24, p=0.82, I^2=0.</a:t>
            </a:r>
            <a:endParaRPr lang="en-US" dirty="0"/>
          </a:p>
        </p:txBody>
      </p:sp>
      <p:sp>
        <p:nvSpPr>
          <p:cNvPr id="4" name="Slide Number Placeholder 3"/>
          <p:cNvSpPr>
            <a:spLocks noGrp="1"/>
          </p:cNvSpPr>
          <p:nvPr>
            <p:ph type="sldNum" sz="quarter" idx="10"/>
          </p:nvPr>
        </p:nvSpPr>
        <p:spPr/>
        <p:txBody>
          <a:bodyPr/>
          <a:lstStyle/>
          <a:p>
            <a:fld id="{FCFEB011-88CB-49C0-9914-5447FA5CE9A7}" type="slidenum">
              <a:rPr lang="en-CA" altLang="en-US" smtClean="0"/>
              <a:pPr/>
              <a:t>38</a:t>
            </a:fld>
            <a:endParaRPr lang="en-CA" altLang="en-US"/>
          </a:p>
        </p:txBody>
      </p:sp>
    </p:spTree>
    <p:extLst>
      <p:ext uri="{BB962C8B-B14F-4D97-AF65-F5344CB8AC3E}">
        <p14:creationId xmlns:p14="http://schemas.microsoft.com/office/powerpoint/2010/main" val="425812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a:t>
            </a:r>
            <a:r>
              <a:rPr lang="en-US" baseline="0" dirty="0" smtClean="0"/>
              <a:t> new RCTs. Note </a:t>
            </a:r>
            <a:r>
              <a:rPr lang="en-US" dirty="0" smtClean="0"/>
              <a:t>if Gupta</a:t>
            </a:r>
            <a:r>
              <a:rPr lang="en-US" baseline="0" dirty="0" smtClean="0"/>
              <a:t> and </a:t>
            </a:r>
            <a:r>
              <a:rPr lang="en-US" baseline="0" dirty="0" err="1" smtClean="0"/>
              <a:t>Khor</a:t>
            </a:r>
            <a:r>
              <a:rPr lang="en-US" baseline="0" dirty="0" smtClean="0"/>
              <a:t> are excluded RR=-2.57, 95% CI -5.51-0.37, p=0.09, I^2=25.</a:t>
            </a:r>
            <a:endParaRPr lang="en-US" dirty="0" smtClean="0"/>
          </a:p>
          <a:p>
            <a:endParaRPr lang="en-US" dirty="0"/>
          </a:p>
        </p:txBody>
      </p:sp>
      <p:sp>
        <p:nvSpPr>
          <p:cNvPr id="4" name="Slide Number Placeholder 3"/>
          <p:cNvSpPr>
            <a:spLocks noGrp="1"/>
          </p:cNvSpPr>
          <p:nvPr>
            <p:ph type="sldNum" sz="quarter" idx="10"/>
          </p:nvPr>
        </p:nvSpPr>
        <p:spPr/>
        <p:txBody>
          <a:bodyPr/>
          <a:lstStyle/>
          <a:p>
            <a:fld id="{FCFEB011-88CB-49C0-9914-5447FA5CE9A7}" type="slidenum">
              <a:rPr lang="en-CA" altLang="en-US" smtClean="0"/>
              <a:pPr/>
              <a:t>39</a:t>
            </a:fld>
            <a:endParaRPr lang="en-CA" altLang="en-US"/>
          </a:p>
        </p:txBody>
      </p:sp>
    </p:spTree>
    <p:extLst>
      <p:ext uri="{BB962C8B-B14F-4D97-AF65-F5344CB8AC3E}">
        <p14:creationId xmlns:p14="http://schemas.microsoft.com/office/powerpoint/2010/main" val="181828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3</a:t>
            </a:r>
            <a:r>
              <a:rPr lang="en-US" baseline="0" dirty="0" smtClean="0"/>
              <a:t> new RCTs. Note </a:t>
            </a:r>
            <a:r>
              <a:rPr lang="en-US" dirty="0" smtClean="0"/>
              <a:t>if Hall, Gupta, </a:t>
            </a:r>
            <a:r>
              <a:rPr lang="en-US" dirty="0" err="1" smtClean="0"/>
              <a:t>Khor</a:t>
            </a:r>
            <a:r>
              <a:rPr lang="en-US" dirty="0" smtClean="0"/>
              <a:t> </a:t>
            </a:r>
            <a:r>
              <a:rPr lang="en-US" baseline="0" dirty="0" smtClean="0"/>
              <a:t>are excluded RR=-2.31, 95% CI -5.28-0.66, p=0.13, I^2=68.</a:t>
            </a:r>
            <a:endParaRPr lang="en-US" dirty="0" smtClean="0"/>
          </a:p>
        </p:txBody>
      </p:sp>
      <p:sp>
        <p:nvSpPr>
          <p:cNvPr id="4" name="Slide Number Placeholder 3"/>
          <p:cNvSpPr>
            <a:spLocks noGrp="1"/>
          </p:cNvSpPr>
          <p:nvPr>
            <p:ph type="sldNum" sz="quarter" idx="10"/>
          </p:nvPr>
        </p:nvSpPr>
        <p:spPr/>
        <p:txBody>
          <a:bodyPr/>
          <a:lstStyle/>
          <a:p>
            <a:fld id="{FCFEB011-88CB-49C0-9914-5447FA5CE9A7}" type="slidenum">
              <a:rPr lang="en-CA" altLang="en-US" smtClean="0"/>
              <a:pPr/>
              <a:t>40</a:t>
            </a:fld>
            <a:endParaRPr lang="en-CA" altLang="en-US"/>
          </a:p>
        </p:txBody>
      </p:sp>
    </p:spTree>
    <p:extLst>
      <p:ext uri="{BB962C8B-B14F-4D97-AF65-F5344CB8AC3E}">
        <p14:creationId xmlns:p14="http://schemas.microsoft.com/office/powerpoint/2010/main" val="561973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8" name="Title 1"/>
          <p:cNvSpPr>
            <a:spLocks noGrp="1"/>
          </p:cNvSpPr>
          <p:nvPr>
            <p:ph type="title"/>
          </p:nvPr>
        </p:nvSpPr>
        <p:spPr>
          <a:xfrm>
            <a:off x="1257300" y="1333500"/>
            <a:ext cx="6998426" cy="961232"/>
          </a:xfrm>
        </p:spPr>
        <p:txBody>
          <a:bodyPr anchor="b" anchorCtr="0">
            <a:normAutofit/>
          </a:bodyPr>
          <a:lstStyle>
            <a:lvl1pPr algn="r">
              <a:defRPr sz="4000"/>
            </a:lvl1pPr>
          </a:lstStyle>
          <a:p>
            <a:r>
              <a:rPr lang="en-US" dirty="0" smtClean="0"/>
              <a:t>Click to edit Master title style</a:t>
            </a:r>
            <a:endParaRPr lang="en-US" dirty="0"/>
          </a:p>
        </p:txBody>
      </p:sp>
      <p:sp>
        <p:nvSpPr>
          <p:cNvPr id="9" name="Text Placeholder 2"/>
          <p:cNvSpPr>
            <a:spLocks noGrp="1"/>
          </p:cNvSpPr>
          <p:nvPr>
            <p:ph type="body" idx="1"/>
          </p:nvPr>
        </p:nvSpPr>
        <p:spPr>
          <a:xfrm>
            <a:off x="1257300" y="2326085"/>
            <a:ext cx="6998426" cy="874315"/>
          </a:xfrm>
        </p:spPr>
        <p:txBody>
          <a:bodyPr/>
          <a:lstStyle>
            <a:lvl1pPr marL="0" indent="0" algn="r">
              <a:buNone/>
              <a:defRPr sz="2400" i="1">
                <a:solidFill>
                  <a:schemeClr val="tx1"/>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1481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09007"/>
            <a:ext cx="7620000" cy="1124494"/>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95400" y="1600200"/>
            <a:ext cx="7620000" cy="5029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761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8" name="Title 1"/>
          <p:cNvSpPr>
            <a:spLocks noGrp="1"/>
          </p:cNvSpPr>
          <p:nvPr>
            <p:ph type="title"/>
          </p:nvPr>
        </p:nvSpPr>
        <p:spPr>
          <a:xfrm>
            <a:off x="1257300" y="1333500"/>
            <a:ext cx="6998426" cy="961232"/>
          </a:xfrm>
        </p:spPr>
        <p:txBody>
          <a:bodyPr anchor="b" anchorCtr="0">
            <a:normAutofit/>
          </a:bodyPr>
          <a:lstStyle>
            <a:lvl1pPr algn="r">
              <a:defRPr sz="4000">
                <a:solidFill>
                  <a:schemeClr val="tx1"/>
                </a:solidFill>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1257300" y="2326085"/>
            <a:ext cx="6998426" cy="874315"/>
          </a:xfrm>
        </p:spPr>
        <p:txBody>
          <a:bodyPr/>
          <a:lstStyle>
            <a:lvl1pPr marL="0" indent="0" algn="r">
              <a:buNone/>
              <a:defRPr sz="2400" i="1">
                <a:solidFill>
                  <a:schemeClr val="tx1"/>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372441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2069"/>
            <a:ext cx="7620000" cy="1111431"/>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49040" cy="5029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66360" y="1600200"/>
            <a:ext cx="3749040" cy="5029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194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280160" y="209006"/>
            <a:ext cx="7615646" cy="1097280"/>
          </a:xfrm>
          <a:prstGeom prst="rect">
            <a:avLst/>
          </a:prstGeom>
        </p:spPr>
        <p:txBody>
          <a:bodyPr vert="horz" lIns="91440" tIns="45720" rIns="91440" bIns="0" rtlCol="0" anchor="b" anchorCtr="0">
            <a:normAutofit/>
          </a:bodyPr>
          <a:lstStyle/>
          <a:p>
            <a:r>
              <a:rPr lang="en-US" dirty="0" smtClean="0"/>
              <a:t>Click to edit Master title style</a:t>
            </a:r>
            <a:endParaRPr lang="en-US" dirty="0"/>
          </a:p>
        </p:txBody>
      </p:sp>
      <p:sp>
        <p:nvSpPr>
          <p:cNvPr id="11" name="Text Placeholder 2"/>
          <p:cNvSpPr>
            <a:spLocks noGrp="1"/>
          </p:cNvSpPr>
          <p:nvPr>
            <p:ph type="body" idx="1"/>
          </p:nvPr>
        </p:nvSpPr>
        <p:spPr>
          <a:xfrm>
            <a:off x="1295400" y="1600200"/>
            <a:ext cx="36408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1295400" y="2424112"/>
            <a:ext cx="3640860" cy="4129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3"/>
          </p:nvPr>
        </p:nvSpPr>
        <p:spPr>
          <a:xfrm>
            <a:off x="5294708" y="1600200"/>
            <a:ext cx="36587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5"/>
          <p:cNvSpPr>
            <a:spLocks noGrp="1"/>
          </p:cNvSpPr>
          <p:nvPr>
            <p:ph sz="quarter" idx="4"/>
          </p:nvPr>
        </p:nvSpPr>
        <p:spPr>
          <a:xfrm>
            <a:off x="5294708" y="2424112"/>
            <a:ext cx="3658791" cy="4129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210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D11D34D-97E4-47D8-9002-7B86716554B8}" type="datetimeFigureOut">
              <a:rPr lang="en-US" smtClean="0"/>
              <a:pPr/>
              <a:t>2/23/2015</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BCA19F4D-C1AB-4B51-9651-24A815F69BF2}" type="slidenum">
              <a:rPr lang="en-US" smtClean="0"/>
              <a:pPr/>
              <a:t>‹#›</a:t>
            </a:fld>
            <a:endParaRPr lang="en-US"/>
          </a:p>
        </p:txBody>
      </p:sp>
    </p:spTree>
    <p:extLst>
      <p:ext uri="{BB962C8B-B14F-4D97-AF65-F5344CB8AC3E}">
        <p14:creationId xmlns:p14="http://schemas.microsoft.com/office/powerpoint/2010/main" val="32627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83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282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a:xfrm>
            <a:off x="1257300" y="1333500"/>
            <a:ext cx="6998426" cy="961232"/>
          </a:xfrm>
        </p:spPr>
        <p:txBody>
          <a:bodyPr anchor="b" anchorCtr="0">
            <a:normAutofit/>
          </a:bodyPr>
          <a:lstStyle>
            <a:lvl1pPr algn="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7300" y="2326085"/>
            <a:ext cx="6998426" cy="874315"/>
          </a:xfrm>
        </p:spPr>
        <p:txBody>
          <a:bodyPr/>
          <a:lstStyle>
            <a:lvl1pPr marL="0" indent="0" algn="r">
              <a:buNone/>
              <a:defRPr sz="2400" i="1">
                <a:solidFill>
                  <a:schemeClr val="tx1"/>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774419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299" y="1600200"/>
            <a:ext cx="374904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46766" y="1600200"/>
            <a:ext cx="374904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777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299" y="235131"/>
            <a:ext cx="7658101" cy="1098369"/>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257301" y="1600200"/>
            <a:ext cx="36408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57301" y="2424112"/>
            <a:ext cx="3640860" cy="4129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56609" y="1600200"/>
            <a:ext cx="36587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6609" y="2424112"/>
            <a:ext cx="3658791" cy="4129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745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7462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02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fld id="{E257D20B-55B0-43ED-80C1-54303BAC90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8" name="Title 1"/>
          <p:cNvSpPr>
            <a:spLocks noGrp="1"/>
          </p:cNvSpPr>
          <p:nvPr>
            <p:ph type="title"/>
          </p:nvPr>
        </p:nvSpPr>
        <p:spPr>
          <a:xfrm>
            <a:off x="1257300" y="1333500"/>
            <a:ext cx="6998426" cy="961232"/>
          </a:xfrm>
        </p:spPr>
        <p:txBody>
          <a:bodyPr anchor="b" anchorCtr="0">
            <a:normAutofit/>
          </a:bodyPr>
          <a:lstStyle>
            <a:lvl1pPr algn="r">
              <a:defRPr sz="4000">
                <a:solidFill>
                  <a:schemeClr val="tx1"/>
                </a:solidFill>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1257300" y="2326085"/>
            <a:ext cx="6998426" cy="874315"/>
          </a:xfrm>
        </p:spPr>
        <p:txBody>
          <a:bodyPr/>
          <a:lstStyle>
            <a:lvl1pPr marL="0" indent="0" algn="r">
              <a:buNone/>
              <a:defRPr sz="2400" i="1">
                <a:solidFill>
                  <a:schemeClr val="tx1"/>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8709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Placeholder 1"/>
          <p:cNvSpPr>
            <a:spLocks noGrp="1"/>
          </p:cNvSpPr>
          <p:nvPr>
            <p:ph type="title"/>
          </p:nvPr>
        </p:nvSpPr>
        <p:spPr>
          <a:xfrm>
            <a:off x="1280160" y="209006"/>
            <a:ext cx="7615646" cy="1097280"/>
          </a:xfrm>
          <a:prstGeom prst="rect">
            <a:avLst/>
          </a:prstGeom>
        </p:spPr>
        <p:txBody>
          <a:bodyPr vert="horz" lIns="91440" tIns="45720" rIns="9144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80160" y="1619794"/>
            <a:ext cx="7615646" cy="49769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9494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8"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008" userDrawn="1">
          <p15:clr>
            <a:srgbClr val="F26B43"/>
          </p15:clr>
        </p15:guide>
        <p15:guide id="2" pos="792" userDrawn="1">
          <p15:clr>
            <a:srgbClr val="F26B43"/>
          </p15:clr>
        </p15:guide>
        <p15:guide id="3" orient="horz" pos="840" userDrawn="1">
          <p15:clr>
            <a:srgbClr val="F26B43"/>
          </p15:clr>
        </p15:guide>
        <p15:guide id="4" pos="5616" userDrawn="1">
          <p15:clr>
            <a:srgbClr val="F26B43"/>
          </p15:clr>
        </p15:guide>
        <p15:guide id="5"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8" name="Title Placeholder 1"/>
          <p:cNvSpPr>
            <a:spLocks noGrp="1"/>
          </p:cNvSpPr>
          <p:nvPr>
            <p:ph type="title"/>
          </p:nvPr>
        </p:nvSpPr>
        <p:spPr>
          <a:xfrm>
            <a:off x="1280160" y="209006"/>
            <a:ext cx="7615646" cy="1097280"/>
          </a:xfrm>
          <a:prstGeom prst="rect">
            <a:avLst/>
          </a:prstGeom>
        </p:spPr>
        <p:txBody>
          <a:bodyPr vert="horz" lIns="91440" tIns="45720" rIns="91440" bIns="0" rtlCol="0" anchor="b" anchorCtr="0">
            <a:normAutofit/>
          </a:bodyPr>
          <a:lstStyle/>
          <a:p>
            <a:r>
              <a:rPr lang="en-US" dirty="0" smtClean="0"/>
              <a:t>Click to edit Master title style</a:t>
            </a:r>
            <a:endParaRPr lang="en-US" dirty="0"/>
          </a:p>
        </p:txBody>
      </p:sp>
      <p:sp>
        <p:nvSpPr>
          <p:cNvPr id="9" name="Text Placeholder 2"/>
          <p:cNvSpPr>
            <a:spLocks noGrp="1"/>
          </p:cNvSpPr>
          <p:nvPr>
            <p:ph type="body" idx="1"/>
          </p:nvPr>
        </p:nvSpPr>
        <p:spPr>
          <a:xfrm>
            <a:off x="1280160" y="1619794"/>
            <a:ext cx="7615646" cy="49769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41477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xStyles>
    <p:title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4176" userDrawn="1">
          <p15:clr>
            <a:srgbClr val="F26B43"/>
          </p15:clr>
        </p15:guide>
        <p15:guide id="2" pos="816" userDrawn="1">
          <p15:clr>
            <a:srgbClr val="F26B43"/>
          </p15:clr>
        </p15:guide>
        <p15:guide id="3" pos="5616" userDrawn="1">
          <p15:clr>
            <a:srgbClr val="F26B43"/>
          </p15:clr>
        </p15:guide>
        <p15:guide id="4" orient="horz" pos="840" userDrawn="1">
          <p15:clr>
            <a:srgbClr val="F26B43"/>
          </p15:clr>
        </p15:guide>
        <p15:guide id="5"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png"/><Relationship Id="rId4" Type="http://schemas.openxmlformats.org/officeDocument/2006/relationships/oleObject" Target="../embeddings/Microsoft_Excel_97-2003_Worksheet2.xls"/></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405491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185057"/>
            <a:ext cx="8534400" cy="1143000"/>
          </a:xfrm>
          <a:prstGeom prst="rect">
            <a:avLst/>
          </a:prstGeom>
        </p:spPr>
        <p:txBody>
          <a:bodyPr/>
          <a:lstStyle/>
          <a:p>
            <a:pPr algn="ctr" eaLnBrk="1" hangingPunct="1">
              <a:defRPr/>
            </a:pPr>
            <a:r>
              <a:rPr lang="en-CA" sz="2400" kern="0" dirty="0"/>
              <a:t>Increasing Calorie Debt Associated </a:t>
            </a:r>
            <a:r>
              <a:rPr lang="en-CA" sz="2400" kern="0" dirty="0" smtClean="0"/>
              <a:t>With Worse </a:t>
            </a:r>
            <a:r>
              <a:rPr lang="en-CA" sz="2400" kern="0" dirty="0"/>
              <a:t>Outcomes</a:t>
            </a:r>
          </a:p>
        </p:txBody>
      </p:sp>
      <p:sp>
        <p:nvSpPr>
          <p:cNvPr id="2052" name="TextBox 3"/>
          <p:cNvSpPr txBox="1">
            <a:spLocks noChangeArrowheads="1"/>
          </p:cNvSpPr>
          <p:nvPr/>
        </p:nvSpPr>
        <p:spPr bwMode="auto">
          <a:xfrm>
            <a:off x="1219200" y="4855032"/>
            <a:ext cx="6858000" cy="1477328"/>
          </a:xfrm>
          <a:prstGeom prst="rect">
            <a:avLst/>
          </a:prstGeom>
          <a:noFill/>
          <a:ln w="9525">
            <a:noFill/>
            <a:miter lim="800000"/>
            <a:headEnd/>
            <a:tailEnd/>
          </a:ln>
        </p:spPr>
        <p:txBody>
          <a:bodyPr>
            <a:spAutoFit/>
          </a:bodyPr>
          <a:lstStyle/>
          <a:p>
            <a:pPr algn="ctr" eaLnBrk="1" hangingPunct="1">
              <a:lnSpc>
                <a:spcPct val="90000"/>
              </a:lnSpc>
              <a:buClr>
                <a:srgbClr val="CC0000"/>
              </a:buClr>
              <a:buFont typeface="Wingdings" pitchFamily="2" charset="2"/>
              <a:buChar char="§"/>
            </a:pPr>
            <a:r>
              <a:rPr lang="en-CA" altLang="en-US" sz="2000" dirty="0">
                <a:sym typeface="Symbol" pitchFamily="18" charset="2"/>
              </a:rPr>
              <a:t> </a:t>
            </a:r>
            <a:r>
              <a:rPr lang="en-CA" altLang="en-US" sz="2000" dirty="0"/>
              <a:t>Caloric debt associated with:</a:t>
            </a:r>
          </a:p>
          <a:p>
            <a:pPr lvl="1" algn="ctr" eaLnBrk="1" hangingPunct="1">
              <a:lnSpc>
                <a:spcPct val="90000"/>
              </a:lnSpc>
              <a:buClr>
                <a:srgbClr val="CC0000"/>
              </a:buClr>
              <a:buFont typeface="Wingdings" pitchFamily="2" charset="2"/>
              <a:buChar char="§"/>
            </a:pPr>
            <a:r>
              <a:rPr lang="en-CA" altLang="en-US" sz="2000" dirty="0">
                <a:sym typeface="Symbol" pitchFamily="18" charset="2"/>
              </a:rPr>
              <a:t> </a:t>
            </a:r>
            <a:r>
              <a:rPr lang="en-CA" altLang="en-US" sz="2000" dirty="0"/>
              <a:t>Longer ICU stay </a:t>
            </a:r>
          </a:p>
          <a:p>
            <a:pPr lvl="1" algn="ctr" eaLnBrk="1" hangingPunct="1">
              <a:lnSpc>
                <a:spcPct val="90000"/>
              </a:lnSpc>
              <a:buClr>
                <a:srgbClr val="CC0000"/>
              </a:buClr>
              <a:buFont typeface="Wingdings" pitchFamily="2" charset="2"/>
              <a:buChar char="§"/>
            </a:pPr>
            <a:r>
              <a:rPr lang="en-CA" altLang="en-US" sz="2000" dirty="0">
                <a:sym typeface="Symbol" pitchFamily="18" charset="2"/>
              </a:rPr>
              <a:t> </a:t>
            </a:r>
            <a:r>
              <a:rPr lang="en-CA" altLang="en-US" sz="2000" dirty="0"/>
              <a:t>Days on mechanical ventilation</a:t>
            </a:r>
          </a:p>
          <a:p>
            <a:pPr lvl="1" algn="ctr" eaLnBrk="1" hangingPunct="1">
              <a:lnSpc>
                <a:spcPct val="90000"/>
              </a:lnSpc>
              <a:buClr>
                <a:srgbClr val="CC0000"/>
              </a:buClr>
              <a:buFont typeface="Wingdings" pitchFamily="2" charset="2"/>
              <a:buChar char="§"/>
            </a:pPr>
            <a:r>
              <a:rPr lang="en-CA" altLang="en-US" sz="2000" dirty="0">
                <a:sym typeface="Symbol" pitchFamily="18" charset="2"/>
              </a:rPr>
              <a:t> </a:t>
            </a:r>
            <a:r>
              <a:rPr lang="en-CA" altLang="en-US" sz="2000" dirty="0"/>
              <a:t>Complications</a:t>
            </a:r>
          </a:p>
          <a:p>
            <a:pPr lvl="1" algn="ctr" eaLnBrk="1" hangingPunct="1">
              <a:lnSpc>
                <a:spcPct val="90000"/>
              </a:lnSpc>
              <a:buClr>
                <a:srgbClr val="CC0000"/>
              </a:buClr>
              <a:buFont typeface="Wingdings" pitchFamily="2" charset="2"/>
              <a:buChar char="§"/>
            </a:pPr>
            <a:r>
              <a:rPr lang="en-CA" altLang="en-US" sz="2000" dirty="0"/>
              <a:t> </a:t>
            </a:r>
            <a:r>
              <a:rPr lang="en-CA" altLang="en-US" sz="2000" dirty="0">
                <a:sym typeface="Symbol" pitchFamily="18" charset="2"/>
              </a:rPr>
              <a:t></a:t>
            </a:r>
            <a:r>
              <a:rPr lang="en-CA" altLang="en-US" sz="2000" dirty="0"/>
              <a:t> Mortality</a:t>
            </a:r>
          </a:p>
        </p:txBody>
      </p:sp>
      <p:sp>
        <p:nvSpPr>
          <p:cNvPr id="34820" name="TextBox 9"/>
          <p:cNvSpPr txBox="1">
            <a:spLocks noChangeArrowheads="1"/>
          </p:cNvSpPr>
          <p:nvPr/>
        </p:nvSpPr>
        <p:spPr bwMode="auto">
          <a:xfrm>
            <a:off x="0" y="2438400"/>
            <a:ext cx="1676400" cy="830263"/>
          </a:xfrm>
          <a:prstGeom prst="rect">
            <a:avLst/>
          </a:prstGeom>
          <a:noFill/>
          <a:ln w="9525">
            <a:noFill/>
            <a:miter lim="800000"/>
            <a:headEnd/>
            <a:tailEnd/>
          </a:ln>
        </p:spPr>
        <p:txBody>
          <a:bodyPr>
            <a:spAutoFit/>
          </a:bodyPr>
          <a:lstStyle/>
          <a:p>
            <a:pPr algn="ctr" eaLnBrk="1" hangingPunct="1"/>
            <a:r>
              <a:rPr lang="en-CA" altLang="en-US" sz="2400"/>
              <a:t>Adequacy of EN</a:t>
            </a:r>
          </a:p>
        </p:txBody>
      </p:sp>
      <p:sp>
        <p:nvSpPr>
          <p:cNvPr id="34821" name="TextBox 13"/>
          <p:cNvSpPr txBox="1">
            <a:spLocks noChangeArrowheads="1"/>
          </p:cNvSpPr>
          <p:nvPr/>
        </p:nvSpPr>
        <p:spPr bwMode="auto">
          <a:xfrm>
            <a:off x="0" y="6324600"/>
            <a:ext cx="9144000" cy="338554"/>
          </a:xfrm>
          <a:prstGeom prst="rect">
            <a:avLst/>
          </a:prstGeom>
          <a:noFill/>
          <a:ln w="9525">
            <a:noFill/>
            <a:miter lim="800000"/>
            <a:headEnd/>
            <a:tailEnd/>
          </a:ln>
        </p:spPr>
        <p:txBody>
          <a:bodyPr wrap="square">
            <a:spAutoFit/>
          </a:bodyPr>
          <a:lstStyle/>
          <a:p>
            <a:pPr algn="ctr" eaLnBrk="1" hangingPunct="1"/>
            <a:r>
              <a:rPr lang="en-CA" altLang="en-US" sz="1600" dirty="0" err="1"/>
              <a:t>Rubinson</a:t>
            </a:r>
            <a:r>
              <a:rPr lang="en-CA" altLang="en-US" sz="1600" dirty="0"/>
              <a:t> CCM 2004; </a:t>
            </a:r>
            <a:r>
              <a:rPr lang="en-CA" altLang="en-US" sz="1600" dirty="0" err="1"/>
              <a:t>Villet</a:t>
            </a:r>
            <a:r>
              <a:rPr lang="en-CA" altLang="en-US" sz="1600" dirty="0"/>
              <a:t> </a:t>
            </a:r>
            <a:r>
              <a:rPr lang="en-CA" altLang="en-US" sz="1600" i="1" dirty="0" err="1"/>
              <a:t>Clin</a:t>
            </a:r>
            <a:r>
              <a:rPr lang="en-CA" altLang="en-US" sz="1600" i="1" dirty="0"/>
              <a:t> </a:t>
            </a:r>
            <a:r>
              <a:rPr lang="en-CA" altLang="en-US" sz="1600" i="1" dirty="0" err="1" smtClean="0"/>
              <a:t>Nutr</a:t>
            </a:r>
            <a:r>
              <a:rPr lang="en-CA" altLang="en-US" sz="1600" i="1" dirty="0" smtClean="0"/>
              <a:t>.</a:t>
            </a:r>
            <a:r>
              <a:rPr lang="en-CA" altLang="en-US" sz="1600" dirty="0" smtClean="0"/>
              <a:t> </a:t>
            </a:r>
            <a:r>
              <a:rPr lang="en-CA" altLang="en-US" sz="1600" dirty="0"/>
              <a:t>2005; </a:t>
            </a:r>
            <a:r>
              <a:rPr lang="en-CA" altLang="en-US" sz="1600" dirty="0" err="1"/>
              <a:t>Dvir</a:t>
            </a:r>
            <a:r>
              <a:rPr lang="en-CA" altLang="en-US" sz="1600" dirty="0"/>
              <a:t> </a:t>
            </a:r>
            <a:r>
              <a:rPr lang="en-CA" altLang="en-US" sz="1600" dirty="0" err="1"/>
              <a:t>Clin</a:t>
            </a:r>
            <a:r>
              <a:rPr lang="en-CA" altLang="en-US" sz="1600" dirty="0"/>
              <a:t> </a:t>
            </a:r>
            <a:r>
              <a:rPr lang="en-CA" altLang="en-US" sz="1600" dirty="0" err="1" smtClean="0"/>
              <a:t>Nutr</a:t>
            </a:r>
            <a:r>
              <a:rPr lang="en-CA" altLang="en-US" sz="1600" dirty="0" smtClean="0"/>
              <a:t>. </a:t>
            </a:r>
            <a:r>
              <a:rPr lang="en-CA" altLang="en-US" sz="1600" dirty="0"/>
              <a:t>2006; </a:t>
            </a:r>
            <a:r>
              <a:rPr lang="en-CA" altLang="en-US" sz="1600" dirty="0" err="1"/>
              <a:t>Petros</a:t>
            </a:r>
            <a:r>
              <a:rPr lang="en-CA" altLang="en-US" sz="1600" dirty="0"/>
              <a:t> </a:t>
            </a:r>
            <a:r>
              <a:rPr lang="en-CA" altLang="en-US" sz="1600" dirty="0" err="1"/>
              <a:t>Clin</a:t>
            </a:r>
            <a:r>
              <a:rPr lang="en-CA" altLang="en-US" sz="1600" dirty="0"/>
              <a:t> </a:t>
            </a:r>
            <a:r>
              <a:rPr lang="en-CA" altLang="en-US" sz="1600" dirty="0" err="1" smtClean="0"/>
              <a:t>Nutr</a:t>
            </a:r>
            <a:r>
              <a:rPr lang="en-CA" altLang="en-US" sz="1600" dirty="0" smtClean="0"/>
              <a:t>. </a:t>
            </a:r>
            <a:r>
              <a:rPr lang="en-CA" altLang="en-US" sz="1600" dirty="0"/>
              <a:t>2006</a:t>
            </a:r>
          </a:p>
        </p:txBody>
      </p:sp>
      <p:graphicFrame>
        <p:nvGraphicFramePr>
          <p:cNvPr id="34822" name="Object 2"/>
          <p:cNvGraphicFramePr>
            <a:graphicFrameLocks noChangeAspect="1"/>
          </p:cNvGraphicFramePr>
          <p:nvPr/>
        </p:nvGraphicFramePr>
        <p:xfrm>
          <a:off x="1600200" y="685800"/>
          <a:ext cx="7239000" cy="4217988"/>
        </p:xfrm>
        <a:graphic>
          <a:graphicData uri="http://schemas.openxmlformats.org/presentationml/2006/ole">
            <mc:AlternateContent xmlns:mc="http://schemas.openxmlformats.org/markup-compatibility/2006">
              <mc:Choice xmlns:v="urn:schemas-microsoft-com:vml" Requires="v">
                <p:oleObj spid="_x0000_s1033" name="Chart" r:id="rId4" imgW="5686349" imgH="3152851" progId="Excel.Sheet.8">
                  <p:embed/>
                </p:oleObj>
              </mc:Choice>
              <mc:Fallback>
                <p:oleObj name="Chart" r:id="rId4" imgW="5686349" imgH="31528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685800"/>
                        <a:ext cx="7239000" cy="421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1"/>
          <p:cNvGrpSpPr>
            <a:grpSpLocks/>
          </p:cNvGrpSpPr>
          <p:nvPr/>
        </p:nvGrpSpPr>
        <p:grpSpPr bwMode="auto">
          <a:xfrm>
            <a:off x="2590800" y="1371600"/>
            <a:ext cx="3962400" cy="2514600"/>
            <a:chOff x="-1248" y="672"/>
            <a:chExt cx="2192" cy="1114"/>
          </a:xfrm>
        </p:grpSpPr>
        <p:sp>
          <p:nvSpPr>
            <p:cNvPr id="34824" name="Freeform 13"/>
            <p:cNvSpPr>
              <a:spLocks noChangeArrowheads="1"/>
            </p:cNvSpPr>
            <p:nvPr/>
          </p:nvSpPr>
          <p:spPr bwMode="auto">
            <a:xfrm>
              <a:off x="-1248" y="672"/>
              <a:ext cx="2192" cy="1114"/>
            </a:xfrm>
            <a:custGeom>
              <a:avLst/>
              <a:gdLst>
                <a:gd name="T0" fmla="*/ 0 w 4550228"/>
                <a:gd name="T1" fmla="*/ 0 h 1391213"/>
                <a:gd name="T2" fmla="*/ 0 w 4550228"/>
                <a:gd name="T3" fmla="*/ 0 h 1391213"/>
                <a:gd name="T4" fmla="*/ 0 w 4550228"/>
                <a:gd name="T5" fmla="*/ 0 h 1391213"/>
                <a:gd name="T6" fmla="*/ 0 w 4550228"/>
                <a:gd name="T7" fmla="*/ 0 h 1391213"/>
                <a:gd name="T8" fmla="*/ 0 w 4550228"/>
                <a:gd name="T9" fmla="*/ 0 h 1391213"/>
                <a:gd name="T10" fmla="*/ 0 w 4550228"/>
                <a:gd name="T11" fmla="*/ 0 h 1391213"/>
                <a:gd name="T12" fmla="*/ 0 w 4550228"/>
                <a:gd name="T13" fmla="*/ 0 h 1391213"/>
                <a:gd name="T14" fmla="*/ 0 w 4550228"/>
                <a:gd name="T15" fmla="*/ 0 h 1391213"/>
                <a:gd name="T16" fmla="*/ 0 w 4550228"/>
                <a:gd name="T17" fmla="*/ 0 h 1391213"/>
                <a:gd name="T18" fmla="*/ 0 w 4550228"/>
                <a:gd name="T19" fmla="*/ 0 h 1391213"/>
                <a:gd name="T20" fmla="*/ 0 w 4550228"/>
                <a:gd name="T21" fmla="*/ 0 h 1391213"/>
                <a:gd name="T22" fmla="*/ 0 w 4550228"/>
                <a:gd name="T23" fmla="*/ 0 h 1391213"/>
                <a:gd name="T24" fmla="*/ 0 w 4550228"/>
                <a:gd name="T25" fmla="*/ 0 h 1391213"/>
                <a:gd name="T26" fmla="*/ 0 w 4550228"/>
                <a:gd name="T27" fmla="*/ 0 h 1391213"/>
                <a:gd name="T28" fmla="*/ 0 w 4550228"/>
                <a:gd name="T29" fmla="*/ 0 h 1391213"/>
                <a:gd name="T30" fmla="*/ 0 w 4550228"/>
                <a:gd name="T31" fmla="*/ 0 h 1391213"/>
                <a:gd name="T32" fmla="*/ 0 w 4550228"/>
                <a:gd name="T33" fmla="*/ 0 h 1391213"/>
                <a:gd name="T34" fmla="*/ 0 w 4550228"/>
                <a:gd name="T35" fmla="*/ 0 h 1391213"/>
                <a:gd name="T36" fmla="*/ 0 w 4550228"/>
                <a:gd name="T37" fmla="*/ 0 h 1391213"/>
                <a:gd name="T38" fmla="*/ 0 w 4550228"/>
                <a:gd name="T39" fmla="*/ 0 h 1391213"/>
                <a:gd name="T40" fmla="*/ 0 w 4550228"/>
                <a:gd name="T41" fmla="*/ 0 h 1391213"/>
                <a:gd name="T42" fmla="*/ 0 w 4550228"/>
                <a:gd name="T43" fmla="*/ 0 h 1391213"/>
                <a:gd name="T44" fmla="*/ 0 w 4550228"/>
                <a:gd name="T45" fmla="*/ 0 h 1391213"/>
                <a:gd name="T46" fmla="*/ 0 w 4550228"/>
                <a:gd name="T47" fmla="*/ 0 h 1391213"/>
                <a:gd name="T48" fmla="*/ 0 w 4550228"/>
                <a:gd name="T49" fmla="*/ 0 h 1391213"/>
                <a:gd name="T50" fmla="*/ 0 w 4550228"/>
                <a:gd name="T51" fmla="*/ 0 h 1391213"/>
                <a:gd name="T52" fmla="*/ 0 w 4550228"/>
                <a:gd name="T53" fmla="*/ 0 h 1391213"/>
                <a:gd name="T54" fmla="*/ 0 w 4550228"/>
                <a:gd name="T55" fmla="*/ 0 h 1391213"/>
                <a:gd name="T56" fmla="*/ 0 w 4550228"/>
                <a:gd name="T57" fmla="*/ 0 h 1391213"/>
                <a:gd name="T58" fmla="*/ 0 w 4550228"/>
                <a:gd name="T59" fmla="*/ 0 h 1391213"/>
                <a:gd name="T60" fmla="*/ 0 w 4550228"/>
                <a:gd name="T61" fmla="*/ 0 h 1391213"/>
                <a:gd name="T62" fmla="*/ 0 w 4550228"/>
                <a:gd name="T63" fmla="*/ 0 h 1391213"/>
                <a:gd name="T64" fmla="*/ 0 w 4550228"/>
                <a:gd name="T65" fmla="*/ 0 h 1391213"/>
                <a:gd name="T66" fmla="*/ 0 w 4550228"/>
                <a:gd name="T67" fmla="*/ 0 h 1391213"/>
                <a:gd name="T68" fmla="*/ 0 w 4550228"/>
                <a:gd name="T69" fmla="*/ 0 h 1391213"/>
                <a:gd name="T70" fmla="*/ 0 w 4550228"/>
                <a:gd name="T71" fmla="*/ 0 h 1391213"/>
                <a:gd name="T72" fmla="*/ 0 w 4550228"/>
                <a:gd name="T73" fmla="*/ 0 h 1391213"/>
                <a:gd name="T74" fmla="*/ 0 w 4550228"/>
                <a:gd name="T75" fmla="*/ 0 h 1391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0228"/>
                <a:gd name="T115" fmla="*/ 0 h 1391213"/>
                <a:gd name="T116" fmla="*/ 4550228 w 4550228"/>
                <a:gd name="T117" fmla="*/ 1391213 h 1391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0228" h="1391213">
                  <a:moveTo>
                    <a:pt x="302078" y="57150"/>
                  </a:moveTo>
                  <a:cubicBezTo>
                    <a:pt x="295728" y="82550"/>
                    <a:pt x="283028" y="107168"/>
                    <a:pt x="283028" y="133350"/>
                  </a:cubicBezTo>
                  <a:cubicBezTo>
                    <a:pt x="283028" y="1391213"/>
                    <a:pt x="0" y="1111613"/>
                    <a:pt x="1159328" y="1085850"/>
                  </a:cubicBezTo>
                  <a:cubicBezTo>
                    <a:pt x="1356785" y="1057642"/>
                    <a:pt x="1248649" y="1075606"/>
                    <a:pt x="1483178" y="1028700"/>
                  </a:cubicBezTo>
                  <a:cubicBezTo>
                    <a:pt x="1514928" y="1022350"/>
                    <a:pt x="1547711" y="1019889"/>
                    <a:pt x="1578428" y="1009650"/>
                  </a:cubicBezTo>
                  <a:cubicBezTo>
                    <a:pt x="1597478" y="1003300"/>
                    <a:pt x="1616270" y="996117"/>
                    <a:pt x="1635578" y="990600"/>
                  </a:cubicBezTo>
                  <a:cubicBezTo>
                    <a:pt x="1716675" y="967429"/>
                    <a:pt x="1829380" y="948030"/>
                    <a:pt x="1902278" y="933450"/>
                  </a:cubicBezTo>
                  <a:cubicBezTo>
                    <a:pt x="1934028" y="927100"/>
                    <a:pt x="1965590" y="919723"/>
                    <a:pt x="1997528" y="914400"/>
                  </a:cubicBezTo>
                  <a:cubicBezTo>
                    <a:pt x="2073728" y="901700"/>
                    <a:pt x="2151183" y="895036"/>
                    <a:pt x="2226128" y="876300"/>
                  </a:cubicBezTo>
                  <a:cubicBezTo>
                    <a:pt x="2294628" y="859175"/>
                    <a:pt x="2325024" y="850292"/>
                    <a:pt x="2397578" y="838200"/>
                  </a:cubicBezTo>
                  <a:cubicBezTo>
                    <a:pt x="2441868" y="830818"/>
                    <a:pt x="2486549" y="825978"/>
                    <a:pt x="2530928" y="819150"/>
                  </a:cubicBezTo>
                  <a:cubicBezTo>
                    <a:pt x="2589270" y="810174"/>
                    <a:pt x="2681034" y="794768"/>
                    <a:pt x="2740478" y="781050"/>
                  </a:cubicBezTo>
                  <a:cubicBezTo>
                    <a:pt x="2791500" y="769276"/>
                    <a:pt x="2843202" y="759509"/>
                    <a:pt x="2892878" y="742950"/>
                  </a:cubicBezTo>
                  <a:cubicBezTo>
                    <a:pt x="2943416" y="726104"/>
                    <a:pt x="2971553" y="715102"/>
                    <a:pt x="3026228" y="704850"/>
                  </a:cubicBezTo>
                  <a:cubicBezTo>
                    <a:pt x="3102156" y="690614"/>
                    <a:pt x="3178173" y="676332"/>
                    <a:pt x="3254828" y="666750"/>
                  </a:cubicBezTo>
                  <a:cubicBezTo>
                    <a:pt x="3355861" y="654121"/>
                    <a:pt x="3440676" y="644424"/>
                    <a:pt x="3540578" y="628650"/>
                  </a:cubicBezTo>
                  <a:lnTo>
                    <a:pt x="3769178" y="590550"/>
                  </a:lnTo>
                  <a:lnTo>
                    <a:pt x="3883478" y="571500"/>
                  </a:lnTo>
                  <a:cubicBezTo>
                    <a:pt x="3960716" y="558627"/>
                    <a:pt x="4002933" y="554714"/>
                    <a:pt x="4073978" y="533400"/>
                  </a:cubicBezTo>
                  <a:cubicBezTo>
                    <a:pt x="4112445" y="521860"/>
                    <a:pt x="4154862" y="517577"/>
                    <a:pt x="4188278" y="495300"/>
                  </a:cubicBezTo>
                  <a:lnTo>
                    <a:pt x="4245428" y="457200"/>
                  </a:lnTo>
                  <a:cubicBezTo>
                    <a:pt x="4291237" y="388486"/>
                    <a:pt x="4319534" y="337946"/>
                    <a:pt x="4397828" y="285750"/>
                  </a:cubicBezTo>
                  <a:lnTo>
                    <a:pt x="4512128" y="209550"/>
                  </a:lnTo>
                  <a:cubicBezTo>
                    <a:pt x="4524828" y="190500"/>
                    <a:pt x="4550228" y="175295"/>
                    <a:pt x="4550228" y="152400"/>
                  </a:cubicBezTo>
                  <a:cubicBezTo>
                    <a:pt x="4550228" y="101531"/>
                    <a:pt x="4404178" y="19188"/>
                    <a:pt x="4397828" y="19050"/>
                  </a:cubicBezTo>
                  <a:lnTo>
                    <a:pt x="3521528" y="0"/>
                  </a:lnTo>
                  <a:lnTo>
                    <a:pt x="340178" y="19050"/>
                  </a:lnTo>
                  <a:cubicBezTo>
                    <a:pt x="285364" y="20340"/>
                    <a:pt x="279223" y="102861"/>
                    <a:pt x="263978" y="133350"/>
                  </a:cubicBezTo>
                  <a:cubicBezTo>
                    <a:pt x="253739" y="153828"/>
                    <a:pt x="225878" y="190500"/>
                    <a:pt x="225878" y="190500"/>
                  </a:cubicBezTo>
                  <a:lnTo>
                    <a:pt x="283028" y="152400"/>
                  </a:lnTo>
                  <a:lnTo>
                    <a:pt x="302078" y="133350"/>
                  </a:lnTo>
                  <a:lnTo>
                    <a:pt x="283028" y="152400"/>
                  </a:lnTo>
                  <a:lnTo>
                    <a:pt x="283028" y="114300"/>
                  </a:lnTo>
                  <a:lnTo>
                    <a:pt x="302078" y="114300"/>
                  </a:lnTo>
                  <a:lnTo>
                    <a:pt x="283028" y="114300"/>
                  </a:lnTo>
                  <a:lnTo>
                    <a:pt x="225878" y="114300"/>
                  </a:lnTo>
                </a:path>
              </a:pathLst>
            </a:custGeom>
            <a:solidFill>
              <a:srgbClr val="FF0000"/>
            </a:solidFill>
            <a:ln w="9525" algn="ctr">
              <a:noFill/>
              <a:round/>
              <a:headEnd/>
              <a:tailEnd/>
            </a:ln>
          </p:spPr>
          <p:txBody>
            <a:bodyPr/>
            <a:lstStyle/>
            <a:p>
              <a:endParaRPr lang="en-US"/>
            </a:p>
          </p:txBody>
        </p:sp>
        <p:grpSp>
          <p:nvGrpSpPr>
            <p:cNvPr id="4" name="Group 14"/>
            <p:cNvGrpSpPr>
              <a:grpSpLocks/>
            </p:cNvGrpSpPr>
            <p:nvPr/>
          </p:nvGrpSpPr>
          <p:grpSpPr bwMode="auto">
            <a:xfrm>
              <a:off x="-864" y="816"/>
              <a:ext cx="1291" cy="329"/>
              <a:chOff x="3124200" y="2438400"/>
              <a:chExt cx="1600200" cy="400110"/>
            </a:xfrm>
          </p:grpSpPr>
          <p:sp>
            <p:nvSpPr>
              <p:cNvPr id="34826" name="Rectangle 11"/>
              <p:cNvSpPr>
                <a:spLocks noChangeArrowheads="1"/>
              </p:cNvSpPr>
              <p:nvPr/>
            </p:nvSpPr>
            <p:spPr bwMode="auto">
              <a:xfrm>
                <a:off x="3124200" y="2438400"/>
                <a:ext cx="1600200" cy="381000"/>
              </a:xfrm>
              <a:prstGeom prst="rect">
                <a:avLst/>
              </a:prstGeom>
              <a:solidFill>
                <a:srgbClr val="FFFFFF"/>
              </a:solidFill>
              <a:ln w="9525" algn="ctr">
                <a:noFill/>
                <a:round/>
                <a:headEnd/>
                <a:tailEnd/>
              </a:ln>
            </p:spPr>
            <p:txBody>
              <a:bodyPr/>
              <a:lstStyle/>
              <a:p>
                <a:pPr algn="ctr" eaLnBrk="1" hangingPunct="1"/>
                <a:endParaRPr lang="en-US" altLang="en-US" sz="2400">
                  <a:solidFill>
                    <a:srgbClr val="FFFF00"/>
                  </a:solidFill>
                </a:endParaRPr>
              </a:p>
            </p:txBody>
          </p:sp>
          <p:sp>
            <p:nvSpPr>
              <p:cNvPr id="34827" name="TextBox 12"/>
              <p:cNvSpPr txBox="1">
                <a:spLocks noChangeArrowheads="1"/>
              </p:cNvSpPr>
              <p:nvPr/>
            </p:nvSpPr>
            <p:spPr bwMode="auto">
              <a:xfrm>
                <a:off x="3124200" y="2438400"/>
                <a:ext cx="1600200" cy="400110"/>
              </a:xfrm>
              <a:prstGeom prst="rect">
                <a:avLst/>
              </a:prstGeom>
              <a:noFill/>
              <a:ln w="9525">
                <a:noFill/>
                <a:miter lim="800000"/>
                <a:headEnd/>
                <a:tailEnd/>
              </a:ln>
            </p:spPr>
            <p:txBody>
              <a:bodyPr/>
              <a:lstStyle/>
              <a:p>
                <a:pPr algn="ctr" eaLnBrk="1" hangingPunct="1"/>
                <a:r>
                  <a:rPr lang="en-US" altLang="en-US" sz="2400">
                    <a:solidFill>
                      <a:srgbClr val="000000"/>
                    </a:solidFill>
                  </a:rPr>
                  <a:t>Caloric Debt</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500" fill="hold"/>
                                        <p:tgtEl>
                                          <p:spTgt spid="2052"/>
                                        </p:tgtEl>
                                        <p:attrNameLst>
                                          <p:attrName>ppt_w</p:attrName>
                                        </p:attrNameLst>
                                      </p:cBhvr>
                                      <p:tavLst>
                                        <p:tav tm="0">
                                          <p:val>
                                            <p:fltVal val="0"/>
                                          </p:val>
                                        </p:tav>
                                        <p:tav tm="100000">
                                          <p:val>
                                            <p:strVal val="#ppt_w"/>
                                          </p:val>
                                        </p:tav>
                                      </p:tavLst>
                                    </p:anim>
                                    <p:anim calcmode="lin" valueType="num">
                                      <p:cBhvr>
                                        <p:cTn id="13" dur="500" fill="hold"/>
                                        <p:tgtEl>
                                          <p:spTgt spid="2052"/>
                                        </p:tgtEl>
                                        <p:attrNameLst>
                                          <p:attrName>ppt_h</p:attrName>
                                        </p:attrNameLst>
                                      </p:cBhvr>
                                      <p:tavLst>
                                        <p:tav tm="0">
                                          <p:val>
                                            <p:fltVal val="0"/>
                                          </p:val>
                                        </p:tav>
                                        <p:tav tm="100000">
                                          <p:val>
                                            <p:strVal val="#ppt_h"/>
                                          </p:val>
                                        </p:tav>
                                      </p:tavLst>
                                    </p:anim>
                                    <p:animEffect transition="in" filter="fade">
                                      <p:cBhvr>
                                        <p:cTn id="1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Autofit/>
          </a:bodyPr>
          <a:lstStyle/>
          <a:p>
            <a:r>
              <a:rPr lang="en-CA" altLang="en-US" sz="3200" dirty="0" smtClean="0"/>
              <a:t>Near-target Caloric Intake in Critically Ill Medical –surgical Patients is Associated With Adverse Outcomes</a:t>
            </a:r>
          </a:p>
        </p:txBody>
      </p:sp>
      <p:sp>
        <p:nvSpPr>
          <p:cNvPr id="6" name="Rectangle 5"/>
          <p:cNvSpPr/>
          <p:nvPr/>
        </p:nvSpPr>
        <p:spPr>
          <a:xfrm>
            <a:off x="238125" y="6458635"/>
            <a:ext cx="7181850" cy="307777"/>
          </a:xfrm>
          <a:prstGeom prst="rect">
            <a:avLst/>
          </a:prstGeom>
        </p:spPr>
        <p:txBody>
          <a:bodyPr wrap="square">
            <a:spAutoFit/>
          </a:bodyPr>
          <a:lstStyle/>
          <a:p>
            <a:r>
              <a:rPr lang="en-US" sz="1400" dirty="0" err="1" smtClean="0"/>
              <a:t>Arabi</a:t>
            </a:r>
            <a:r>
              <a:rPr lang="en-US" sz="1400" dirty="0" smtClean="0"/>
              <a:t> YM et al. </a:t>
            </a:r>
            <a:r>
              <a:rPr lang="en-US" sz="1400" i="1" dirty="0" smtClean="0"/>
              <a:t>JPEN J </a:t>
            </a:r>
            <a:r>
              <a:rPr lang="en-US" sz="1400" i="1" dirty="0" err="1" smtClean="0"/>
              <a:t>Parenter</a:t>
            </a:r>
            <a:r>
              <a:rPr lang="en-US" sz="1400" i="1" dirty="0" smtClean="0"/>
              <a:t> Enteral </a:t>
            </a:r>
            <a:r>
              <a:rPr lang="en-US" sz="1400" i="1" dirty="0" err="1" smtClean="0"/>
              <a:t>Nutr</a:t>
            </a:r>
            <a:r>
              <a:rPr lang="en-US" sz="1400" dirty="0" smtClean="0"/>
              <a:t>. 2010;34(3):280-8.</a:t>
            </a:r>
            <a:endParaRPr lang="en-US" sz="1400" dirty="0"/>
          </a:p>
        </p:txBody>
      </p:sp>
      <p:cxnSp>
        <p:nvCxnSpPr>
          <p:cNvPr id="8" name="Straight Connector 7"/>
          <p:cNvCxnSpPr/>
          <p:nvPr/>
        </p:nvCxnSpPr>
        <p:spPr>
          <a:xfrm>
            <a:off x="1912793" y="1618148"/>
            <a:ext cx="0" cy="35955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09671" y="1609248"/>
            <a:ext cx="1031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09671" y="2214436"/>
            <a:ext cx="1031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09671" y="2819623"/>
            <a:ext cx="1031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09671" y="3415911"/>
            <a:ext cx="1031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09671" y="4029998"/>
            <a:ext cx="1031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09671" y="4617386"/>
            <a:ext cx="1031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26712" y="1466850"/>
            <a:ext cx="367408" cy="307777"/>
          </a:xfrm>
          <a:prstGeom prst="rect">
            <a:avLst/>
          </a:prstGeom>
          <a:noFill/>
        </p:spPr>
        <p:txBody>
          <a:bodyPr wrap="none" rtlCol="0">
            <a:spAutoFit/>
          </a:bodyPr>
          <a:lstStyle/>
          <a:p>
            <a:r>
              <a:rPr lang="en-US" sz="1400" dirty="0" smtClean="0"/>
              <a:t>60</a:t>
            </a:r>
            <a:endParaRPr lang="en-US" sz="1400" dirty="0"/>
          </a:p>
        </p:txBody>
      </p:sp>
      <p:sp>
        <p:nvSpPr>
          <p:cNvPr id="16" name="TextBox 15"/>
          <p:cNvSpPr txBox="1"/>
          <p:nvPr/>
        </p:nvSpPr>
        <p:spPr>
          <a:xfrm>
            <a:off x="1426712" y="2065682"/>
            <a:ext cx="367408" cy="307777"/>
          </a:xfrm>
          <a:prstGeom prst="rect">
            <a:avLst/>
          </a:prstGeom>
          <a:noFill/>
        </p:spPr>
        <p:txBody>
          <a:bodyPr wrap="none" rtlCol="0">
            <a:spAutoFit/>
          </a:bodyPr>
          <a:lstStyle/>
          <a:p>
            <a:r>
              <a:rPr lang="en-US" sz="1400" dirty="0" smtClean="0"/>
              <a:t>50</a:t>
            </a:r>
            <a:endParaRPr lang="en-US" sz="1400" dirty="0"/>
          </a:p>
        </p:txBody>
      </p:sp>
      <p:sp>
        <p:nvSpPr>
          <p:cNvPr id="17" name="TextBox 16"/>
          <p:cNvSpPr txBox="1"/>
          <p:nvPr/>
        </p:nvSpPr>
        <p:spPr>
          <a:xfrm>
            <a:off x="1426712" y="2679768"/>
            <a:ext cx="367408" cy="307777"/>
          </a:xfrm>
          <a:prstGeom prst="rect">
            <a:avLst/>
          </a:prstGeom>
          <a:noFill/>
        </p:spPr>
        <p:txBody>
          <a:bodyPr wrap="none" rtlCol="0">
            <a:spAutoFit/>
          </a:bodyPr>
          <a:lstStyle/>
          <a:p>
            <a:r>
              <a:rPr lang="en-US" sz="1400" dirty="0" smtClean="0"/>
              <a:t>40</a:t>
            </a:r>
            <a:endParaRPr lang="en-US" sz="1400" dirty="0"/>
          </a:p>
        </p:txBody>
      </p:sp>
      <p:sp>
        <p:nvSpPr>
          <p:cNvPr id="18" name="TextBox 17"/>
          <p:cNvSpPr txBox="1"/>
          <p:nvPr/>
        </p:nvSpPr>
        <p:spPr>
          <a:xfrm>
            <a:off x="1426712" y="3264613"/>
            <a:ext cx="367408" cy="307777"/>
          </a:xfrm>
          <a:prstGeom prst="rect">
            <a:avLst/>
          </a:prstGeom>
          <a:noFill/>
        </p:spPr>
        <p:txBody>
          <a:bodyPr wrap="none" rtlCol="0">
            <a:spAutoFit/>
          </a:bodyPr>
          <a:lstStyle/>
          <a:p>
            <a:r>
              <a:rPr lang="en-US" sz="1400" dirty="0" smtClean="0"/>
              <a:t>30</a:t>
            </a:r>
            <a:endParaRPr lang="en-US" sz="1400" dirty="0"/>
          </a:p>
        </p:txBody>
      </p:sp>
      <p:sp>
        <p:nvSpPr>
          <p:cNvPr id="19" name="TextBox 18"/>
          <p:cNvSpPr txBox="1"/>
          <p:nvPr/>
        </p:nvSpPr>
        <p:spPr>
          <a:xfrm>
            <a:off x="1426712" y="3881244"/>
            <a:ext cx="367408" cy="307777"/>
          </a:xfrm>
          <a:prstGeom prst="rect">
            <a:avLst/>
          </a:prstGeom>
          <a:noFill/>
        </p:spPr>
        <p:txBody>
          <a:bodyPr wrap="none" rtlCol="0">
            <a:spAutoFit/>
          </a:bodyPr>
          <a:lstStyle/>
          <a:p>
            <a:r>
              <a:rPr lang="en-US" sz="1400" dirty="0" smtClean="0"/>
              <a:t>20</a:t>
            </a:r>
            <a:endParaRPr lang="en-US" sz="1400" dirty="0"/>
          </a:p>
        </p:txBody>
      </p:sp>
      <p:sp>
        <p:nvSpPr>
          <p:cNvPr id="20" name="TextBox 19"/>
          <p:cNvSpPr txBox="1"/>
          <p:nvPr/>
        </p:nvSpPr>
        <p:spPr>
          <a:xfrm>
            <a:off x="1426712" y="4469903"/>
            <a:ext cx="367408" cy="307777"/>
          </a:xfrm>
          <a:prstGeom prst="rect">
            <a:avLst/>
          </a:prstGeom>
          <a:noFill/>
        </p:spPr>
        <p:txBody>
          <a:bodyPr wrap="none" rtlCol="0">
            <a:spAutoFit/>
          </a:bodyPr>
          <a:lstStyle/>
          <a:p>
            <a:r>
              <a:rPr lang="en-US" sz="1400" dirty="0" smtClean="0"/>
              <a:t>10</a:t>
            </a:r>
            <a:endParaRPr lang="en-US" sz="1400" dirty="0"/>
          </a:p>
        </p:txBody>
      </p:sp>
      <p:cxnSp>
        <p:nvCxnSpPr>
          <p:cNvPr id="22" name="Straight Connector 21"/>
          <p:cNvCxnSpPr/>
          <p:nvPr/>
        </p:nvCxnSpPr>
        <p:spPr>
          <a:xfrm flipV="1">
            <a:off x="1818264" y="5213674"/>
            <a:ext cx="6144359" cy="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7"/>
          <p:cNvSpPr txBox="1"/>
          <p:nvPr/>
        </p:nvSpPr>
        <p:spPr>
          <a:xfrm>
            <a:off x="1426712" y="5044577"/>
            <a:ext cx="276038" cy="307777"/>
          </a:xfrm>
          <a:prstGeom prst="rect">
            <a:avLst/>
          </a:prstGeom>
          <a:noFill/>
        </p:spPr>
        <p:txBody>
          <a:bodyPr wrap="none" rtlCol="0">
            <a:spAutoFit/>
          </a:bodyPr>
          <a:lstStyle/>
          <a:p>
            <a:r>
              <a:rPr lang="en-US" sz="1400" dirty="0" smtClean="0"/>
              <a:t>0</a:t>
            </a:r>
            <a:endParaRPr lang="en-US" sz="1400" dirty="0"/>
          </a:p>
        </p:txBody>
      </p:sp>
      <p:cxnSp>
        <p:nvCxnSpPr>
          <p:cNvPr id="25" name="Straight Connector 24"/>
          <p:cNvCxnSpPr/>
          <p:nvPr/>
        </p:nvCxnSpPr>
        <p:spPr>
          <a:xfrm rot="5400000" flipH="1">
            <a:off x="2757265" y="5274701"/>
            <a:ext cx="106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a:off x="2222604" y="5274701"/>
            <a:ext cx="106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a:off x="3330025" y="5274701"/>
            <a:ext cx="106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a:off x="3921836" y="5274701"/>
            <a:ext cx="106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a:off x="4486003" y="5274701"/>
            <a:ext cx="106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a:off x="5073275" y="5274701"/>
            <a:ext cx="106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a:off x="5652766" y="5274701"/>
            <a:ext cx="106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6241021" y="5274701"/>
            <a:ext cx="106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6836557" y="5274701"/>
            <a:ext cx="106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7407074" y="5274701"/>
            <a:ext cx="106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70783" y="5382770"/>
            <a:ext cx="466794" cy="276999"/>
          </a:xfrm>
          <a:prstGeom prst="rect">
            <a:avLst/>
          </a:prstGeom>
          <a:noFill/>
        </p:spPr>
        <p:txBody>
          <a:bodyPr wrap="none" rtlCol="0">
            <a:spAutoFit/>
          </a:bodyPr>
          <a:lstStyle/>
          <a:p>
            <a:r>
              <a:rPr lang="en-US" sz="1200" dirty="0" smtClean="0"/>
              <a:t>0-10</a:t>
            </a:r>
            <a:endParaRPr lang="en-US" sz="1200" dirty="0"/>
          </a:p>
        </p:txBody>
      </p:sp>
      <p:sp>
        <p:nvSpPr>
          <p:cNvPr id="38" name="TextBox 37"/>
          <p:cNvSpPr txBox="1"/>
          <p:nvPr/>
        </p:nvSpPr>
        <p:spPr>
          <a:xfrm>
            <a:off x="2440292" y="5382770"/>
            <a:ext cx="662361" cy="276999"/>
          </a:xfrm>
          <a:prstGeom prst="rect">
            <a:avLst/>
          </a:prstGeom>
          <a:noFill/>
        </p:spPr>
        <p:txBody>
          <a:bodyPr wrap="none" rtlCol="0">
            <a:spAutoFit/>
          </a:bodyPr>
          <a:lstStyle/>
          <a:p>
            <a:r>
              <a:rPr lang="en-US" sz="1200" dirty="0" smtClean="0"/>
              <a:t>10.1-20</a:t>
            </a:r>
            <a:endParaRPr lang="en-US" sz="1200" dirty="0"/>
          </a:p>
        </p:txBody>
      </p:sp>
      <p:sp>
        <p:nvSpPr>
          <p:cNvPr id="39" name="TextBox 38"/>
          <p:cNvSpPr txBox="1"/>
          <p:nvPr/>
        </p:nvSpPr>
        <p:spPr>
          <a:xfrm>
            <a:off x="3041332" y="5382770"/>
            <a:ext cx="662361" cy="276999"/>
          </a:xfrm>
          <a:prstGeom prst="rect">
            <a:avLst/>
          </a:prstGeom>
          <a:noFill/>
        </p:spPr>
        <p:txBody>
          <a:bodyPr wrap="none" rtlCol="0">
            <a:spAutoFit/>
          </a:bodyPr>
          <a:lstStyle/>
          <a:p>
            <a:r>
              <a:rPr lang="en-US" sz="1200" dirty="0" smtClean="0"/>
              <a:t>20.1-30</a:t>
            </a:r>
            <a:endParaRPr lang="en-US" sz="1200" dirty="0"/>
          </a:p>
        </p:txBody>
      </p:sp>
      <p:sp>
        <p:nvSpPr>
          <p:cNvPr id="40" name="TextBox 39"/>
          <p:cNvSpPr txBox="1"/>
          <p:nvPr/>
        </p:nvSpPr>
        <p:spPr>
          <a:xfrm>
            <a:off x="3642667" y="5382770"/>
            <a:ext cx="662361" cy="276999"/>
          </a:xfrm>
          <a:prstGeom prst="rect">
            <a:avLst/>
          </a:prstGeom>
          <a:noFill/>
        </p:spPr>
        <p:txBody>
          <a:bodyPr wrap="none" rtlCol="0">
            <a:spAutoFit/>
          </a:bodyPr>
          <a:lstStyle/>
          <a:p>
            <a:r>
              <a:rPr lang="en-US" sz="1200" dirty="0" smtClean="0"/>
              <a:t>30.1-40</a:t>
            </a:r>
            <a:endParaRPr lang="en-US" sz="1200" dirty="0"/>
          </a:p>
        </p:txBody>
      </p:sp>
      <p:sp>
        <p:nvSpPr>
          <p:cNvPr id="41" name="TextBox 40"/>
          <p:cNvSpPr txBox="1"/>
          <p:nvPr/>
        </p:nvSpPr>
        <p:spPr>
          <a:xfrm>
            <a:off x="4227111" y="5382770"/>
            <a:ext cx="662361" cy="276999"/>
          </a:xfrm>
          <a:prstGeom prst="rect">
            <a:avLst/>
          </a:prstGeom>
          <a:noFill/>
        </p:spPr>
        <p:txBody>
          <a:bodyPr wrap="none" rtlCol="0">
            <a:spAutoFit/>
          </a:bodyPr>
          <a:lstStyle/>
          <a:p>
            <a:r>
              <a:rPr lang="en-US" sz="1200" dirty="0" smtClean="0"/>
              <a:t>40.1-50</a:t>
            </a:r>
            <a:endParaRPr lang="en-US" sz="1200" dirty="0"/>
          </a:p>
        </p:txBody>
      </p:sp>
      <p:sp>
        <p:nvSpPr>
          <p:cNvPr id="42" name="TextBox 41"/>
          <p:cNvSpPr txBox="1"/>
          <p:nvPr/>
        </p:nvSpPr>
        <p:spPr>
          <a:xfrm>
            <a:off x="4748606" y="5382770"/>
            <a:ext cx="740908" cy="276999"/>
          </a:xfrm>
          <a:prstGeom prst="rect">
            <a:avLst/>
          </a:prstGeom>
          <a:noFill/>
        </p:spPr>
        <p:txBody>
          <a:bodyPr wrap="none" rtlCol="0">
            <a:spAutoFit/>
          </a:bodyPr>
          <a:lstStyle/>
          <a:p>
            <a:r>
              <a:rPr lang="en-US" sz="1200" dirty="0" smtClean="0"/>
              <a:t>50.14-60</a:t>
            </a:r>
            <a:endParaRPr lang="en-US" sz="1200" dirty="0"/>
          </a:p>
        </p:txBody>
      </p:sp>
      <p:sp>
        <p:nvSpPr>
          <p:cNvPr id="44" name="TextBox 43"/>
          <p:cNvSpPr txBox="1"/>
          <p:nvPr/>
        </p:nvSpPr>
        <p:spPr>
          <a:xfrm>
            <a:off x="5383420" y="5382770"/>
            <a:ext cx="662361" cy="276999"/>
          </a:xfrm>
          <a:prstGeom prst="rect">
            <a:avLst/>
          </a:prstGeom>
          <a:noFill/>
        </p:spPr>
        <p:txBody>
          <a:bodyPr wrap="none" rtlCol="0">
            <a:spAutoFit/>
          </a:bodyPr>
          <a:lstStyle/>
          <a:p>
            <a:r>
              <a:rPr lang="en-US" sz="1200" dirty="0" smtClean="0"/>
              <a:t>60.1-70</a:t>
            </a:r>
            <a:endParaRPr lang="en-US" sz="1200" dirty="0"/>
          </a:p>
        </p:txBody>
      </p:sp>
      <p:sp>
        <p:nvSpPr>
          <p:cNvPr id="45" name="TextBox 44"/>
          <p:cNvSpPr txBox="1"/>
          <p:nvPr/>
        </p:nvSpPr>
        <p:spPr>
          <a:xfrm>
            <a:off x="5971378" y="5382770"/>
            <a:ext cx="662361" cy="276999"/>
          </a:xfrm>
          <a:prstGeom prst="rect">
            <a:avLst/>
          </a:prstGeom>
          <a:noFill/>
        </p:spPr>
        <p:txBody>
          <a:bodyPr wrap="none" rtlCol="0">
            <a:spAutoFit/>
          </a:bodyPr>
          <a:lstStyle/>
          <a:p>
            <a:r>
              <a:rPr lang="en-US" sz="1200" dirty="0" smtClean="0"/>
              <a:t>70.1-80</a:t>
            </a:r>
            <a:endParaRPr lang="en-US" sz="1200" dirty="0"/>
          </a:p>
        </p:txBody>
      </p:sp>
      <p:sp>
        <p:nvSpPr>
          <p:cNvPr id="46" name="TextBox 45"/>
          <p:cNvSpPr txBox="1"/>
          <p:nvPr/>
        </p:nvSpPr>
        <p:spPr>
          <a:xfrm>
            <a:off x="6566024" y="5382770"/>
            <a:ext cx="662361" cy="276999"/>
          </a:xfrm>
          <a:prstGeom prst="rect">
            <a:avLst/>
          </a:prstGeom>
          <a:noFill/>
        </p:spPr>
        <p:txBody>
          <a:bodyPr wrap="none" rtlCol="0">
            <a:spAutoFit/>
          </a:bodyPr>
          <a:lstStyle/>
          <a:p>
            <a:r>
              <a:rPr lang="en-US" sz="1200" dirty="0" smtClean="0"/>
              <a:t>80.1-90</a:t>
            </a:r>
            <a:endParaRPr lang="en-US" sz="1200" dirty="0"/>
          </a:p>
        </p:txBody>
      </p:sp>
      <p:sp>
        <p:nvSpPr>
          <p:cNvPr id="47" name="TextBox 46"/>
          <p:cNvSpPr txBox="1"/>
          <p:nvPr/>
        </p:nvSpPr>
        <p:spPr>
          <a:xfrm>
            <a:off x="7247159" y="5373245"/>
            <a:ext cx="418704" cy="276999"/>
          </a:xfrm>
          <a:prstGeom prst="rect">
            <a:avLst/>
          </a:prstGeom>
          <a:noFill/>
        </p:spPr>
        <p:txBody>
          <a:bodyPr wrap="none" rtlCol="0">
            <a:spAutoFit/>
          </a:bodyPr>
          <a:lstStyle/>
          <a:p>
            <a:r>
              <a:rPr lang="en-US" sz="1200" dirty="0" smtClean="0"/>
              <a:t>&gt;90</a:t>
            </a:r>
            <a:endParaRPr lang="en-US" sz="1200" dirty="0"/>
          </a:p>
        </p:txBody>
      </p:sp>
      <p:cxnSp>
        <p:nvCxnSpPr>
          <p:cNvPr id="49" name="Straight Connector 48"/>
          <p:cNvCxnSpPr/>
          <p:nvPr/>
        </p:nvCxnSpPr>
        <p:spPr>
          <a:xfrm rot="5400000" flipH="1">
            <a:off x="1859394" y="5274701"/>
            <a:ext cx="106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985710" y="5785989"/>
            <a:ext cx="1863331" cy="307777"/>
          </a:xfrm>
          <a:prstGeom prst="rect">
            <a:avLst/>
          </a:prstGeom>
          <a:noFill/>
        </p:spPr>
        <p:txBody>
          <a:bodyPr vert="horz" wrap="none" rtlCol="0">
            <a:spAutoFit/>
          </a:bodyPr>
          <a:lstStyle/>
          <a:p>
            <a:r>
              <a:rPr lang="en-US" sz="1400" dirty="0" smtClean="0"/>
              <a:t>% Caloric Intake/Target</a:t>
            </a:r>
            <a:endParaRPr lang="en-US" sz="1400" dirty="0"/>
          </a:p>
        </p:txBody>
      </p:sp>
      <p:sp>
        <p:nvSpPr>
          <p:cNvPr id="51" name="TextBox 50"/>
          <p:cNvSpPr txBox="1"/>
          <p:nvPr/>
        </p:nvSpPr>
        <p:spPr>
          <a:xfrm>
            <a:off x="1137735" y="3061154"/>
            <a:ext cx="400110" cy="851387"/>
          </a:xfrm>
          <a:prstGeom prst="rect">
            <a:avLst/>
          </a:prstGeom>
          <a:noFill/>
        </p:spPr>
        <p:txBody>
          <a:bodyPr vert="vert270" wrap="none" rtlCol="0">
            <a:spAutoFit/>
          </a:bodyPr>
          <a:lstStyle/>
          <a:p>
            <a:r>
              <a:rPr lang="en-US" sz="1400" dirty="0" smtClean="0"/>
              <a:t>% Patients</a:t>
            </a:r>
            <a:endParaRPr lang="en-US" sz="1400" dirty="0"/>
          </a:p>
        </p:txBody>
      </p:sp>
      <p:sp>
        <p:nvSpPr>
          <p:cNvPr id="52" name="TextBox 51"/>
          <p:cNvSpPr txBox="1"/>
          <p:nvPr/>
        </p:nvSpPr>
        <p:spPr>
          <a:xfrm>
            <a:off x="2544959" y="1642614"/>
            <a:ext cx="1163524" cy="307777"/>
          </a:xfrm>
          <a:prstGeom prst="rect">
            <a:avLst/>
          </a:prstGeom>
          <a:noFill/>
        </p:spPr>
        <p:txBody>
          <a:bodyPr vert="horz" wrap="none" rtlCol="0">
            <a:spAutoFit/>
          </a:bodyPr>
          <a:lstStyle/>
          <a:p>
            <a:r>
              <a:rPr lang="en-US" sz="1400" dirty="0" smtClean="0"/>
              <a:t>ICU Mortality</a:t>
            </a:r>
            <a:endParaRPr lang="en-US" sz="1400" dirty="0"/>
          </a:p>
        </p:txBody>
      </p:sp>
      <p:sp>
        <p:nvSpPr>
          <p:cNvPr id="53" name="TextBox 52"/>
          <p:cNvSpPr txBox="1"/>
          <p:nvPr/>
        </p:nvSpPr>
        <p:spPr>
          <a:xfrm>
            <a:off x="4059434" y="1899789"/>
            <a:ext cx="476028" cy="307777"/>
          </a:xfrm>
          <a:prstGeom prst="rect">
            <a:avLst/>
          </a:prstGeom>
          <a:noFill/>
        </p:spPr>
        <p:txBody>
          <a:bodyPr vert="horz" wrap="none" rtlCol="0">
            <a:spAutoFit/>
          </a:bodyPr>
          <a:lstStyle/>
          <a:p>
            <a:r>
              <a:rPr lang="en-US" sz="1400" dirty="0" smtClean="0"/>
              <a:t>VAP</a:t>
            </a:r>
            <a:endParaRPr lang="en-US" sz="1400" dirty="0"/>
          </a:p>
        </p:txBody>
      </p:sp>
      <p:sp>
        <p:nvSpPr>
          <p:cNvPr id="54" name="TextBox 53"/>
          <p:cNvSpPr txBox="1"/>
          <p:nvPr/>
        </p:nvSpPr>
        <p:spPr>
          <a:xfrm>
            <a:off x="4059434" y="1671189"/>
            <a:ext cx="1496372" cy="307777"/>
          </a:xfrm>
          <a:prstGeom prst="rect">
            <a:avLst/>
          </a:prstGeom>
          <a:noFill/>
        </p:spPr>
        <p:txBody>
          <a:bodyPr vert="horz" wrap="none" rtlCol="0">
            <a:spAutoFit/>
          </a:bodyPr>
          <a:lstStyle/>
          <a:p>
            <a:r>
              <a:rPr lang="en-US" sz="1400" dirty="0" smtClean="0"/>
              <a:t>Hospital mortality</a:t>
            </a:r>
            <a:endParaRPr lang="en-US" sz="1400" dirty="0"/>
          </a:p>
        </p:txBody>
      </p:sp>
      <p:sp>
        <p:nvSpPr>
          <p:cNvPr id="55" name="TextBox 54"/>
          <p:cNvSpPr txBox="1"/>
          <p:nvPr/>
        </p:nvSpPr>
        <p:spPr>
          <a:xfrm>
            <a:off x="2544959" y="1871214"/>
            <a:ext cx="829971" cy="307777"/>
          </a:xfrm>
          <a:prstGeom prst="rect">
            <a:avLst/>
          </a:prstGeom>
          <a:noFill/>
        </p:spPr>
        <p:txBody>
          <a:bodyPr vert="horz" wrap="none" rtlCol="0">
            <a:spAutoFit/>
          </a:bodyPr>
          <a:lstStyle/>
          <a:p>
            <a:r>
              <a:rPr lang="en-US" sz="1400" dirty="0" smtClean="0"/>
              <a:t>Infection</a:t>
            </a:r>
            <a:endParaRPr lang="en-US" sz="1400" dirty="0"/>
          </a:p>
        </p:txBody>
      </p:sp>
      <p:sp>
        <p:nvSpPr>
          <p:cNvPr id="56" name="Freeform 55"/>
          <p:cNvSpPr/>
          <p:nvPr/>
        </p:nvSpPr>
        <p:spPr>
          <a:xfrm>
            <a:off x="2238375" y="1809750"/>
            <a:ext cx="5391150" cy="2743200"/>
          </a:xfrm>
          <a:custGeom>
            <a:avLst/>
            <a:gdLst>
              <a:gd name="connsiteX0" fmla="*/ 0 w 5391150"/>
              <a:gd name="connsiteY0" fmla="*/ 2743200 h 2743200"/>
              <a:gd name="connsiteX1" fmla="*/ 657225 w 5391150"/>
              <a:gd name="connsiteY1" fmla="*/ 2647950 h 2743200"/>
              <a:gd name="connsiteX2" fmla="*/ 1228725 w 5391150"/>
              <a:gd name="connsiteY2" fmla="*/ 1847850 h 2743200"/>
              <a:gd name="connsiteX3" fmla="*/ 1828800 w 5391150"/>
              <a:gd name="connsiteY3" fmla="*/ 1562100 h 2743200"/>
              <a:gd name="connsiteX4" fmla="*/ 2409825 w 5391150"/>
              <a:gd name="connsiteY4" fmla="*/ 590550 h 2743200"/>
              <a:gd name="connsiteX5" fmla="*/ 3019425 w 5391150"/>
              <a:gd name="connsiteY5" fmla="*/ 981075 h 2743200"/>
              <a:gd name="connsiteX6" fmla="*/ 3600450 w 5391150"/>
              <a:gd name="connsiteY6" fmla="*/ 123825 h 2743200"/>
              <a:gd name="connsiteX7" fmla="*/ 4210050 w 5391150"/>
              <a:gd name="connsiteY7" fmla="*/ 257175 h 2743200"/>
              <a:gd name="connsiteX8" fmla="*/ 4810125 w 5391150"/>
              <a:gd name="connsiteY8" fmla="*/ 0 h 2743200"/>
              <a:gd name="connsiteX9" fmla="*/ 5391150 w 5391150"/>
              <a:gd name="connsiteY9" fmla="*/ 9525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1150" h="2743200">
                <a:moveTo>
                  <a:pt x="0" y="2743200"/>
                </a:moveTo>
                <a:lnTo>
                  <a:pt x="657225" y="2647950"/>
                </a:lnTo>
                <a:lnTo>
                  <a:pt x="1228725" y="1847850"/>
                </a:lnTo>
                <a:lnTo>
                  <a:pt x="1828800" y="1562100"/>
                </a:lnTo>
                <a:lnTo>
                  <a:pt x="2409825" y="590550"/>
                </a:lnTo>
                <a:lnTo>
                  <a:pt x="3019425" y="981075"/>
                </a:lnTo>
                <a:lnTo>
                  <a:pt x="3600450" y="123825"/>
                </a:lnTo>
                <a:lnTo>
                  <a:pt x="4210050" y="257175"/>
                </a:lnTo>
                <a:lnTo>
                  <a:pt x="4810125" y="0"/>
                </a:lnTo>
                <a:lnTo>
                  <a:pt x="5391150" y="9525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Connector 57"/>
          <p:cNvCxnSpPr/>
          <p:nvPr/>
        </p:nvCxnSpPr>
        <p:spPr>
          <a:xfrm>
            <a:off x="2190750" y="2047875"/>
            <a:ext cx="3048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Freeform 58"/>
          <p:cNvSpPr/>
          <p:nvPr/>
        </p:nvSpPr>
        <p:spPr>
          <a:xfrm>
            <a:off x="2257425" y="3552825"/>
            <a:ext cx="5343525" cy="1000125"/>
          </a:xfrm>
          <a:custGeom>
            <a:avLst/>
            <a:gdLst>
              <a:gd name="connsiteX0" fmla="*/ 0 w 5343525"/>
              <a:gd name="connsiteY0" fmla="*/ 1000125 h 1000125"/>
              <a:gd name="connsiteX1" fmla="*/ 600075 w 5343525"/>
              <a:gd name="connsiteY1" fmla="*/ 923925 h 1000125"/>
              <a:gd name="connsiteX2" fmla="*/ 1209675 w 5343525"/>
              <a:gd name="connsiteY2" fmla="*/ 762000 h 1000125"/>
              <a:gd name="connsiteX3" fmla="*/ 1809750 w 5343525"/>
              <a:gd name="connsiteY3" fmla="*/ 990600 h 1000125"/>
              <a:gd name="connsiteX4" fmla="*/ 2381250 w 5343525"/>
              <a:gd name="connsiteY4" fmla="*/ 942975 h 1000125"/>
              <a:gd name="connsiteX5" fmla="*/ 3009900 w 5343525"/>
              <a:gd name="connsiteY5" fmla="*/ 581025 h 1000125"/>
              <a:gd name="connsiteX6" fmla="*/ 3609975 w 5343525"/>
              <a:gd name="connsiteY6" fmla="*/ 819150 h 1000125"/>
              <a:gd name="connsiteX7" fmla="*/ 4152900 w 5343525"/>
              <a:gd name="connsiteY7" fmla="*/ 600075 h 1000125"/>
              <a:gd name="connsiteX8" fmla="*/ 4791075 w 5343525"/>
              <a:gd name="connsiteY8" fmla="*/ 666750 h 1000125"/>
              <a:gd name="connsiteX9" fmla="*/ 5343525 w 5343525"/>
              <a:gd name="connsiteY9" fmla="*/ 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3525" h="1000125">
                <a:moveTo>
                  <a:pt x="0" y="1000125"/>
                </a:moveTo>
                <a:lnTo>
                  <a:pt x="600075" y="923925"/>
                </a:lnTo>
                <a:lnTo>
                  <a:pt x="1209675" y="762000"/>
                </a:lnTo>
                <a:lnTo>
                  <a:pt x="1809750" y="990600"/>
                </a:lnTo>
                <a:lnTo>
                  <a:pt x="2381250" y="942975"/>
                </a:lnTo>
                <a:lnTo>
                  <a:pt x="3009900" y="581025"/>
                </a:lnTo>
                <a:lnTo>
                  <a:pt x="3609975" y="819150"/>
                </a:lnTo>
                <a:lnTo>
                  <a:pt x="4152900" y="600075"/>
                </a:lnTo>
                <a:lnTo>
                  <a:pt x="4791075" y="666750"/>
                </a:lnTo>
                <a:lnTo>
                  <a:pt x="5343525" y="0"/>
                </a:lnTo>
              </a:path>
            </a:pathLst>
          </a:cu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2257425" y="2409825"/>
            <a:ext cx="5353050" cy="2038350"/>
          </a:xfrm>
          <a:custGeom>
            <a:avLst/>
            <a:gdLst>
              <a:gd name="connsiteX0" fmla="*/ 0 w 5353050"/>
              <a:gd name="connsiteY0" fmla="*/ 2038350 h 2038350"/>
              <a:gd name="connsiteX1" fmla="*/ 609600 w 5353050"/>
              <a:gd name="connsiteY1" fmla="*/ 1400175 h 2038350"/>
              <a:gd name="connsiteX2" fmla="*/ 1228725 w 5353050"/>
              <a:gd name="connsiteY2" fmla="*/ 1247775 h 2038350"/>
              <a:gd name="connsiteX3" fmla="*/ 1800225 w 5353050"/>
              <a:gd name="connsiteY3" fmla="*/ 1476375 h 2038350"/>
              <a:gd name="connsiteX4" fmla="*/ 2381250 w 5353050"/>
              <a:gd name="connsiteY4" fmla="*/ 1285875 h 2038350"/>
              <a:gd name="connsiteX5" fmla="*/ 2971800 w 5353050"/>
              <a:gd name="connsiteY5" fmla="*/ 771525 h 2038350"/>
              <a:gd name="connsiteX6" fmla="*/ 3581400 w 5353050"/>
              <a:gd name="connsiteY6" fmla="*/ 733425 h 2038350"/>
              <a:gd name="connsiteX7" fmla="*/ 4171950 w 5353050"/>
              <a:gd name="connsiteY7" fmla="*/ 419100 h 2038350"/>
              <a:gd name="connsiteX8" fmla="*/ 4781550 w 5353050"/>
              <a:gd name="connsiteY8" fmla="*/ 971550 h 2038350"/>
              <a:gd name="connsiteX9" fmla="*/ 5353050 w 535305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2038350">
                <a:moveTo>
                  <a:pt x="0" y="2038350"/>
                </a:moveTo>
                <a:lnTo>
                  <a:pt x="609600" y="1400175"/>
                </a:lnTo>
                <a:lnTo>
                  <a:pt x="1228725" y="1247775"/>
                </a:lnTo>
                <a:lnTo>
                  <a:pt x="1800225" y="1476375"/>
                </a:lnTo>
                <a:lnTo>
                  <a:pt x="2381250" y="1285875"/>
                </a:lnTo>
                <a:lnTo>
                  <a:pt x="2971800" y="771525"/>
                </a:lnTo>
                <a:lnTo>
                  <a:pt x="3581400" y="733425"/>
                </a:lnTo>
                <a:lnTo>
                  <a:pt x="4171950" y="419100"/>
                </a:lnTo>
                <a:lnTo>
                  <a:pt x="4781550" y="971550"/>
                </a:lnTo>
                <a:lnTo>
                  <a:pt x="5353050" y="0"/>
                </a:ln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Straight Connector 60"/>
          <p:cNvCxnSpPr/>
          <p:nvPr/>
        </p:nvCxnSpPr>
        <p:spPr>
          <a:xfrm>
            <a:off x="2190750" y="1819275"/>
            <a:ext cx="304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67125" y="1838325"/>
            <a:ext cx="304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2276475" y="3352800"/>
            <a:ext cx="5353050" cy="1543050"/>
          </a:xfrm>
          <a:custGeom>
            <a:avLst/>
            <a:gdLst>
              <a:gd name="connsiteX0" fmla="*/ 0 w 5353050"/>
              <a:gd name="connsiteY0" fmla="*/ 1457325 h 1543050"/>
              <a:gd name="connsiteX1" fmla="*/ 600075 w 5353050"/>
              <a:gd name="connsiteY1" fmla="*/ 1543050 h 1543050"/>
              <a:gd name="connsiteX2" fmla="*/ 1171575 w 5353050"/>
              <a:gd name="connsiteY2" fmla="*/ 1181100 h 1543050"/>
              <a:gd name="connsiteX3" fmla="*/ 1790700 w 5353050"/>
              <a:gd name="connsiteY3" fmla="*/ 923925 h 1543050"/>
              <a:gd name="connsiteX4" fmla="*/ 2362200 w 5353050"/>
              <a:gd name="connsiteY4" fmla="*/ 1047750 h 1543050"/>
              <a:gd name="connsiteX5" fmla="*/ 2971800 w 5353050"/>
              <a:gd name="connsiteY5" fmla="*/ 352425 h 1543050"/>
              <a:gd name="connsiteX6" fmla="*/ 3562350 w 5353050"/>
              <a:gd name="connsiteY6" fmla="*/ 390525 h 1543050"/>
              <a:gd name="connsiteX7" fmla="*/ 4171950 w 5353050"/>
              <a:gd name="connsiteY7" fmla="*/ 0 h 1543050"/>
              <a:gd name="connsiteX8" fmla="*/ 4752975 w 5353050"/>
              <a:gd name="connsiteY8" fmla="*/ 123825 h 1543050"/>
              <a:gd name="connsiteX9" fmla="*/ 5353050 w 5353050"/>
              <a:gd name="connsiteY9" fmla="*/ 352425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1543050">
                <a:moveTo>
                  <a:pt x="0" y="1457325"/>
                </a:moveTo>
                <a:lnTo>
                  <a:pt x="600075" y="1543050"/>
                </a:lnTo>
                <a:lnTo>
                  <a:pt x="1171575" y="1181100"/>
                </a:lnTo>
                <a:lnTo>
                  <a:pt x="1790700" y="923925"/>
                </a:lnTo>
                <a:lnTo>
                  <a:pt x="2362200" y="1047750"/>
                </a:lnTo>
                <a:lnTo>
                  <a:pt x="2971800" y="352425"/>
                </a:lnTo>
                <a:lnTo>
                  <a:pt x="3562350" y="390525"/>
                </a:lnTo>
                <a:lnTo>
                  <a:pt x="4171950" y="0"/>
                </a:lnTo>
                <a:lnTo>
                  <a:pt x="4752975" y="123825"/>
                </a:lnTo>
                <a:lnTo>
                  <a:pt x="5353050" y="35242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Connector 65"/>
          <p:cNvCxnSpPr/>
          <p:nvPr/>
        </p:nvCxnSpPr>
        <p:spPr>
          <a:xfrm>
            <a:off x="3667125" y="2066925"/>
            <a:ext cx="3048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Autofit/>
          </a:bodyPr>
          <a:lstStyle/>
          <a:p>
            <a:r>
              <a:rPr lang="en-CA" altLang="en-US" sz="2800" dirty="0" smtClean="0"/>
              <a:t>Optimal Amount of Calories for </a:t>
            </a:r>
            <a:br>
              <a:rPr lang="en-CA" altLang="en-US" sz="2800" dirty="0" smtClean="0"/>
            </a:br>
            <a:r>
              <a:rPr lang="en-CA" altLang="en-US" sz="2800" dirty="0" smtClean="0"/>
              <a:t>Critically Ill Patients:  </a:t>
            </a:r>
            <a:br>
              <a:rPr lang="en-CA" altLang="en-US" sz="2800" dirty="0" smtClean="0"/>
            </a:br>
            <a:r>
              <a:rPr lang="en-CA" altLang="en-US" sz="2800" dirty="0" smtClean="0"/>
              <a:t>Depends on how you slice the cake!</a:t>
            </a:r>
          </a:p>
        </p:txBody>
      </p:sp>
      <p:sp>
        <p:nvSpPr>
          <p:cNvPr id="36867" name="Content Placeholder 2"/>
          <p:cNvSpPr>
            <a:spLocks noGrp="1"/>
          </p:cNvSpPr>
          <p:nvPr>
            <p:ph idx="1"/>
          </p:nvPr>
        </p:nvSpPr>
        <p:spPr/>
        <p:txBody>
          <a:bodyPr/>
          <a:lstStyle/>
          <a:p>
            <a:r>
              <a:rPr lang="en-CA" altLang="en-US" dirty="0" smtClean="0"/>
              <a:t>Objective: To examine the relationship between the amount of calories received and mortality using various sample restriction and statistical adjustment techniques and demonstrate the influence of the analytic approach on the results. </a:t>
            </a:r>
          </a:p>
          <a:p>
            <a:r>
              <a:rPr lang="en-CA" altLang="en-US" dirty="0" smtClean="0"/>
              <a:t>Design:  Prospective, multi-institutional audit</a:t>
            </a:r>
          </a:p>
          <a:p>
            <a:r>
              <a:rPr lang="en-CA" altLang="en-US" dirty="0" smtClean="0"/>
              <a:t>Setting: 352 Intensive Care Units (ICUs) from 33 countries. </a:t>
            </a:r>
          </a:p>
          <a:p>
            <a:r>
              <a:rPr lang="en-CA" altLang="en-US" dirty="0" smtClean="0"/>
              <a:t>Patients: 7,872 mechanically ventilated, critically ill patients who remained in ICU for at least 96 hours.</a:t>
            </a:r>
          </a:p>
        </p:txBody>
      </p:sp>
      <p:sp>
        <p:nvSpPr>
          <p:cNvPr id="36868" name="TextBox 3"/>
          <p:cNvSpPr txBox="1">
            <a:spLocks noChangeArrowheads="1"/>
          </p:cNvSpPr>
          <p:nvPr/>
        </p:nvSpPr>
        <p:spPr bwMode="auto">
          <a:xfrm>
            <a:off x="4648200" y="6324600"/>
            <a:ext cx="4343400" cy="369888"/>
          </a:xfrm>
          <a:prstGeom prst="rect">
            <a:avLst/>
          </a:prstGeom>
          <a:noFill/>
          <a:ln w="9525">
            <a:noFill/>
            <a:miter lim="800000"/>
            <a:headEnd/>
            <a:tailEnd/>
          </a:ln>
        </p:spPr>
        <p:txBody>
          <a:bodyPr>
            <a:spAutoFit/>
          </a:bodyPr>
          <a:lstStyle/>
          <a:p>
            <a:pPr algn="ctr" eaLnBrk="1" hangingPunct="1"/>
            <a:r>
              <a:rPr lang="en-CA" altLang="en-US" sz="1800"/>
              <a:t>Heyland Crit Care Med 2011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2000" dirty="0" smtClean="0"/>
              <a:t>Association Between 12-day Average Caloric Adequacy and </a:t>
            </a:r>
            <a:br>
              <a:rPr lang="en-US" sz="2000" dirty="0" smtClean="0"/>
            </a:br>
            <a:r>
              <a:rPr lang="en-US" sz="2000" dirty="0" smtClean="0"/>
              <a:t>60-day Hospital Mortality</a:t>
            </a:r>
            <a:br>
              <a:rPr lang="en-US" sz="2000" dirty="0" smtClean="0"/>
            </a:br>
            <a:r>
              <a:rPr lang="en-US" sz="2000" dirty="0" smtClean="0"/>
              <a:t>(Comparing patients rec’d &gt;2/3 to those who rec’d &lt;1/3)</a:t>
            </a:r>
            <a:endParaRPr lang="en-US" sz="2000" dirty="0"/>
          </a:p>
        </p:txBody>
      </p:sp>
      <p:sp>
        <p:nvSpPr>
          <p:cNvPr id="37892" name="Text Box 90"/>
          <p:cNvSpPr txBox="1">
            <a:spLocks noChangeArrowheads="1"/>
          </p:cNvSpPr>
          <p:nvPr/>
        </p:nvSpPr>
        <p:spPr bwMode="auto">
          <a:xfrm>
            <a:off x="533400" y="1371600"/>
            <a:ext cx="2670175" cy="830263"/>
          </a:xfrm>
          <a:prstGeom prst="rect">
            <a:avLst/>
          </a:prstGeom>
          <a:noFill/>
          <a:ln w="9525">
            <a:noFill/>
            <a:miter lim="800000"/>
            <a:headEnd/>
            <a:tailEnd/>
          </a:ln>
        </p:spPr>
        <p:txBody>
          <a:bodyPr>
            <a:spAutoFit/>
          </a:bodyPr>
          <a:lstStyle/>
          <a:p>
            <a:pPr eaLnBrk="1" hangingPunct="1">
              <a:spcBef>
                <a:spcPct val="50000"/>
              </a:spcBef>
            </a:pPr>
            <a:r>
              <a:rPr lang="en-US" altLang="en-US" sz="1200" dirty="0">
                <a:solidFill>
                  <a:srgbClr val="000000"/>
                </a:solidFill>
                <a:latin typeface="Calibri" pitchFamily="34" charset="0"/>
                <a:cs typeface="Arial" pitchFamily="34" charset="0"/>
              </a:rPr>
              <a:t>A. In ICU for at least 96 hours. Days after permanent progression to exclusive oral feeding are included as zero calories*</a:t>
            </a:r>
            <a:endParaRPr lang="en-CA" altLang="en-US" sz="1200" dirty="0">
              <a:solidFill>
                <a:srgbClr val="000000"/>
              </a:solidFill>
              <a:latin typeface="Calibri" pitchFamily="34" charset="0"/>
              <a:cs typeface="Arial" pitchFamily="34" charset="0"/>
            </a:endParaRPr>
          </a:p>
        </p:txBody>
      </p:sp>
      <p:sp>
        <p:nvSpPr>
          <p:cNvPr id="37893" name="Text Box 91"/>
          <p:cNvSpPr txBox="1">
            <a:spLocks noChangeArrowheads="1"/>
          </p:cNvSpPr>
          <p:nvPr/>
        </p:nvSpPr>
        <p:spPr bwMode="auto">
          <a:xfrm>
            <a:off x="533400" y="2362200"/>
            <a:ext cx="2665413" cy="830263"/>
          </a:xfrm>
          <a:prstGeom prst="rect">
            <a:avLst/>
          </a:prstGeom>
          <a:noFill/>
          <a:ln w="9525">
            <a:noFill/>
            <a:miter lim="800000"/>
            <a:headEnd/>
            <a:tailEnd/>
          </a:ln>
        </p:spPr>
        <p:txBody>
          <a:bodyPr>
            <a:spAutoFit/>
          </a:bodyPr>
          <a:lstStyle/>
          <a:p>
            <a:pPr eaLnBrk="1" hangingPunct="1">
              <a:spcBef>
                <a:spcPct val="50000"/>
              </a:spcBef>
            </a:pPr>
            <a:r>
              <a:rPr lang="en-US" altLang="en-US" sz="1200">
                <a:solidFill>
                  <a:srgbClr val="000000"/>
                </a:solidFill>
                <a:latin typeface="Calibri" pitchFamily="34" charset="0"/>
                <a:cs typeface="Arial" pitchFamily="34" charset="0"/>
              </a:rPr>
              <a:t>B. In ICU for at least 96 hours. Days after permanent progression to exclusive oral feeding are excluded from average adequacy calculation.*</a:t>
            </a:r>
            <a:endParaRPr lang="en-CA" altLang="en-US" sz="1200">
              <a:solidFill>
                <a:srgbClr val="000000"/>
              </a:solidFill>
              <a:latin typeface="Calibri" pitchFamily="34" charset="0"/>
              <a:cs typeface="Arial" pitchFamily="34" charset="0"/>
            </a:endParaRPr>
          </a:p>
        </p:txBody>
      </p:sp>
      <p:sp>
        <p:nvSpPr>
          <p:cNvPr id="37894" name="Text Box 92"/>
          <p:cNvSpPr txBox="1">
            <a:spLocks noChangeArrowheads="1"/>
          </p:cNvSpPr>
          <p:nvPr/>
        </p:nvSpPr>
        <p:spPr bwMode="auto">
          <a:xfrm>
            <a:off x="468313" y="3276600"/>
            <a:ext cx="2879725" cy="1016000"/>
          </a:xfrm>
          <a:prstGeom prst="rect">
            <a:avLst/>
          </a:prstGeom>
          <a:noFill/>
          <a:ln w="9525">
            <a:noFill/>
            <a:miter lim="800000"/>
            <a:headEnd/>
            <a:tailEnd/>
          </a:ln>
        </p:spPr>
        <p:txBody>
          <a:bodyPr>
            <a:spAutoFit/>
          </a:bodyPr>
          <a:lstStyle/>
          <a:p>
            <a:pPr eaLnBrk="1" hangingPunct="1">
              <a:spcBef>
                <a:spcPct val="50000"/>
              </a:spcBef>
            </a:pPr>
            <a:r>
              <a:rPr lang="en-US" altLang="en-US" sz="1200" dirty="0">
                <a:solidFill>
                  <a:srgbClr val="000000"/>
                </a:solidFill>
                <a:latin typeface="Calibri" pitchFamily="34" charset="0"/>
                <a:cs typeface="Arial" pitchFamily="34" charset="0"/>
              </a:rPr>
              <a:t>C. In ICU for at least 4 days before permanent progression to exclusive oral feeding. Days after permanent progression to exclusive oral feeding are excluded from average adequacy calculation.*</a:t>
            </a:r>
            <a:endParaRPr lang="en-CA" altLang="en-US" sz="1200" dirty="0">
              <a:solidFill>
                <a:srgbClr val="000000"/>
              </a:solidFill>
              <a:latin typeface="Calibri" pitchFamily="34" charset="0"/>
              <a:cs typeface="Arial" pitchFamily="34" charset="0"/>
            </a:endParaRPr>
          </a:p>
        </p:txBody>
      </p:sp>
      <p:sp>
        <p:nvSpPr>
          <p:cNvPr id="37895" name="Text Box 93"/>
          <p:cNvSpPr txBox="1">
            <a:spLocks noChangeArrowheads="1"/>
          </p:cNvSpPr>
          <p:nvPr/>
        </p:nvSpPr>
        <p:spPr bwMode="auto">
          <a:xfrm>
            <a:off x="468313" y="4343400"/>
            <a:ext cx="2736850" cy="646113"/>
          </a:xfrm>
          <a:prstGeom prst="rect">
            <a:avLst/>
          </a:prstGeom>
          <a:noFill/>
          <a:ln w="9525">
            <a:noFill/>
            <a:miter lim="800000"/>
            <a:headEnd/>
            <a:tailEnd/>
          </a:ln>
        </p:spPr>
        <p:txBody>
          <a:bodyPr>
            <a:spAutoFit/>
          </a:bodyPr>
          <a:lstStyle/>
          <a:p>
            <a:pPr eaLnBrk="1" hangingPunct="1">
              <a:spcBef>
                <a:spcPct val="50000"/>
              </a:spcBef>
            </a:pPr>
            <a:r>
              <a:rPr lang="en-US" altLang="en-US" sz="1200">
                <a:solidFill>
                  <a:srgbClr val="000000"/>
                </a:solidFill>
                <a:latin typeface="Calibri" pitchFamily="34" charset="0"/>
                <a:cs typeface="Arial" pitchFamily="34" charset="0"/>
              </a:rPr>
              <a:t>D. In ICU at least 12 days prior to permanent progression to exclusive oral feeding*</a:t>
            </a:r>
            <a:endParaRPr lang="en-CA" altLang="en-US" sz="1200">
              <a:solidFill>
                <a:srgbClr val="000000"/>
              </a:solidFill>
              <a:latin typeface="Calibri" pitchFamily="34" charset="0"/>
              <a:cs typeface="Arial" pitchFamily="34" charset="0"/>
            </a:endParaRPr>
          </a:p>
        </p:txBody>
      </p:sp>
      <p:sp>
        <p:nvSpPr>
          <p:cNvPr id="37896" name="Text Box 94"/>
          <p:cNvSpPr txBox="1">
            <a:spLocks noChangeArrowheads="1"/>
          </p:cNvSpPr>
          <p:nvPr/>
        </p:nvSpPr>
        <p:spPr bwMode="auto">
          <a:xfrm>
            <a:off x="533400" y="6054497"/>
            <a:ext cx="8135938" cy="738187"/>
          </a:xfrm>
          <a:prstGeom prst="rect">
            <a:avLst/>
          </a:prstGeom>
          <a:noFill/>
          <a:ln w="9525">
            <a:noFill/>
            <a:miter lim="800000"/>
            <a:headEnd/>
            <a:tailEnd/>
          </a:ln>
        </p:spPr>
        <p:txBody>
          <a:bodyPr>
            <a:spAutoFit/>
          </a:bodyPr>
          <a:lstStyle/>
          <a:p>
            <a:pPr eaLnBrk="1" hangingPunct="1">
              <a:spcBef>
                <a:spcPct val="50000"/>
              </a:spcBef>
            </a:pPr>
            <a:r>
              <a:rPr lang="en-US" altLang="en-US" sz="1400" dirty="0">
                <a:solidFill>
                  <a:srgbClr val="000000"/>
                </a:solidFill>
                <a:latin typeface="Calibri" pitchFamily="34" charset="0"/>
                <a:cs typeface="Arial" pitchFamily="34" charset="0"/>
              </a:rPr>
              <a:t>*Adjusted for evaluable days and covariates</a:t>
            </a:r>
            <a:r>
              <a:rPr lang="en-US" altLang="en-US" sz="1400" dirty="0" smtClean="0">
                <a:solidFill>
                  <a:srgbClr val="000000"/>
                </a:solidFill>
                <a:latin typeface="Calibri" pitchFamily="34" charset="0"/>
                <a:cs typeface="Arial" pitchFamily="34" charset="0"/>
              </a:rPr>
              <a:t>, covariates </a:t>
            </a:r>
            <a:r>
              <a:rPr lang="en-US" altLang="en-US" sz="1400" dirty="0">
                <a:solidFill>
                  <a:srgbClr val="000000"/>
                </a:solidFill>
                <a:latin typeface="Calibri" pitchFamily="34" charset="0"/>
                <a:cs typeface="Arial" pitchFamily="34" charset="0"/>
              </a:rPr>
              <a:t>include region (Canada, Australia and New Zealand, USA, Europe and South Africa, Latin America, Asia), admission category (medical, surgical), APACHE II score, age, gender and BMI.</a:t>
            </a:r>
          </a:p>
        </p:txBody>
      </p:sp>
      <p:sp>
        <p:nvSpPr>
          <p:cNvPr id="3075" name="AutoShape 3"/>
          <p:cNvSpPr>
            <a:spLocks noChangeAspect="1" noChangeArrowheads="1" noTextEdit="1"/>
          </p:cNvSpPr>
          <p:nvPr/>
        </p:nvSpPr>
        <p:spPr bwMode="auto">
          <a:xfrm>
            <a:off x="1752600" y="762000"/>
            <a:ext cx="5486400" cy="547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Line 5"/>
          <p:cNvSpPr>
            <a:spLocks noChangeShapeType="1"/>
          </p:cNvSpPr>
          <p:nvPr/>
        </p:nvSpPr>
        <p:spPr bwMode="auto">
          <a:xfrm>
            <a:off x="3222625" y="5454650"/>
            <a:ext cx="2644775" cy="1588"/>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 name="Line 6"/>
          <p:cNvSpPr>
            <a:spLocks noChangeShapeType="1"/>
          </p:cNvSpPr>
          <p:nvPr/>
        </p:nvSpPr>
        <p:spPr bwMode="auto">
          <a:xfrm>
            <a:off x="3222625" y="5454650"/>
            <a:ext cx="1588" cy="74613"/>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 name="Line 7"/>
          <p:cNvSpPr>
            <a:spLocks noChangeShapeType="1"/>
          </p:cNvSpPr>
          <p:nvPr/>
        </p:nvSpPr>
        <p:spPr bwMode="auto">
          <a:xfrm>
            <a:off x="3663950" y="5454650"/>
            <a:ext cx="1588" cy="74613"/>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Line 8"/>
          <p:cNvSpPr>
            <a:spLocks noChangeShapeType="1"/>
          </p:cNvSpPr>
          <p:nvPr/>
        </p:nvSpPr>
        <p:spPr bwMode="auto">
          <a:xfrm>
            <a:off x="4103688" y="5454650"/>
            <a:ext cx="1588" cy="74613"/>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 name="Line 9"/>
          <p:cNvSpPr>
            <a:spLocks noChangeShapeType="1"/>
          </p:cNvSpPr>
          <p:nvPr/>
        </p:nvSpPr>
        <p:spPr bwMode="auto">
          <a:xfrm>
            <a:off x="4545013" y="5454650"/>
            <a:ext cx="1588" cy="74613"/>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Line 10"/>
          <p:cNvSpPr>
            <a:spLocks noChangeShapeType="1"/>
          </p:cNvSpPr>
          <p:nvPr/>
        </p:nvSpPr>
        <p:spPr bwMode="auto">
          <a:xfrm>
            <a:off x="4986338" y="5454650"/>
            <a:ext cx="1588" cy="74613"/>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Line 11"/>
          <p:cNvSpPr>
            <a:spLocks noChangeShapeType="1"/>
          </p:cNvSpPr>
          <p:nvPr/>
        </p:nvSpPr>
        <p:spPr bwMode="auto">
          <a:xfrm>
            <a:off x="5426075" y="5454650"/>
            <a:ext cx="1588" cy="74613"/>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Line 12"/>
          <p:cNvSpPr>
            <a:spLocks noChangeShapeType="1"/>
          </p:cNvSpPr>
          <p:nvPr/>
        </p:nvSpPr>
        <p:spPr bwMode="auto">
          <a:xfrm>
            <a:off x="5867400" y="5454650"/>
            <a:ext cx="1588" cy="74613"/>
          </a:xfrm>
          <a:prstGeom prst="line">
            <a:avLst/>
          </a:pr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 name="Rectangle 13"/>
          <p:cNvSpPr>
            <a:spLocks noChangeArrowheads="1"/>
          </p:cNvSpPr>
          <p:nvPr/>
        </p:nvSpPr>
        <p:spPr bwMode="auto">
          <a:xfrm>
            <a:off x="3105150" y="5643563"/>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0.4</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086" name="Rectangle 14"/>
          <p:cNvSpPr>
            <a:spLocks noChangeArrowheads="1"/>
          </p:cNvSpPr>
          <p:nvPr/>
        </p:nvSpPr>
        <p:spPr bwMode="auto">
          <a:xfrm>
            <a:off x="3546475" y="5643563"/>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0.6</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7" name="Rectangle 15"/>
          <p:cNvSpPr>
            <a:spLocks noChangeArrowheads="1"/>
          </p:cNvSpPr>
          <p:nvPr/>
        </p:nvSpPr>
        <p:spPr bwMode="auto">
          <a:xfrm>
            <a:off x="3986213" y="5643563"/>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0.8</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088" name="Rectangle 16"/>
          <p:cNvSpPr>
            <a:spLocks noChangeArrowheads="1"/>
          </p:cNvSpPr>
          <p:nvPr/>
        </p:nvSpPr>
        <p:spPr bwMode="auto">
          <a:xfrm>
            <a:off x="4427538" y="5643563"/>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089" name="Rectangle 17"/>
          <p:cNvSpPr>
            <a:spLocks noChangeArrowheads="1"/>
          </p:cNvSpPr>
          <p:nvPr/>
        </p:nvSpPr>
        <p:spPr bwMode="auto">
          <a:xfrm>
            <a:off x="4868863" y="5643563"/>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090" name="Rectangle 18"/>
          <p:cNvSpPr>
            <a:spLocks noChangeArrowheads="1"/>
          </p:cNvSpPr>
          <p:nvPr/>
        </p:nvSpPr>
        <p:spPr bwMode="auto">
          <a:xfrm>
            <a:off x="5308600" y="5643563"/>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1.4</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091" name="Rectangle 19"/>
          <p:cNvSpPr>
            <a:spLocks noChangeArrowheads="1"/>
          </p:cNvSpPr>
          <p:nvPr/>
        </p:nvSpPr>
        <p:spPr bwMode="auto">
          <a:xfrm>
            <a:off x="5749925" y="5643563"/>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1.6</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092" name="Freeform 20"/>
          <p:cNvSpPr>
            <a:spLocks noEditPoints="1"/>
          </p:cNvSpPr>
          <p:nvPr/>
        </p:nvSpPr>
        <p:spPr bwMode="auto">
          <a:xfrm>
            <a:off x="4545013" y="1398588"/>
            <a:ext cx="1588" cy="4024313"/>
          </a:xfrm>
          <a:custGeom>
            <a:avLst/>
            <a:gdLst/>
            <a:ahLst/>
            <a:cxnLst>
              <a:cxn ang="0">
                <a:pos x="0" y="489"/>
              </a:cxn>
              <a:cxn ang="0">
                <a:pos x="0" y="481"/>
              </a:cxn>
              <a:cxn ang="0">
                <a:pos x="0" y="473"/>
              </a:cxn>
              <a:cxn ang="0">
                <a:pos x="0" y="465"/>
              </a:cxn>
              <a:cxn ang="0">
                <a:pos x="0" y="457"/>
              </a:cxn>
              <a:cxn ang="0">
                <a:pos x="0" y="449"/>
              </a:cxn>
              <a:cxn ang="0">
                <a:pos x="0" y="441"/>
              </a:cxn>
              <a:cxn ang="0">
                <a:pos x="0" y="433"/>
              </a:cxn>
              <a:cxn ang="0">
                <a:pos x="0" y="425"/>
              </a:cxn>
              <a:cxn ang="0">
                <a:pos x="0" y="417"/>
              </a:cxn>
              <a:cxn ang="0">
                <a:pos x="0" y="409"/>
              </a:cxn>
              <a:cxn ang="0">
                <a:pos x="0" y="401"/>
              </a:cxn>
              <a:cxn ang="0">
                <a:pos x="0" y="393"/>
              </a:cxn>
              <a:cxn ang="0">
                <a:pos x="0" y="385"/>
              </a:cxn>
              <a:cxn ang="0">
                <a:pos x="0" y="377"/>
              </a:cxn>
              <a:cxn ang="0">
                <a:pos x="0" y="369"/>
              </a:cxn>
              <a:cxn ang="0">
                <a:pos x="0" y="361"/>
              </a:cxn>
              <a:cxn ang="0">
                <a:pos x="0" y="353"/>
              </a:cxn>
              <a:cxn ang="0">
                <a:pos x="0" y="345"/>
              </a:cxn>
              <a:cxn ang="0">
                <a:pos x="0" y="337"/>
              </a:cxn>
              <a:cxn ang="0">
                <a:pos x="0" y="329"/>
              </a:cxn>
              <a:cxn ang="0">
                <a:pos x="0" y="321"/>
              </a:cxn>
              <a:cxn ang="0">
                <a:pos x="0" y="313"/>
              </a:cxn>
              <a:cxn ang="0">
                <a:pos x="0" y="305"/>
              </a:cxn>
              <a:cxn ang="0">
                <a:pos x="0" y="297"/>
              </a:cxn>
              <a:cxn ang="0">
                <a:pos x="0" y="289"/>
              </a:cxn>
              <a:cxn ang="0">
                <a:pos x="0" y="281"/>
              </a:cxn>
              <a:cxn ang="0">
                <a:pos x="0" y="273"/>
              </a:cxn>
              <a:cxn ang="0">
                <a:pos x="0" y="265"/>
              </a:cxn>
              <a:cxn ang="0">
                <a:pos x="0" y="257"/>
              </a:cxn>
              <a:cxn ang="0">
                <a:pos x="0" y="249"/>
              </a:cxn>
              <a:cxn ang="0">
                <a:pos x="0" y="241"/>
              </a:cxn>
              <a:cxn ang="0">
                <a:pos x="0" y="233"/>
              </a:cxn>
              <a:cxn ang="0">
                <a:pos x="0" y="225"/>
              </a:cxn>
              <a:cxn ang="0">
                <a:pos x="0" y="217"/>
              </a:cxn>
              <a:cxn ang="0">
                <a:pos x="0" y="209"/>
              </a:cxn>
              <a:cxn ang="0">
                <a:pos x="0" y="201"/>
              </a:cxn>
              <a:cxn ang="0">
                <a:pos x="0" y="193"/>
              </a:cxn>
              <a:cxn ang="0">
                <a:pos x="0" y="185"/>
              </a:cxn>
              <a:cxn ang="0">
                <a:pos x="0" y="177"/>
              </a:cxn>
              <a:cxn ang="0">
                <a:pos x="0" y="169"/>
              </a:cxn>
              <a:cxn ang="0">
                <a:pos x="0" y="161"/>
              </a:cxn>
              <a:cxn ang="0">
                <a:pos x="0" y="153"/>
              </a:cxn>
              <a:cxn ang="0">
                <a:pos x="0" y="145"/>
              </a:cxn>
              <a:cxn ang="0">
                <a:pos x="0" y="137"/>
              </a:cxn>
              <a:cxn ang="0">
                <a:pos x="0" y="129"/>
              </a:cxn>
              <a:cxn ang="0">
                <a:pos x="0" y="121"/>
              </a:cxn>
              <a:cxn ang="0">
                <a:pos x="0" y="113"/>
              </a:cxn>
              <a:cxn ang="0">
                <a:pos x="0" y="105"/>
              </a:cxn>
              <a:cxn ang="0">
                <a:pos x="0" y="97"/>
              </a:cxn>
              <a:cxn ang="0">
                <a:pos x="0" y="89"/>
              </a:cxn>
              <a:cxn ang="0">
                <a:pos x="0" y="81"/>
              </a:cxn>
              <a:cxn ang="0">
                <a:pos x="0" y="73"/>
              </a:cxn>
              <a:cxn ang="0">
                <a:pos x="0" y="65"/>
              </a:cxn>
              <a:cxn ang="0">
                <a:pos x="0" y="57"/>
              </a:cxn>
              <a:cxn ang="0">
                <a:pos x="0" y="49"/>
              </a:cxn>
              <a:cxn ang="0">
                <a:pos x="0" y="41"/>
              </a:cxn>
              <a:cxn ang="0">
                <a:pos x="0" y="33"/>
              </a:cxn>
              <a:cxn ang="0">
                <a:pos x="0" y="25"/>
              </a:cxn>
              <a:cxn ang="0">
                <a:pos x="0" y="17"/>
              </a:cxn>
              <a:cxn ang="0">
                <a:pos x="0" y="9"/>
              </a:cxn>
              <a:cxn ang="0">
                <a:pos x="0" y="1"/>
              </a:cxn>
            </a:cxnLst>
            <a:rect l="0" t="0" r="r" b="b"/>
            <a:pathLst>
              <a:path h="493">
                <a:moveTo>
                  <a:pt x="0" y="489"/>
                </a:moveTo>
                <a:lnTo>
                  <a:pt x="0" y="485"/>
                </a:lnTo>
                <a:moveTo>
                  <a:pt x="0" y="481"/>
                </a:moveTo>
                <a:lnTo>
                  <a:pt x="0" y="477"/>
                </a:lnTo>
                <a:moveTo>
                  <a:pt x="0" y="473"/>
                </a:moveTo>
                <a:lnTo>
                  <a:pt x="0" y="469"/>
                </a:lnTo>
                <a:moveTo>
                  <a:pt x="0" y="465"/>
                </a:moveTo>
                <a:lnTo>
                  <a:pt x="0" y="461"/>
                </a:lnTo>
                <a:moveTo>
                  <a:pt x="0" y="457"/>
                </a:moveTo>
                <a:lnTo>
                  <a:pt x="0" y="453"/>
                </a:lnTo>
                <a:moveTo>
                  <a:pt x="0" y="449"/>
                </a:moveTo>
                <a:lnTo>
                  <a:pt x="0" y="445"/>
                </a:lnTo>
                <a:moveTo>
                  <a:pt x="0" y="441"/>
                </a:moveTo>
                <a:lnTo>
                  <a:pt x="0" y="437"/>
                </a:lnTo>
                <a:moveTo>
                  <a:pt x="0" y="433"/>
                </a:moveTo>
                <a:lnTo>
                  <a:pt x="0" y="429"/>
                </a:lnTo>
                <a:moveTo>
                  <a:pt x="0" y="425"/>
                </a:moveTo>
                <a:lnTo>
                  <a:pt x="0" y="421"/>
                </a:lnTo>
                <a:moveTo>
                  <a:pt x="0" y="417"/>
                </a:moveTo>
                <a:lnTo>
                  <a:pt x="0" y="413"/>
                </a:lnTo>
                <a:moveTo>
                  <a:pt x="0" y="409"/>
                </a:moveTo>
                <a:lnTo>
                  <a:pt x="0" y="405"/>
                </a:lnTo>
                <a:moveTo>
                  <a:pt x="0" y="401"/>
                </a:moveTo>
                <a:lnTo>
                  <a:pt x="0" y="397"/>
                </a:lnTo>
                <a:moveTo>
                  <a:pt x="0" y="393"/>
                </a:moveTo>
                <a:lnTo>
                  <a:pt x="0" y="389"/>
                </a:lnTo>
                <a:moveTo>
                  <a:pt x="0" y="385"/>
                </a:moveTo>
                <a:lnTo>
                  <a:pt x="0" y="381"/>
                </a:lnTo>
                <a:moveTo>
                  <a:pt x="0" y="377"/>
                </a:moveTo>
                <a:lnTo>
                  <a:pt x="0" y="373"/>
                </a:lnTo>
                <a:moveTo>
                  <a:pt x="0" y="369"/>
                </a:moveTo>
                <a:lnTo>
                  <a:pt x="0" y="365"/>
                </a:lnTo>
                <a:moveTo>
                  <a:pt x="0" y="361"/>
                </a:moveTo>
                <a:lnTo>
                  <a:pt x="0" y="357"/>
                </a:lnTo>
                <a:moveTo>
                  <a:pt x="0" y="353"/>
                </a:moveTo>
                <a:lnTo>
                  <a:pt x="0" y="349"/>
                </a:lnTo>
                <a:moveTo>
                  <a:pt x="0" y="345"/>
                </a:moveTo>
                <a:lnTo>
                  <a:pt x="0" y="341"/>
                </a:lnTo>
                <a:moveTo>
                  <a:pt x="0" y="337"/>
                </a:moveTo>
                <a:lnTo>
                  <a:pt x="0" y="333"/>
                </a:lnTo>
                <a:moveTo>
                  <a:pt x="0" y="329"/>
                </a:moveTo>
                <a:lnTo>
                  <a:pt x="0" y="325"/>
                </a:lnTo>
                <a:moveTo>
                  <a:pt x="0" y="321"/>
                </a:moveTo>
                <a:lnTo>
                  <a:pt x="0" y="317"/>
                </a:lnTo>
                <a:moveTo>
                  <a:pt x="0" y="313"/>
                </a:moveTo>
                <a:lnTo>
                  <a:pt x="0" y="309"/>
                </a:lnTo>
                <a:moveTo>
                  <a:pt x="0" y="305"/>
                </a:moveTo>
                <a:lnTo>
                  <a:pt x="0" y="301"/>
                </a:lnTo>
                <a:moveTo>
                  <a:pt x="0" y="297"/>
                </a:moveTo>
                <a:lnTo>
                  <a:pt x="0" y="293"/>
                </a:lnTo>
                <a:moveTo>
                  <a:pt x="0" y="289"/>
                </a:moveTo>
                <a:lnTo>
                  <a:pt x="0" y="285"/>
                </a:lnTo>
                <a:moveTo>
                  <a:pt x="0" y="281"/>
                </a:moveTo>
                <a:lnTo>
                  <a:pt x="0" y="277"/>
                </a:lnTo>
                <a:moveTo>
                  <a:pt x="0" y="273"/>
                </a:moveTo>
                <a:lnTo>
                  <a:pt x="0" y="269"/>
                </a:lnTo>
                <a:moveTo>
                  <a:pt x="0" y="265"/>
                </a:moveTo>
                <a:lnTo>
                  <a:pt x="0" y="261"/>
                </a:lnTo>
                <a:moveTo>
                  <a:pt x="0" y="257"/>
                </a:moveTo>
                <a:lnTo>
                  <a:pt x="0" y="253"/>
                </a:lnTo>
                <a:moveTo>
                  <a:pt x="0" y="249"/>
                </a:moveTo>
                <a:lnTo>
                  <a:pt x="0" y="245"/>
                </a:lnTo>
                <a:moveTo>
                  <a:pt x="0" y="241"/>
                </a:moveTo>
                <a:lnTo>
                  <a:pt x="0" y="237"/>
                </a:lnTo>
                <a:moveTo>
                  <a:pt x="0" y="233"/>
                </a:moveTo>
                <a:lnTo>
                  <a:pt x="0" y="229"/>
                </a:lnTo>
                <a:moveTo>
                  <a:pt x="0" y="225"/>
                </a:moveTo>
                <a:lnTo>
                  <a:pt x="0" y="221"/>
                </a:lnTo>
                <a:moveTo>
                  <a:pt x="0" y="217"/>
                </a:moveTo>
                <a:lnTo>
                  <a:pt x="0" y="213"/>
                </a:lnTo>
                <a:moveTo>
                  <a:pt x="0" y="209"/>
                </a:moveTo>
                <a:lnTo>
                  <a:pt x="0" y="205"/>
                </a:lnTo>
                <a:moveTo>
                  <a:pt x="0" y="201"/>
                </a:moveTo>
                <a:lnTo>
                  <a:pt x="0" y="197"/>
                </a:lnTo>
                <a:moveTo>
                  <a:pt x="0" y="193"/>
                </a:moveTo>
                <a:lnTo>
                  <a:pt x="0" y="189"/>
                </a:lnTo>
                <a:moveTo>
                  <a:pt x="0" y="185"/>
                </a:moveTo>
                <a:lnTo>
                  <a:pt x="0" y="181"/>
                </a:lnTo>
                <a:moveTo>
                  <a:pt x="0" y="177"/>
                </a:moveTo>
                <a:lnTo>
                  <a:pt x="0" y="173"/>
                </a:lnTo>
                <a:moveTo>
                  <a:pt x="0" y="169"/>
                </a:moveTo>
                <a:lnTo>
                  <a:pt x="0" y="165"/>
                </a:lnTo>
                <a:moveTo>
                  <a:pt x="0" y="161"/>
                </a:moveTo>
                <a:lnTo>
                  <a:pt x="0" y="157"/>
                </a:lnTo>
                <a:moveTo>
                  <a:pt x="0" y="153"/>
                </a:moveTo>
                <a:lnTo>
                  <a:pt x="0" y="149"/>
                </a:lnTo>
                <a:moveTo>
                  <a:pt x="0" y="145"/>
                </a:moveTo>
                <a:lnTo>
                  <a:pt x="0" y="141"/>
                </a:lnTo>
                <a:moveTo>
                  <a:pt x="0" y="137"/>
                </a:moveTo>
                <a:lnTo>
                  <a:pt x="0" y="133"/>
                </a:lnTo>
                <a:moveTo>
                  <a:pt x="0" y="129"/>
                </a:moveTo>
                <a:lnTo>
                  <a:pt x="0" y="125"/>
                </a:lnTo>
                <a:moveTo>
                  <a:pt x="0" y="121"/>
                </a:moveTo>
                <a:lnTo>
                  <a:pt x="0" y="117"/>
                </a:lnTo>
                <a:moveTo>
                  <a:pt x="0" y="113"/>
                </a:moveTo>
                <a:lnTo>
                  <a:pt x="0" y="109"/>
                </a:lnTo>
                <a:moveTo>
                  <a:pt x="0" y="105"/>
                </a:moveTo>
                <a:lnTo>
                  <a:pt x="0" y="101"/>
                </a:lnTo>
                <a:moveTo>
                  <a:pt x="0" y="97"/>
                </a:moveTo>
                <a:lnTo>
                  <a:pt x="0" y="93"/>
                </a:lnTo>
                <a:moveTo>
                  <a:pt x="0" y="89"/>
                </a:moveTo>
                <a:lnTo>
                  <a:pt x="0" y="85"/>
                </a:lnTo>
                <a:moveTo>
                  <a:pt x="0" y="81"/>
                </a:moveTo>
                <a:lnTo>
                  <a:pt x="0" y="77"/>
                </a:lnTo>
                <a:moveTo>
                  <a:pt x="0" y="73"/>
                </a:moveTo>
                <a:lnTo>
                  <a:pt x="0" y="69"/>
                </a:lnTo>
                <a:moveTo>
                  <a:pt x="0" y="65"/>
                </a:moveTo>
                <a:lnTo>
                  <a:pt x="0" y="61"/>
                </a:lnTo>
                <a:moveTo>
                  <a:pt x="0" y="57"/>
                </a:moveTo>
                <a:lnTo>
                  <a:pt x="0" y="53"/>
                </a:lnTo>
                <a:moveTo>
                  <a:pt x="0" y="49"/>
                </a:moveTo>
                <a:lnTo>
                  <a:pt x="0" y="45"/>
                </a:lnTo>
                <a:moveTo>
                  <a:pt x="0" y="41"/>
                </a:moveTo>
                <a:lnTo>
                  <a:pt x="0" y="37"/>
                </a:lnTo>
                <a:moveTo>
                  <a:pt x="0" y="33"/>
                </a:moveTo>
                <a:lnTo>
                  <a:pt x="0" y="29"/>
                </a:lnTo>
                <a:moveTo>
                  <a:pt x="0" y="25"/>
                </a:moveTo>
                <a:lnTo>
                  <a:pt x="0" y="21"/>
                </a:lnTo>
                <a:moveTo>
                  <a:pt x="0" y="17"/>
                </a:moveTo>
                <a:lnTo>
                  <a:pt x="0" y="13"/>
                </a:lnTo>
                <a:moveTo>
                  <a:pt x="0" y="9"/>
                </a:moveTo>
                <a:lnTo>
                  <a:pt x="0" y="5"/>
                </a:lnTo>
                <a:moveTo>
                  <a:pt x="0" y="1"/>
                </a:moveTo>
              </a:path>
            </a:pathLst>
          </a:custGeom>
          <a:noFill/>
          <a:ln w="1905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Rectangle 21"/>
          <p:cNvSpPr>
            <a:spLocks noChangeArrowheads="1"/>
          </p:cNvSpPr>
          <p:nvPr/>
        </p:nvSpPr>
        <p:spPr bwMode="auto">
          <a:xfrm>
            <a:off x="5149850" y="1806575"/>
            <a:ext cx="23813"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4" name="Rectangle 22"/>
          <p:cNvSpPr>
            <a:spLocks noChangeArrowheads="1"/>
          </p:cNvSpPr>
          <p:nvPr/>
        </p:nvSpPr>
        <p:spPr bwMode="auto">
          <a:xfrm>
            <a:off x="5149850" y="1855788"/>
            <a:ext cx="23813"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5" name="Rectangle 23"/>
          <p:cNvSpPr>
            <a:spLocks noChangeArrowheads="1"/>
          </p:cNvSpPr>
          <p:nvPr/>
        </p:nvSpPr>
        <p:spPr bwMode="auto">
          <a:xfrm>
            <a:off x="5140325" y="1814513"/>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6" name="Rectangle 24"/>
          <p:cNvSpPr>
            <a:spLocks noChangeArrowheads="1"/>
          </p:cNvSpPr>
          <p:nvPr/>
        </p:nvSpPr>
        <p:spPr bwMode="auto">
          <a:xfrm>
            <a:off x="5140325" y="1847850"/>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7" name="Rectangle 25"/>
          <p:cNvSpPr>
            <a:spLocks noChangeArrowheads="1"/>
          </p:cNvSpPr>
          <p:nvPr/>
        </p:nvSpPr>
        <p:spPr bwMode="auto">
          <a:xfrm>
            <a:off x="5132388" y="1822450"/>
            <a:ext cx="57150" cy="9525"/>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8" name="Rectangle 26"/>
          <p:cNvSpPr>
            <a:spLocks noChangeArrowheads="1"/>
          </p:cNvSpPr>
          <p:nvPr/>
        </p:nvSpPr>
        <p:spPr bwMode="auto">
          <a:xfrm>
            <a:off x="5132388" y="1839913"/>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9" name="Rectangle 27"/>
          <p:cNvSpPr>
            <a:spLocks noChangeArrowheads="1"/>
          </p:cNvSpPr>
          <p:nvPr/>
        </p:nvSpPr>
        <p:spPr bwMode="auto">
          <a:xfrm>
            <a:off x="5132388" y="1831975"/>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0" name="Rectangle 28"/>
          <p:cNvSpPr>
            <a:spLocks noChangeArrowheads="1"/>
          </p:cNvSpPr>
          <p:nvPr/>
        </p:nvSpPr>
        <p:spPr bwMode="auto">
          <a:xfrm>
            <a:off x="5132388" y="1831975"/>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1" name="Oval 29"/>
          <p:cNvSpPr>
            <a:spLocks noChangeArrowheads="1"/>
          </p:cNvSpPr>
          <p:nvPr/>
        </p:nvSpPr>
        <p:spPr bwMode="auto">
          <a:xfrm>
            <a:off x="5132388" y="1806575"/>
            <a:ext cx="49213" cy="49213"/>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 name="Rectangle 30"/>
          <p:cNvSpPr>
            <a:spLocks noChangeArrowheads="1"/>
          </p:cNvSpPr>
          <p:nvPr/>
        </p:nvSpPr>
        <p:spPr bwMode="auto">
          <a:xfrm>
            <a:off x="4625975" y="2744788"/>
            <a:ext cx="25400" cy="9525"/>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3" name="Rectangle 31"/>
          <p:cNvSpPr>
            <a:spLocks noChangeArrowheads="1"/>
          </p:cNvSpPr>
          <p:nvPr/>
        </p:nvSpPr>
        <p:spPr bwMode="auto">
          <a:xfrm>
            <a:off x="4625975" y="2794000"/>
            <a:ext cx="2540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4" name="Rectangle 32"/>
          <p:cNvSpPr>
            <a:spLocks noChangeArrowheads="1"/>
          </p:cNvSpPr>
          <p:nvPr/>
        </p:nvSpPr>
        <p:spPr bwMode="auto">
          <a:xfrm>
            <a:off x="4618038" y="2754313"/>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5" name="Rectangle 33"/>
          <p:cNvSpPr>
            <a:spLocks noChangeArrowheads="1"/>
          </p:cNvSpPr>
          <p:nvPr/>
        </p:nvSpPr>
        <p:spPr bwMode="auto">
          <a:xfrm>
            <a:off x="4618038" y="2786063"/>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6" name="Rectangle 34"/>
          <p:cNvSpPr>
            <a:spLocks noChangeArrowheads="1"/>
          </p:cNvSpPr>
          <p:nvPr/>
        </p:nvSpPr>
        <p:spPr bwMode="auto">
          <a:xfrm>
            <a:off x="4610100" y="2762250"/>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7" name="Rectangle 35"/>
          <p:cNvSpPr>
            <a:spLocks noChangeArrowheads="1"/>
          </p:cNvSpPr>
          <p:nvPr/>
        </p:nvSpPr>
        <p:spPr bwMode="auto">
          <a:xfrm>
            <a:off x="4610100" y="2778125"/>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8" name="Rectangle 36"/>
          <p:cNvSpPr>
            <a:spLocks noChangeArrowheads="1"/>
          </p:cNvSpPr>
          <p:nvPr/>
        </p:nvSpPr>
        <p:spPr bwMode="auto">
          <a:xfrm>
            <a:off x="4610100" y="2770188"/>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9" name="Rectangle 37"/>
          <p:cNvSpPr>
            <a:spLocks noChangeArrowheads="1"/>
          </p:cNvSpPr>
          <p:nvPr/>
        </p:nvSpPr>
        <p:spPr bwMode="auto">
          <a:xfrm>
            <a:off x="4610100" y="2770188"/>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0" name="Oval 38"/>
          <p:cNvSpPr>
            <a:spLocks noChangeArrowheads="1"/>
          </p:cNvSpPr>
          <p:nvPr/>
        </p:nvSpPr>
        <p:spPr bwMode="auto">
          <a:xfrm>
            <a:off x="4610100" y="2744788"/>
            <a:ext cx="49213" cy="49213"/>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 name="Rectangle 39"/>
          <p:cNvSpPr>
            <a:spLocks noChangeArrowheads="1"/>
          </p:cNvSpPr>
          <p:nvPr/>
        </p:nvSpPr>
        <p:spPr bwMode="auto">
          <a:xfrm>
            <a:off x="3940175" y="3684588"/>
            <a:ext cx="2540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2" name="Rectangle 40"/>
          <p:cNvSpPr>
            <a:spLocks noChangeArrowheads="1"/>
          </p:cNvSpPr>
          <p:nvPr/>
        </p:nvSpPr>
        <p:spPr bwMode="auto">
          <a:xfrm>
            <a:off x="3940175" y="3733800"/>
            <a:ext cx="2540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3" name="Rectangle 41"/>
          <p:cNvSpPr>
            <a:spLocks noChangeArrowheads="1"/>
          </p:cNvSpPr>
          <p:nvPr/>
        </p:nvSpPr>
        <p:spPr bwMode="auto">
          <a:xfrm>
            <a:off x="3932238" y="3692525"/>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4" name="Rectangle 42"/>
          <p:cNvSpPr>
            <a:spLocks noChangeArrowheads="1"/>
          </p:cNvSpPr>
          <p:nvPr/>
        </p:nvSpPr>
        <p:spPr bwMode="auto">
          <a:xfrm>
            <a:off x="3932238" y="3724275"/>
            <a:ext cx="41275" cy="9525"/>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5" name="Rectangle 43"/>
          <p:cNvSpPr>
            <a:spLocks noChangeArrowheads="1"/>
          </p:cNvSpPr>
          <p:nvPr/>
        </p:nvSpPr>
        <p:spPr bwMode="auto">
          <a:xfrm>
            <a:off x="3924300" y="3700463"/>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6" name="Rectangle 44"/>
          <p:cNvSpPr>
            <a:spLocks noChangeArrowheads="1"/>
          </p:cNvSpPr>
          <p:nvPr/>
        </p:nvSpPr>
        <p:spPr bwMode="auto">
          <a:xfrm>
            <a:off x="3924300" y="3716338"/>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7" name="Rectangle 45"/>
          <p:cNvSpPr>
            <a:spLocks noChangeArrowheads="1"/>
          </p:cNvSpPr>
          <p:nvPr/>
        </p:nvSpPr>
        <p:spPr bwMode="auto">
          <a:xfrm>
            <a:off x="3924300" y="3708400"/>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8" name="Rectangle 46"/>
          <p:cNvSpPr>
            <a:spLocks noChangeArrowheads="1"/>
          </p:cNvSpPr>
          <p:nvPr/>
        </p:nvSpPr>
        <p:spPr bwMode="auto">
          <a:xfrm>
            <a:off x="3924300" y="3708400"/>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9" name="Oval 47"/>
          <p:cNvSpPr>
            <a:spLocks noChangeArrowheads="1"/>
          </p:cNvSpPr>
          <p:nvPr/>
        </p:nvSpPr>
        <p:spPr bwMode="auto">
          <a:xfrm>
            <a:off x="3924300" y="3684588"/>
            <a:ext cx="49213" cy="49213"/>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 name="Rectangle 48"/>
          <p:cNvSpPr>
            <a:spLocks noChangeArrowheads="1"/>
          </p:cNvSpPr>
          <p:nvPr/>
        </p:nvSpPr>
        <p:spPr bwMode="auto">
          <a:xfrm>
            <a:off x="3825875" y="4622800"/>
            <a:ext cx="2540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1" name="Rectangle 49"/>
          <p:cNvSpPr>
            <a:spLocks noChangeArrowheads="1"/>
          </p:cNvSpPr>
          <p:nvPr/>
        </p:nvSpPr>
        <p:spPr bwMode="auto">
          <a:xfrm>
            <a:off x="3825875" y="4672013"/>
            <a:ext cx="2540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2" name="Rectangle 50"/>
          <p:cNvSpPr>
            <a:spLocks noChangeArrowheads="1"/>
          </p:cNvSpPr>
          <p:nvPr/>
        </p:nvSpPr>
        <p:spPr bwMode="auto">
          <a:xfrm>
            <a:off x="3817938" y="4630738"/>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3" name="Rectangle 51"/>
          <p:cNvSpPr>
            <a:spLocks noChangeArrowheads="1"/>
          </p:cNvSpPr>
          <p:nvPr/>
        </p:nvSpPr>
        <p:spPr bwMode="auto">
          <a:xfrm>
            <a:off x="3817938" y="4664075"/>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4" name="Rectangle 52"/>
          <p:cNvSpPr>
            <a:spLocks noChangeArrowheads="1"/>
          </p:cNvSpPr>
          <p:nvPr/>
        </p:nvSpPr>
        <p:spPr bwMode="auto">
          <a:xfrm>
            <a:off x="3810000" y="4638675"/>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5" name="Rectangle 53"/>
          <p:cNvSpPr>
            <a:spLocks noChangeArrowheads="1"/>
          </p:cNvSpPr>
          <p:nvPr/>
        </p:nvSpPr>
        <p:spPr bwMode="auto">
          <a:xfrm>
            <a:off x="3810000" y="4656138"/>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6" name="Rectangle 54"/>
          <p:cNvSpPr>
            <a:spLocks noChangeArrowheads="1"/>
          </p:cNvSpPr>
          <p:nvPr/>
        </p:nvSpPr>
        <p:spPr bwMode="auto">
          <a:xfrm>
            <a:off x="3810000" y="4646613"/>
            <a:ext cx="57150" cy="9525"/>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7" name="Rectangle 55"/>
          <p:cNvSpPr>
            <a:spLocks noChangeArrowheads="1"/>
          </p:cNvSpPr>
          <p:nvPr/>
        </p:nvSpPr>
        <p:spPr bwMode="auto">
          <a:xfrm>
            <a:off x="3810000" y="4646613"/>
            <a:ext cx="57150" cy="9525"/>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8" name="Oval 56"/>
          <p:cNvSpPr>
            <a:spLocks noChangeArrowheads="1"/>
          </p:cNvSpPr>
          <p:nvPr/>
        </p:nvSpPr>
        <p:spPr bwMode="auto">
          <a:xfrm>
            <a:off x="3810000" y="4622800"/>
            <a:ext cx="49213" cy="49213"/>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 name="Line 57"/>
          <p:cNvSpPr>
            <a:spLocks noChangeShapeType="1"/>
          </p:cNvSpPr>
          <p:nvPr/>
        </p:nvSpPr>
        <p:spPr bwMode="auto">
          <a:xfrm>
            <a:off x="4806950" y="1831975"/>
            <a:ext cx="790575" cy="1588"/>
          </a:xfrm>
          <a:prstGeom prst="line">
            <a:avLst/>
          </a:prstGeom>
          <a:noFill/>
          <a:ln w="12700" cap="rnd">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 name="Line 58"/>
          <p:cNvSpPr>
            <a:spLocks noChangeShapeType="1"/>
          </p:cNvSpPr>
          <p:nvPr/>
        </p:nvSpPr>
        <p:spPr bwMode="auto">
          <a:xfrm>
            <a:off x="4324350" y="2770188"/>
            <a:ext cx="661988" cy="1588"/>
          </a:xfrm>
          <a:prstGeom prst="line">
            <a:avLst/>
          </a:prstGeom>
          <a:noFill/>
          <a:ln w="12700" cap="rnd">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 name="Line 59"/>
          <p:cNvSpPr>
            <a:spLocks noChangeShapeType="1"/>
          </p:cNvSpPr>
          <p:nvPr/>
        </p:nvSpPr>
        <p:spPr bwMode="auto">
          <a:xfrm>
            <a:off x="3663950" y="3708400"/>
            <a:ext cx="546100" cy="1588"/>
          </a:xfrm>
          <a:prstGeom prst="line">
            <a:avLst/>
          </a:prstGeom>
          <a:noFill/>
          <a:ln w="12700" cap="rnd">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2" name="Line 60"/>
          <p:cNvSpPr>
            <a:spLocks noChangeShapeType="1"/>
          </p:cNvSpPr>
          <p:nvPr/>
        </p:nvSpPr>
        <p:spPr bwMode="auto">
          <a:xfrm>
            <a:off x="3508375" y="4646613"/>
            <a:ext cx="766763" cy="1588"/>
          </a:xfrm>
          <a:prstGeom prst="line">
            <a:avLst/>
          </a:prstGeom>
          <a:noFill/>
          <a:ln w="12700" cap="rnd">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 name="Rectangle 61"/>
          <p:cNvSpPr>
            <a:spLocks noChangeArrowheads="1"/>
          </p:cNvSpPr>
          <p:nvPr/>
        </p:nvSpPr>
        <p:spPr bwMode="auto">
          <a:xfrm>
            <a:off x="5238750" y="1717675"/>
            <a:ext cx="2540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4" name="Rectangle 62"/>
          <p:cNvSpPr>
            <a:spLocks noChangeArrowheads="1"/>
          </p:cNvSpPr>
          <p:nvPr/>
        </p:nvSpPr>
        <p:spPr bwMode="auto">
          <a:xfrm>
            <a:off x="5238750" y="1765300"/>
            <a:ext cx="25400" cy="9525"/>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5" name="Rectangle 63"/>
          <p:cNvSpPr>
            <a:spLocks noChangeArrowheads="1"/>
          </p:cNvSpPr>
          <p:nvPr/>
        </p:nvSpPr>
        <p:spPr bwMode="auto">
          <a:xfrm>
            <a:off x="5230813" y="1725613"/>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6" name="Rectangle 64"/>
          <p:cNvSpPr>
            <a:spLocks noChangeArrowheads="1"/>
          </p:cNvSpPr>
          <p:nvPr/>
        </p:nvSpPr>
        <p:spPr bwMode="auto">
          <a:xfrm>
            <a:off x="5230813" y="1757363"/>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7" name="Rectangle 65"/>
          <p:cNvSpPr>
            <a:spLocks noChangeArrowheads="1"/>
          </p:cNvSpPr>
          <p:nvPr/>
        </p:nvSpPr>
        <p:spPr bwMode="auto">
          <a:xfrm>
            <a:off x="5222875" y="1733550"/>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8" name="Rectangle 66"/>
          <p:cNvSpPr>
            <a:spLocks noChangeArrowheads="1"/>
          </p:cNvSpPr>
          <p:nvPr/>
        </p:nvSpPr>
        <p:spPr bwMode="auto">
          <a:xfrm>
            <a:off x="5222875" y="1749425"/>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9" name="Rectangle 67"/>
          <p:cNvSpPr>
            <a:spLocks noChangeArrowheads="1"/>
          </p:cNvSpPr>
          <p:nvPr/>
        </p:nvSpPr>
        <p:spPr bwMode="auto">
          <a:xfrm>
            <a:off x="5222875" y="1741488"/>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0" name="Rectangle 68"/>
          <p:cNvSpPr>
            <a:spLocks noChangeArrowheads="1"/>
          </p:cNvSpPr>
          <p:nvPr/>
        </p:nvSpPr>
        <p:spPr bwMode="auto">
          <a:xfrm>
            <a:off x="5222875" y="1741488"/>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1" name="Oval 69"/>
          <p:cNvSpPr>
            <a:spLocks noChangeArrowheads="1"/>
          </p:cNvSpPr>
          <p:nvPr/>
        </p:nvSpPr>
        <p:spPr bwMode="auto">
          <a:xfrm>
            <a:off x="5222875" y="1717675"/>
            <a:ext cx="49213" cy="47625"/>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 name="Rectangle 70"/>
          <p:cNvSpPr>
            <a:spLocks noChangeArrowheads="1"/>
          </p:cNvSpPr>
          <p:nvPr/>
        </p:nvSpPr>
        <p:spPr bwMode="auto">
          <a:xfrm>
            <a:off x="3892550" y="2647950"/>
            <a:ext cx="23813"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3" name="Rectangle 71"/>
          <p:cNvSpPr>
            <a:spLocks noChangeArrowheads="1"/>
          </p:cNvSpPr>
          <p:nvPr/>
        </p:nvSpPr>
        <p:spPr bwMode="auto">
          <a:xfrm>
            <a:off x="3892550" y="2697163"/>
            <a:ext cx="23813"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4" name="Rectangle 72"/>
          <p:cNvSpPr>
            <a:spLocks noChangeArrowheads="1"/>
          </p:cNvSpPr>
          <p:nvPr/>
        </p:nvSpPr>
        <p:spPr bwMode="auto">
          <a:xfrm>
            <a:off x="3883025" y="2655888"/>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5" name="Rectangle 73"/>
          <p:cNvSpPr>
            <a:spLocks noChangeArrowheads="1"/>
          </p:cNvSpPr>
          <p:nvPr/>
        </p:nvSpPr>
        <p:spPr bwMode="auto">
          <a:xfrm>
            <a:off x="3883025" y="2687638"/>
            <a:ext cx="41275" cy="9525"/>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6" name="Rectangle 74"/>
          <p:cNvSpPr>
            <a:spLocks noChangeArrowheads="1"/>
          </p:cNvSpPr>
          <p:nvPr/>
        </p:nvSpPr>
        <p:spPr bwMode="auto">
          <a:xfrm>
            <a:off x="3875088" y="2663825"/>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7" name="Rectangle 75"/>
          <p:cNvSpPr>
            <a:spLocks noChangeArrowheads="1"/>
          </p:cNvSpPr>
          <p:nvPr/>
        </p:nvSpPr>
        <p:spPr bwMode="auto">
          <a:xfrm>
            <a:off x="3875088" y="2679700"/>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8" name="Rectangle 76"/>
          <p:cNvSpPr>
            <a:spLocks noChangeArrowheads="1"/>
          </p:cNvSpPr>
          <p:nvPr/>
        </p:nvSpPr>
        <p:spPr bwMode="auto">
          <a:xfrm>
            <a:off x="3875088" y="2671763"/>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9" name="Rectangle 77"/>
          <p:cNvSpPr>
            <a:spLocks noChangeArrowheads="1"/>
          </p:cNvSpPr>
          <p:nvPr/>
        </p:nvSpPr>
        <p:spPr bwMode="auto">
          <a:xfrm>
            <a:off x="3875088" y="2671763"/>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0" name="Oval 78"/>
          <p:cNvSpPr>
            <a:spLocks noChangeArrowheads="1"/>
          </p:cNvSpPr>
          <p:nvPr/>
        </p:nvSpPr>
        <p:spPr bwMode="auto">
          <a:xfrm>
            <a:off x="3875088" y="2647950"/>
            <a:ext cx="49213" cy="49213"/>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 name="Rectangle 79"/>
          <p:cNvSpPr>
            <a:spLocks noChangeArrowheads="1"/>
          </p:cNvSpPr>
          <p:nvPr/>
        </p:nvSpPr>
        <p:spPr bwMode="auto">
          <a:xfrm>
            <a:off x="3810000" y="3586163"/>
            <a:ext cx="2540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2" name="Rectangle 80"/>
          <p:cNvSpPr>
            <a:spLocks noChangeArrowheads="1"/>
          </p:cNvSpPr>
          <p:nvPr/>
        </p:nvSpPr>
        <p:spPr bwMode="auto">
          <a:xfrm>
            <a:off x="3810000" y="3635375"/>
            <a:ext cx="2540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3" name="Rectangle 81"/>
          <p:cNvSpPr>
            <a:spLocks noChangeArrowheads="1"/>
          </p:cNvSpPr>
          <p:nvPr/>
        </p:nvSpPr>
        <p:spPr bwMode="auto">
          <a:xfrm>
            <a:off x="3802063" y="3594100"/>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4" name="Rectangle 82"/>
          <p:cNvSpPr>
            <a:spLocks noChangeArrowheads="1"/>
          </p:cNvSpPr>
          <p:nvPr/>
        </p:nvSpPr>
        <p:spPr bwMode="auto">
          <a:xfrm>
            <a:off x="3802063" y="3627438"/>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5" name="Rectangle 83"/>
          <p:cNvSpPr>
            <a:spLocks noChangeArrowheads="1"/>
          </p:cNvSpPr>
          <p:nvPr/>
        </p:nvSpPr>
        <p:spPr bwMode="auto">
          <a:xfrm>
            <a:off x="3794125" y="3602038"/>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6" name="Rectangle 84"/>
          <p:cNvSpPr>
            <a:spLocks noChangeArrowheads="1"/>
          </p:cNvSpPr>
          <p:nvPr/>
        </p:nvSpPr>
        <p:spPr bwMode="auto">
          <a:xfrm>
            <a:off x="3794125" y="3619500"/>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7" name="Rectangle 85"/>
          <p:cNvSpPr>
            <a:spLocks noChangeArrowheads="1"/>
          </p:cNvSpPr>
          <p:nvPr/>
        </p:nvSpPr>
        <p:spPr bwMode="auto">
          <a:xfrm>
            <a:off x="3794125" y="3609975"/>
            <a:ext cx="57150" cy="9525"/>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8" name="Rectangle 86"/>
          <p:cNvSpPr>
            <a:spLocks noChangeArrowheads="1"/>
          </p:cNvSpPr>
          <p:nvPr/>
        </p:nvSpPr>
        <p:spPr bwMode="auto">
          <a:xfrm>
            <a:off x="3794125" y="3609975"/>
            <a:ext cx="57150" cy="9525"/>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9" name="Oval 87"/>
          <p:cNvSpPr>
            <a:spLocks noChangeArrowheads="1"/>
          </p:cNvSpPr>
          <p:nvPr/>
        </p:nvSpPr>
        <p:spPr bwMode="auto">
          <a:xfrm>
            <a:off x="3794125" y="3586163"/>
            <a:ext cx="49213" cy="49213"/>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 name="Rectangle 88"/>
          <p:cNvSpPr>
            <a:spLocks noChangeArrowheads="1"/>
          </p:cNvSpPr>
          <p:nvPr/>
        </p:nvSpPr>
        <p:spPr bwMode="auto">
          <a:xfrm>
            <a:off x="3695700" y="4524375"/>
            <a:ext cx="2540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1" name="Rectangle 89"/>
          <p:cNvSpPr>
            <a:spLocks noChangeArrowheads="1"/>
          </p:cNvSpPr>
          <p:nvPr/>
        </p:nvSpPr>
        <p:spPr bwMode="auto">
          <a:xfrm>
            <a:off x="3695700" y="4573588"/>
            <a:ext cx="2540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2" name="Rectangle 90"/>
          <p:cNvSpPr>
            <a:spLocks noChangeArrowheads="1"/>
          </p:cNvSpPr>
          <p:nvPr/>
        </p:nvSpPr>
        <p:spPr bwMode="auto">
          <a:xfrm>
            <a:off x="3687763" y="4532313"/>
            <a:ext cx="41275" cy="9525"/>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3" name="Rectangle 91"/>
          <p:cNvSpPr>
            <a:spLocks noChangeArrowheads="1"/>
          </p:cNvSpPr>
          <p:nvPr/>
        </p:nvSpPr>
        <p:spPr bwMode="auto">
          <a:xfrm>
            <a:off x="3687763" y="4565650"/>
            <a:ext cx="41275"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4" name="Rectangle 92"/>
          <p:cNvSpPr>
            <a:spLocks noChangeArrowheads="1"/>
          </p:cNvSpPr>
          <p:nvPr/>
        </p:nvSpPr>
        <p:spPr bwMode="auto">
          <a:xfrm>
            <a:off x="3679825" y="4541838"/>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5" name="Rectangle 93"/>
          <p:cNvSpPr>
            <a:spLocks noChangeArrowheads="1"/>
          </p:cNvSpPr>
          <p:nvPr/>
        </p:nvSpPr>
        <p:spPr bwMode="auto">
          <a:xfrm>
            <a:off x="3679825" y="4557713"/>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6" name="Rectangle 94"/>
          <p:cNvSpPr>
            <a:spLocks noChangeArrowheads="1"/>
          </p:cNvSpPr>
          <p:nvPr/>
        </p:nvSpPr>
        <p:spPr bwMode="auto">
          <a:xfrm>
            <a:off x="3679825" y="4549775"/>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7" name="Rectangle 95"/>
          <p:cNvSpPr>
            <a:spLocks noChangeArrowheads="1"/>
          </p:cNvSpPr>
          <p:nvPr/>
        </p:nvSpPr>
        <p:spPr bwMode="auto">
          <a:xfrm>
            <a:off x="3679825" y="4549775"/>
            <a:ext cx="57150" cy="7938"/>
          </a:xfrm>
          <a:prstGeom prst="rect">
            <a:avLst/>
          </a:prstGeom>
          <a:solidFill>
            <a:srgbClr val="000000"/>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8" name="Oval 96"/>
          <p:cNvSpPr>
            <a:spLocks noChangeArrowheads="1"/>
          </p:cNvSpPr>
          <p:nvPr/>
        </p:nvSpPr>
        <p:spPr bwMode="auto">
          <a:xfrm>
            <a:off x="3679825" y="4524375"/>
            <a:ext cx="49213" cy="49213"/>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 name="Line 97"/>
          <p:cNvSpPr>
            <a:spLocks noChangeShapeType="1"/>
          </p:cNvSpPr>
          <p:nvPr/>
        </p:nvSpPr>
        <p:spPr bwMode="auto">
          <a:xfrm>
            <a:off x="4806950" y="1741488"/>
            <a:ext cx="995363" cy="1588"/>
          </a:xfrm>
          <a:prstGeom prst="line">
            <a:avLst/>
          </a:prstGeom>
          <a:noFill/>
          <a:ln w="12700"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 name="Line 98"/>
          <p:cNvSpPr>
            <a:spLocks noChangeShapeType="1"/>
          </p:cNvSpPr>
          <p:nvPr/>
        </p:nvSpPr>
        <p:spPr bwMode="auto">
          <a:xfrm>
            <a:off x="3663950" y="2671763"/>
            <a:ext cx="546100" cy="1588"/>
          </a:xfrm>
          <a:prstGeom prst="line">
            <a:avLst/>
          </a:prstGeom>
          <a:noFill/>
          <a:ln w="12700"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 name="Line 99"/>
          <p:cNvSpPr>
            <a:spLocks noChangeShapeType="1"/>
          </p:cNvSpPr>
          <p:nvPr/>
        </p:nvSpPr>
        <p:spPr bwMode="auto">
          <a:xfrm>
            <a:off x="3573463" y="3609975"/>
            <a:ext cx="506413" cy="1588"/>
          </a:xfrm>
          <a:prstGeom prst="line">
            <a:avLst/>
          </a:prstGeom>
          <a:noFill/>
          <a:ln w="12700"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2" name="Line 100"/>
          <p:cNvSpPr>
            <a:spLocks noChangeShapeType="1"/>
          </p:cNvSpPr>
          <p:nvPr/>
        </p:nvSpPr>
        <p:spPr bwMode="auto">
          <a:xfrm>
            <a:off x="3376613" y="4549775"/>
            <a:ext cx="768350" cy="1588"/>
          </a:xfrm>
          <a:prstGeom prst="line">
            <a:avLst/>
          </a:prstGeom>
          <a:noFill/>
          <a:ln w="12700"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 name="Rectangle 101"/>
          <p:cNvSpPr>
            <a:spLocks noChangeArrowheads="1"/>
          </p:cNvSpPr>
          <p:nvPr/>
        </p:nvSpPr>
        <p:spPr bwMode="auto">
          <a:xfrm>
            <a:off x="4986338" y="3422650"/>
            <a:ext cx="1425348" cy="615950"/>
          </a:xfrm>
          <a:prstGeom prst="rect">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4" name="Line 102"/>
          <p:cNvSpPr>
            <a:spLocks noChangeShapeType="1"/>
          </p:cNvSpPr>
          <p:nvPr/>
        </p:nvSpPr>
        <p:spPr bwMode="auto">
          <a:xfrm>
            <a:off x="5100638" y="3586163"/>
            <a:ext cx="236538" cy="1588"/>
          </a:xfrm>
          <a:prstGeom prst="line">
            <a:avLst/>
          </a:prstGeom>
          <a:noFill/>
          <a:ln w="12700" cap="rnd">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 name="Line 103"/>
          <p:cNvSpPr>
            <a:spLocks noChangeShapeType="1"/>
          </p:cNvSpPr>
          <p:nvPr/>
        </p:nvSpPr>
        <p:spPr bwMode="auto">
          <a:xfrm>
            <a:off x="5100638" y="3828826"/>
            <a:ext cx="236538" cy="1588"/>
          </a:xfrm>
          <a:prstGeom prst="line">
            <a:avLst/>
          </a:prstGeom>
          <a:noFill/>
          <a:ln w="12700"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 name="Rectangle 104"/>
          <p:cNvSpPr>
            <a:spLocks noChangeArrowheads="1"/>
          </p:cNvSpPr>
          <p:nvPr/>
        </p:nvSpPr>
        <p:spPr bwMode="auto">
          <a:xfrm>
            <a:off x="5451475" y="3529013"/>
            <a:ext cx="90569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Unadjusted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7" name="Rectangle 105"/>
          <p:cNvSpPr>
            <a:spLocks noChangeArrowheads="1"/>
          </p:cNvSpPr>
          <p:nvPr/>
        </p:nvSpPr>
        <p:spPr bwMode="auto">
          <a:xfrm>
            <a:off x="5451475" y="3739018"/>
            <a:ext cx="69730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Adjusted</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178" name="Rectangle 106"/>
          <p:cNvSpPr>
            <a:spLocks noChangeArrowheads="1"/>
          </p:cNvSpPr>
          <p:nvPr/>
        </p:nvSpPr>
        <p:spPr bwMode="auto">
          <a:xfrm>
            <a:off x="2686732" y="5854928"/>
            <a:ext cx="358752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cs typeface="Arial" pitchFamily="34" charset="0"/>
              </a:rPr>
              <a:t>Odds ratios with 95% confidence intervals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r>
              <a:rPr lang="en-CA" altLang="en-US" sz="3200" dirty="0" smtClean="0"/>
              <a:t>Association Between 12-day Nutritional Adequacy and 60-Day Hospital Mortality </a:t>
            </a:r>
          </a:p>
        </p:txBody>
      </p:sp>
      <p:sp>
        <p:nvSpPr>
          <p:cNvPr id="10" name="TextBox 9"/>
          <p:cNvSpPr txBox="1">
            <a:spLocks noChangeArrowheads="1"/>
          </p:cNvSpPr>
          <p:nvPr/>
        </p:nvSpPr>
        <p:spPr bwMode="auto">
          <a:xfrm>
            <a:off x="169332" y="6472194"/>
            <a:ext cx="6011333" cy="307777"/>
          </a:xfrm>
          <a:prstGeom prst="rect">
            <a:avLst/>
          </a:prstGeom>
          <a:noFill/>
          <a:ln w="9525">
            <a:noFill/>
            <a:miter lim="800000"/>
            <a:headEnd/>
            <a:tailEnd/>
          </a:ln>
        </p:spPr>
        <p:txBody>
          <a:bodyPr wrap="square">
            <a:spAutoFit/>
          </a:bodyPr>
          <a:lstStyle/>
          <a:p>
            <a:r>
              <a:rPr lang="en-US" altLang="en-US" sz="1400" dirty="0" err="1" smtClean="0">
                <a:cs typeface="Arial" pitchFamily="34" charset="0"/>
              </a:rPr>
              <a:t>Heyland</a:t>
            </a:r>
            <a:r>
              <a:rPr lang="en-US" altLang="en-US" sz="1400" dirty="0" smtClean="0">
                <a:cs typeface="Arial" pitchFamily="34" charset="0"/>
              </a:rPr>
              <a:t> DK et al. </a:t>
            </a:r>
            <a:r>
              <a:rPr lang="en-US" altLang="en-US" sz="1400" i="1" dirty="0" err="1" smtClean="0">
                <a:cs typeface="Arial" pitchFamily="34" charset="0"/>
              </a:rPr>
              <a:t>Crit</a:t>
            </a:r>
            <a:r>
              <a:rPr lang="en-US" altLang="en-US" sz="1400" i="1" dirty="0" smtClean="0">
                <a:cs typeface="Arial" pitchFamily="34" charset="0"/>
              </a:rPr>
              <a:t> Care Med</a:t>
            </a:r>
            <a:r>
              <a:rPr lang="en-US" altLang="en-US" sz="1400" dirty="0" smtClean="0">
                <a:cs typeface="Arial" pitchFamily="34" charset="0"/>
              </a:rPr>
              <a:t>. 2011;39(12):2619-26. </a:t>
            </a:r>
            <a:endParaRPr lang="en-US" altLang="en-US" sz="1400" dirty="0">
              <a:cs typeface="Arial" pitchFamily="34" charset="0"/>
            </a:endParaRPr>
          </a:p>
        </p:txBody>
      </p:sp>
      <p:sp>
        <p:nvSpPr>
          <p:cNvPr id="54" name="Freeform 53"/>
          <p:cNvSpPr/>
          <p:nvPr/>
        </p:nvSpPr>
        <p:spPr>
          <a:xfrm>
            <a:off x="1381125" y="2505069"/>
            <a:ext cx="6743700" cy="1733550"/>
          </a:xfrm>
          <a:custGeom>
            <a:avLst/>
            <a:gdLst>
              <a:gd name="connsiteX0" fmla="*/ 0 w 6743700"/>
              <a:gd name="connsiteY0" fmla="*/ 0 h 1733550"/>
              <a:gd name="connsiteX1" fmla="*/ 771525 w 6743700"/>
              <a:gd name="connsiteY1" fmla="*/ 495300 h 1733550"/>
              <a:gd name="connsiteX2" fmla="*/ 1314450 w 6743700"/>
              <a:gd name="connsiteY2" fmla="*/ 847725 h 1733550"/>
              <a:gd name="connsiteX3" fmla="*/ 2000250 w 6743700"/>
              <a:gd name="connsiteY3" fmla="*/ 1181100 h 1733550"/>
              <a:gd name="connsiteX4" fmla="*/ 2886075 w 6743700"/>
              <a:gd name="connsiteY4" fmla="*/ 1476375 h 1733550"/>
              <a:gd name="connsiteX5" fmla="*/ 3667125 w 6743700"/>
              <a:gd name="connsiteY5" fmla="*/ 1638300 h 1733550"/>
              <a:gd name="connsiteX6" fmla="*/ 4362450 w 6743700"/>
              <a:gd name="connsiteY6" fmla="*/ 1733550 h 1733550"/>
              <a:gd name="connsiteX7" fmla="*/ 4791075 w 6743700"/>
              <a:gd name="connsiteY7" fmla="*/ 1724025 h 1733550"/>
              <a:gd name="connsiteX8" fmla="*/ 5476875 w 6743700"/>
              <a:gd name="connsiteY8" fmla="*/ 1619250 h 1733550"/>
              <a:gd name="connsiteX9" fmla="*/ 6743700 w 6743700"/>
              <a:gd name="connsiteY9" fmla="*/ 135255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3700" h="1733550">
                <a:moveTo>
                  <a:pt x="0" y="0"/>
                </a:moveTo>
                <a:lnTo>
                  <a:pt x="771525" y="495300"/>
                </a:lnTo>
                <a:lnTo>
                  <a:pt x="1314450" y="847725"/>
                </a:lnTo>
                <a:lnTo>
                  <a:pt x="2000250" y="1181100"/>
                </a:lnTo>
                <a:lnTo>
                  <a:pt x="2886075" y="1476375"/>
                </a:lnTo>
                <a:lnTo>
                  <a:pt x="3667125" y="1638300"/>
                </a:lnTo>
                <a:lnTo>
                  <a:pt x="4362450" y="1733550"/>
                </a:lnTo>
                <a:lnTo>
                  <a:pt x="4791075" y="1724025"/>
                </a:lnTo>
                <a:lnTo>
                  <a:pt x="5476875" y="1619250"/>
                </a:lnTo>
                <a:lnTo>
                  <a:pt x="6743700" y="1352550"/>
                </a:lnTo>
              </a:path>
            </a:pathLst>
          </a:cu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1419225" y="3609969"/>
            <a:ext cx="6667500" cy="1266825"/>
          </a:xfrm>
          <a:custGeom>
            <a:avLst/>
            <a:gdLst>
              <a:gd name="connsiteX0" fmla="*/ 0 w 6667500"/>
              <a:gd name="connsiteY0" fmla="*/ 0 h 1266825"/>
              <a:gd name="connsiteX1" fmla="*/ 1162050 w 6667500"/>
              <a:gd name="connsiteY1" fmla="*/ 266700 h 1266825"/>
              <a:gd name="connsiteX2" fmla="*/ 2181225 w 6667500"/>
              <a:gd name="connsiteY2" fmla="*/ 533400 h 1266825"/>
              <a:gd name="connsiteX3" fmla="*/ 2838450 w 6667500"/>
              <a:gd name="connsiteY3" fmla="*/ 714375 h 1266825"/>
              <a:gd name="connsiteX4" fmla="*/ 3295650 w 6667500"/>
              <a:gd name="connsiteY4" fmla="*/ 819150 h 1266825"/>
              <a:gd name="connsiteX5" fmla="*/ 3657600 w 6667500"/>
              <a:gd name="connsiteY5" fmla="*/ 895350 h 1266825"/>
              <a:gd name="connsiteX6" fmla="*/ 4238625 w 6667500"/>
              <a:gd name="connsiteY6" fmla="*/ 923925 h 1266825"/>
              <a:gd name="connsiteX7" fmla="*/ 4772025 w 6667500"/>
              <a:gd name="connsiteY7" fmla="*/ 962025 h 1266825"/>
              <a:gd name="connsiteX8" fmla="*/ 5372100 w 6667500"/>
              <a:gd name="connsiteY8" fmla="*/ 1047750 h 1266825"/>
              <a:gd name="connsiteX9" fmla="*/ 5772150 w 6667500"/>
              <a:gd name="connsiteY9" fmla="*/ 1114425 h 1266825"/>
              <a:gd name="connsiteX10" fmla="*/ 6543675 w 6667500"/>
              <a:gd name="connsiteY10" fmla="*/ 1247775 h 1266825"/>
              <a:gd name="connsiteX11" fmla="*/ 6667500 w 6667500"/>
              <a:gd name="connsiteY11" fmla="*/ 1266825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0" h="1266825">
                <a:moveTo>
                  <a:pt x="0" y="0"/>
                </a:moveTo>
                <a:lnTo>
                  <a:pt x="1162050" y="266700"/>
                </a:lnTo>
                <a:lnTo>
                  <a:pt x="2181225" y="533400"/>
                </a:lnTo>
                <a:lnTo>
                  <a:pt x="2838450" y="714375"/>
                </a:lnTo>
                <a:lnTo>
                  <a:pt x="3295650" y="819150"/>
                </a:lnTo>
                <a:lnTo>
                  <a:pt x="3657600" y="895350"/>
                </a:lnTo>
                <a:lnTo>
                  <a:pt x="4238625" y="923925"/>
                </a:lnTo>
                <a:lnTo>
                  <a:pt x="4772025" y="962025"/>
                </a:lnTo>
                <a:lnTo>
                  <a:pt x="5372100" y="1047750"/>
                </a:lnTo>
                <a:lnTo>
                  <a:pt x="5772150" y="1114425"/>
                </a:lnTo>
                <a:lnTo>
                  <a:pt x="6543675" y="1247775"/>
                </a:lnTo>
                <a:lnTo>
                  <a:pt x="6667500" y="1266825"/>
                </a:lnTo>
              </a:path>
            </a:pathLst>
          </a:custGeom>
          <a:ln w="190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1400175" y="3076569"/>
            <a:ext cx="6715125" cy="1352550"/>
          </a:xfrm>
          <a:custGeom>
            <a:avLst/>
            <a:gdLst>
              <a:gd name="connsiteX0" fmla="*/ 0 w 6715125"/>
              <a:gd name="connsiteY0" fmla="*/ 0 h 1352550"/>
              <a:gd name="connsiteX1" fmla="*/ 781050 w 6715125"/>
              <a:gd name="connsiteY1" fmla="*/ 323850 h 1352550"/>
              <a:gd name="connsiteX2" fmla="*/ 1524000 w 6715125"/>
              <a:gd name="connsiteY2" fmla="*/ 628650 h 1352550"/>
              <a:gd name="connsiteX3" fmla="*/ 2305050 w 6715125"/>
              <a:gd name="connsiteY3" fmla="*/ 923925 h 1352550"/>
              <a:gd name="connsiteX4" fmla="*/ 3143250 w 6715125"/>
              <a:gd name="connsiteY4" fmla="*/ 1143000 h 1352550"/>
              <a:gd name="connsiteX5" fmla="*/ 3733800 w 6715125"/>
              <a:gd name="connsiteY5" fmla="*/ 1257300 h 1352550"/>
              <a:gd name="connsiteX6" fmla="*/ 4457700 w 6715125"/>
              <a:gd name="connsiteY6" fmla="*/ 1323975 h 1352550"/>
              <a:gd name="connsiteX7" fmla="*/ 5114925 w 6715125"/>
              <a:gd name="connsiteY7" fmla="*/ 1352550 h 1352550"/>
              <a:gd name="connsiteX8" fmla="*/ 6705600 w 6715125"/>
              <a:gd name="connsiteY8" fmla="*/ 1352550 h 1352550"/>
              <a:gd name="connsiteX9" fmla="*/ 6715125 w 6715125"/>
              <a:gd name="connsiteY9" fmla="*/ 133350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5125" h="1352550">
                <a:moveTo>
                  <a:pt x="0" y="0"/>
                </a:moveTo>
                <a:lnTo>
                  <a:pt x="781050" y="323850"/>
                </a:lnTo>
                <a:lnTo>
                  <a:pt x="1524000" y="628650"/>
                </a:lnTo>
                <a:lnTo>
                  <a:pt x="2305050" y="923925"/>
                </a:lnTo>
                <a:lnTo>
                  <a:pt x="3143250" y="1143000"/>
                </a:lnTo>
                <a:lnTo>
                  <a:pt x="3733800" y="1257300"/>
                </a:lnTo>
                <a:lnTo>
                  <a:pt x="4457700" y="1323975"/>
                </a:lnTo>
                <a:lnTo>
                  <a:pt x="5114925" y="1352550"/>
                </a:lnTo>
                <a:lnTo>
                  <a:pt x="6705600" y="1352550"/>
                </a:lnTo>
                <a:lnTo>
                  <a:pt x="6715125" y="13335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Straight Connector 56"/>
          <p:cNvCxnSpPr/>
          <p:nvPr/>
        </p:nvCxnSpPr>
        <p:spPr>
          <a:xfrm>
            <a:off x="2257426" y="1352544"/>
            <a:ext cx="28574" cy="3914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000625" y="1355266"/>
            <a:ext cx="9526" cy="388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000875" y="1334855"/>
            <a:ext cx="9525" cy="390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42912" y="2318889"/>
            <a:ext cx="400110" cy="2113207"/>
          </a:xfrm>
          <a:prstGeom prst="rect">
            <a:avLst/>
          </a:prstGeom>
          <a:noFill/>
        </p:spPr>
        <p:txBody>
          <a:bodyPr vert="vert270" wrap="none" rtlCol="0">
            <a:spAutoFit/>
          </a:bodyPr>
          <a:lstStyle/>
          <a:p>
            <a:r>
              <a:rPr lang="en-US" sz="1400" dirty="0" smtClean="0"/>
              <a:t>Probability of Patient Death</a:t>
            </a:r>
            <a:endParaRPr lang="en-US" sz="1400" dirty="0"/>
          </a:p>
        </p:txBody>
      </p:sp>
      <p:sp>
        <p:nvSpPr>
          <p:cNvPr id="61" name="TextBox 60"/>
          <p:cNvSpPr txBox="1"/>
          <p:nvPr/>
        </p:nvSpPr>
        <p:spPr>
          <a:xfrm>
            <a:off x="2499810" y="5709789"/>
            <a:ext cx="4517262" cy="307777"/>
          </a:xfrm>
          <a:prstGeom prst="rect">
            <a:avLst/>
          </a:prstGeom>
          <a:noFill/>
        </p:spPr>
        <p:txBody>
          <a:bodyPr vert="horz" wrap="none" rtlCol="0">
            <a:spAutoFit/>
          </a:bodyPr>
          <a:lstStyle/>
          <a:p>
            <a:r>
              <a:rPr lang="en-US" sz="1400" dirty="0" smtClean="0"/>
              <a:t>Percent of Caloric Prescription Received in First 12 ICU Days</a:t>
            </a:r>
            <a:endParaRPr lang="en-US" sz="1400" dirty="0"/>
          </a:p>
        </p:txBody>
      </p:sp>
      <p:grpSp>
        <p:nvGrpSpPr>
          <p:cNvPr id="64" name="Group 63"/>
          <p:cNvGrpSpPr/>
          <p:nvPr/>
        </p:nvGrpSpPr>
        <p:grpSpPr>
          <a:xfrm>
            <a:off x="769486" y="1247768"/>
            <a:ext cx="7529729" cy="4498778"/>
            <a:chOff x="769486" y="1247768"/>
            <a:chExt cx="7529729" cy="4498778"/>
          </a:xfrm>
        </p:grpSpPr>
        <p:cxnSp>
          <p:nvCxnSpPr>
            <p:cNvPr id="15" name="Straight Connector 14"/>
            <p:cNvCxnSpPr/>
            <p:nvPr/>
          </p:nvCxnSpPr>
          <p:spPr>
            <a:xfrm>
              <a:off x="1371600" y="1409694"/>
              <a:ext cx="0" cy="384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57300" y="1400169"/>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57300" y="2047869"/>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57300" y="2695569"/>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57300" y="3333744"/>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57300" y="3990969"/>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57300" y="4619619"/>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9486" y="1247768"/>
              <a:ext cx="503664" cy="307777"/>
            </a:xfrm>
            <a:prstGeom prst="rect">
              <a:avLst/>
            </a:prstGeom>
            <a:noFill/>
          </p:spPr>
          <p:txBody>
            <a:bodyPr wrap="none" rtlCol="0">
              <a:spAutoFit/>
            </a:bodyPr>
            <a:lstStyle/>
            <a:p>
              <a:r>
                <a:rPr lang="en-US" sz="1400" dirty="0" smtClean="0"/>
                <a:t>0.50</a:t>
              </a:r>
              <a:endParaRPr lang="en-US" sz="1400" dirty="0"/>
            </a:p>
          </p:txBody>
        </p:sp>
        <p:sp>
          <p:nvSpPr>
            <p:cNvPr id="23" name="TextBox 22"/>
            <p:cNvSpPr txBox="1"/>
            <p:nvPr/>
          </p:nvSpPr>
          <p:spPr>
            <a:xfrm>
              <a:off x="769486" y="1888666"/>
              <a:ext cx="503664" cy="307777"/>
            </a:xfrm>
            <a:prstGeom prst="rect">
              <a:avLst/>
            </a:prstGeom>
            <a:noFill/>
          </p:spPr>
          <p:txBody>
            <a:bodyPr wrap="none" rtlCol="0">
              <a:spAutoFit/>
            </a:bodyPr>
            <a:lstStyle/>
            <a:p>
              <a:r>
                <a:rPr lang="en-US" sz="1400" dirty="0" smtClean="0"/>
                <a:t>0.45</a:t>
              </a:r>
              <a:endParaRPr lang="en-US" sz="1400" dirty="0"/>
            </a:p>
          </p:txBody>
        </p:sp>
        <p:sp>
          <p:nvSpPr>
            <p:cNvPr id="24" name="TextBox 23"/>
            <p:cNvSpPr txBox="1"/>
            <p:nvPr/>
          </p:nvSpPr>
          <p:spPr>
            <a:xfrm>
              <a:off x="769486" y="2545890"/>
              <a:ext cx="503664" cy="307777"/>
            </a:xfrm>
            <a:prstGeom prst="rect">
              <a:avLst/>
            </a:prstGeom>
            <a:noFill/>
          </p:spPr>
          <p:txBody>
            <a:bodyPr wrap="none" rtlCol="0">
              <a:spAutoFit/>
            </a:bodyPr>
            <a:lstStyle/>
            <a:p>
              <a:r>
                <a:rPr lang="en-US" sz="1400" dirty="0" smtClean="0"/>
                <a:t>0.40</a:t>
              </a:r>
              <a:endParaRPr lang="en-US" sz="1400" dirty="0"/>
            </a:p>
          </p:txBody>
        </p:sp>
        <p:sp>
          <p:nvSpPr>
            <p:cNvPr id="25" name="TextBox 24"/>
            <p:cNvSpPr txBox="1"/>
            <p:nvPr/>
          </p:nvSpPr>
          <p:spPr>
            <a:xfrm>
              <a:off x="769486" y="3171818"/>
              <a:ext cx="503664" cy="307777"/>
            </a:xfrm>
            <a:prstGeom prst="rect">
              <a:avLst/>
            </a:prstGeom>
            <a:noFill/>
          </p:spPr>
          <p:txBody>
            <a:bodyPr wrap="none" rtlCol="0">
              <a:spAutoFit/>
            </a:bodyPr>
            <a:lstStyle/>
            <a:p>
              <a:r>
                <a:rPr lang="en-US" sz="1400" dirty="0" smtClean="0"/>
                <a:t>0.35</a:t>
              </a:r>
              <a:endParaRPr lang="en-US" sz="1400" dirty="0"/>
            </a:p>
          </p:txBody>
        </p:sp>
        <p:sp>
          <p:nvSpPr>
            <p:cNvPr id="26" name="TextBox 25"/>
            <p:cNvSpPr txBox="1"/>
            <p:nvPr/>
          </p:nvSpPr>
          <p:spPr>
            <a:xfrm>
              <a:off x="769486" y="3831765"/>
              <a:ext cx="503664" cy="307777"/>
            </a:xfrm>
            <a:prstGeom prst="rect">
              <a:avLst/>
            </a:prstGeom>
            <a:noFill/>
          </p:spPr>
          <p:txBody>
            <a:bodyPr wrap="none" rtlCol="0">
              <a:spAutoFit/>
            </a:bodyPr>
            <a:lstStyle/>
            <a:p>
              <a:r>
                <a:rPr lang="en-US" sz="1400" dirty="0" smtClean="0"/>
                <a:t>0.30</a:t>
              </a:r>
              <a:endParaRPr lang="en-US" sz="1400" dirty="0"/>
            </a:p>
          </p:txBody>
        </p:sp>
        <p:sp>
          <p:nvSpPr>
            <p:cNvPr id="27" name="TextBox 26"/>
            <p:cNvSpPr txBox="1"/>
            <p:nvPr/>
          </p:nvSpPr>
          <p:spPr>
            <a:xfrm>
              <a:off x="769486" y="4461776"/>
              <a:ext cx="503664" cy="307777"/>
            </a:xfrm>
            <a:prstGeom prst="rect">
              <a:avLst/>
            </a:prstGeom>
            <a:noFill/>
          </p:spPr>
          <p:txBody>
            <a:bodyPr wrap="none" rtlCol="0">
              <a:spAutoFit/>
            </a:bodyPr>
            <a:lstStyle/>
            <a:p>
              <a:r>
                <a:rPr lang="en-US" sz="1400" dirty="0" smtClean="0"/>
                <a:t>0.25</a:t>
              </a:r>
              <a:endParaRPr lang="en-US" sz="1400" dirty="0"/>
            </a:p>
          </p:txBody>
        </p:sp>
        <p:grpSp>
          <p:nvGrpSpPr>
            <p:cNvPr id="63" name="Group 62"/>
            <p:cNvGrpSpPr/>
            <p:nvPr/>
          </p:nvGrpSpPr>
          <p:grpSpPr>
            <a:xfrm>
              <a:off x="769486" y="5076819"/>
              <a:ext cx="7529729" cy="669727"/>
              <a:chOff x="769486" y="5076819"/>
              <a:chExt cx="7529729" cy="669727"/>
            </a:xfrm>
          </p:grpSpPr>
          <p:cxnSp>
            <p:nvCxnSpPr>
              <p:cNvPr id="14" name="Straight Connector 13"/>
              <p:cNvCxnSpPr/>
              <p:nvPr/>
            </p:nvCxnSpPr>
            <p:spPr>
              <a:xfrm flipV="1">
                <a:off x="1266825" y="5257794"/>
                <a:ext cx="6810375" cy="9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9486" y="5076819"/>
                <a:ext cx="503664" cy="307777"/>
              </a:xfrm>
              <a:prstGeom prst="rect">
                <a:avLst/>
              </a:prstGeom>
              <a:noFill/>
            </p:spPr>
            <p:txBody>
              <a:bodyPr wrap="none" rtlCol="0">
                <a:spAutoFit/>
              </a:bodyPr>
              <a:lstStyle/>
              <a:p>
                <a:r>
                  <a:rPr lang="en-US" sz="1400" dirty="0" smtClean="0"/>
                  <a:t>0.20</a:t>
                </a:r>
                <a:endParaRPr lang="en-US" sz="1400" dirty="0"/>
              </a:p>
            </p:txBody>
          </p:sp>
          <p:sp>
            <p:nvSpPr>
              <p:cNvPr id="29" name="TextBox 28"/>
              <p:cNvSpPr txBox="1"/>
              <p:nvPr/>
            </p:nvSpPr>
            <p:spPr>
              <a:xfrm>
                <a:off x="1238250" y="5438769"/>
                <a:ext cx="276038" cy="307777"/>
              </a:xfrm>
              <a:prstGeom prst="rect">
                <a:avLst/>
              </a:prstGeom>
              <a:noFill/>
            </p:spPr>
            <p:txBody>
              <a:bodyPr wrap="none" rtlCol="0">
                <a:spAutoFit/>
              </a:bodyPr>
              <a:lstStyle/>
              <a:p>
                <a:r>
                  <a:rPr lang="en-US" sz="1400" dirty="0" smtClean="0"/>
                  <a:t>0</a:t>
                </a:r>
                <a:endParaRPr lang="en-US" sz="1400" dirty="0"/>
              </a:p>
            </p:txBody>
          </p:sp>
          <p:cxnSp>
            <p:nvCxnSpPr>
              <p:cNvPr id="30" name="Straight Connector 29"/>
              <p:cNvCxnSpPr/>
              <p:nvPr/>
            </p:nvCxnSpPr>
            <p:spPr>
              <a:xfrm rot="5400000" flipH="1">
                <a:off x="2457450" y="5323108"/>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a:off x="1885950" y="5323108"/>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a:off x="3028950" y="5323108"/>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3600450" y="5323108"/>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4162425" y="5323108"/>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4686300" y="5323108"/>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5267325" y="5323108"/>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5867400" y="5323108"/>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6410325" y="5323108"/>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6943725" y="5323108"/>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a:off x="7505700" y="5323108"/>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a:off x="8010525" y="5317665"/>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52600" y="5438769"/>
                <a:ext cx="367408" cy="307777"/>
              </a:xfrm>
              <a:prstGeom prst="rect">
                <a:avLst/>
              </a:prstGeom>
              <a:noFill/>
            </p:spPr>
            <p:txBody>
              <a:bodyPr wrap="none" rtlCol="0">
                <a:spAutoFit/>
              </a:bodyPr>
              <a:lstStyle/>
              <a:p>
                <a:r>
                  <a:rPr lang="en-US" sz="1400" dirty="0" smtClean="0"/>
                  <a:t>10</a:t>
                </a:r>
                <a:endParaRPr lang="en-US" sz="1400" dirty="0"/>
              </a:p>
            </p:txBody>
          </p:sp>
          <p:sp>
            <p:nvSpPr>
              <p:cNvPr id="43" name="TextBox 42"/>
              <p:cNvSpPr txBox="1"/>
              <p:nvPr/>
            </p:nvSpPr>
            <p:spPr>
              <a:xfrm>
                <a:off x="2336346" y="5438769"/>
                <a:ext cx="367408" cy="307777"/>
              </a:xfrm>
              <a:prstGeom prst="rect">
                <a:avLst/>
              </a:prstGeom>
              <a:noFill/>
            </p:spPr>
            <p:txBody>
              <a:bodyPr wrap="none" rtlCol="0">
                <a:spAutoFit/>
              </a:bodyPr>
              <a:lstStyle/>
              <a:p>
                <a:r>
                  <a:rPr lang="en-US" sz="1400" dirty="0" smtClean="0"/>
                  <a:t>20</a:t>
                </a:r>
                <a:endParaRPr lang="en-US" sz="1400" dirty="0"/>
              </a:p>
            </p:txBody>
          </p:sp>
          <p:sp>
            <p:nvSpPr>
              <p:cNvPr id="44" name="TextBox 43"/>
              <p:cNvSpPr txBox="1"/>
              <p:nvPr/>
            </p:nvSpPr>
            <p:spPr>
              <a:xfrm>
                <a:off x="2896961" y="5438769"/>
                <a:ext cx="367408" cy="307777"/>
              </a:xfrm>
              <a:prstGeom prst="rect">
                <a:avLst/>
              </a:prstGeom>
              <a:noFill/>
            </p:spPr>
            <p:txBody>
              <a:bodyPr wrap="none" rtlCol="0">
                <a:spAutoFit/>
              </a:bodyPr>
              <a:lstStyle/>
              <a:p>
                <a:r>
                  <a:rPr lang="en-US" sz="1400" dirty="0" smtClean="0"/>
                  <a:t>30</a:t>
                </a:r>
                <a:endParaRPr lang="en-US" sz="1400" dirty="0"/>
              </a:p>
            </p:txBody>
          </p:sp>
          <p:sp>
            <p:nvSpPr>
              <p:cNvPr id="45" name="TextBox 44"/>
              <p:cNvSpPr txBox="1"/>
              <p:nvPr/>
            </p:nvSpPr>
            <p:spPr>
              <a:xfrm>
                <a:off x="3468461" y="5438769"/>
                <a:ext cx="367408" cy="307777"/>
              </a:xfrm>
              <a:prstGeom prst="rect">
                <a:avLst/>
              </a:prstGeom>
              <a:noFill/>
            </p:spPr>
            <p:txBody>
              <a:bodyPr wrap="none" rtlCol="0">
                <a:spAutoFit/>
              </a:bodyPr>
              <a:lstStyle/>
              <a:p>
                <a:r>
                  <a:rPr lang="en-US" sz="1400" dirty="0" smtClean="0"/>
                  <a:t>40</a:t>
                </a:r>
                <a:endParaRPr lang="en-US" sz="1400" dirty="0"/>
              </a:p>
            </p:txBody>
          </p:sp>
          <p:sp>
            <p:nvSpPr>
              <p:cNvPr id="46" name="TextBox 45"/>
              <p:cNvSpPr txBox="1"/>
              <p:nvPr/>
            </p:nvSpPr>
            <p:spPr>
              <a:xfrm>
                <a:off x="4031796" y="5438769"/>
                <a:ext cx="367408" cy="307777"/>
              </a:xfrm>
              <a:prstGeom prst="rect">
                <a:avLst/>
              </a:prstGeom>
              <a:noFill/>
            </p:spPr>
            <p:txBody>
              <a:bodyPr wrap="none" rtlCol="0">
                <a:spAutoFit/>
              </a:bodyPr>
              <a:lstStyle/>
              <a:p>
                <a:r>
                  <a:rPr lang="en-US" sz="1400" dirty="0" smtClean="0"/>
                  <a:t>50</a:t>
                </a:r>
                <a:endParaRPr lang="en-US" sz="1400" dirty="0"/>
              </a:p>
            </p:txBody>
          </p:sp>
          <p:sp>
            <p:nvSpPr>
              <p:cNvPr id="47" name="TextBox 46"/>
              <p:cNvSpPr txBox="1"/>
              <p:nvPr/>
            </p:nvSpPr>
            <p:spPr>
              <a:xfrm>
                <a:off x="4557031" y="5438769"/>
                <a:ext cx="367408" cy="307777"/>
              </a:xfrm>
              <a:prstGeom prst="rect">
                <a:avLst/>
              </a:prstGeom>
              <a:noFill/>
            </p:spPr>
            <p:txBody>
              <a:bodyPr wrap="none" rtlCol="0">
                <a:spAutoFit/>
              </a:bodyPr>
              <a:lstStyle/>
              <a:p>
                <a:r>
                  <a:rPr lang="en-US" sz="1400" dirty="0" smtClean="0"/>
                  <a:t>60</a:t>
                </a:r>
                <a:endParaRPr lang="en-US" sz="1400" dirty="0"/>
              </a:p>
            </p:txBody>
          </p:sp>
          <p:sp>
            <p:nvSpPr>
              <p:cNvPr id="48" name="TextBox 47"/>
              <p:cNvSpPr txBox="1"/>
              <p:nvPr/>
            </p:nvSpPr>
            <p:spPr>
              <a:xfrm>
                <a:off x="5139418" y="5438769"/>
                <a:ext cx="367408" cy="307777"/>
              </a:xfrm>
              <a:prstGeom prst="rect">
                <a:avLst/>
              </a:prstGeom>
              <a:noFill/>
            </p:spPr>
            <p:txBody>
              <a:bodyPr wrap="none" rtlCol="0">
                <a:spAutoFit/>
              </a:bodyPr>
              <a:lstStyle/>
              <a:p>
                <a:r>
                  <a:rPr lang="en-US" sz="1400" dirty="0" smtClean="0"/>
                  <a:t>70</a:t>
                </a:r>
                <a:endParaRPr lang="en-US" sz="1400" dirty="0"/>
              </a:p>
            </p:txBody>
          </p:sp>
          <p:sp>
            <p:nvSpPr>
              <p:cNvPr id="49" name="TextBox 48"/>
              <p:cNvSpPr txBox="1"/>
              <p:nvPr/>
            </p:nvSpPr>
            <p:spPr>
              <a:xfrm>
                <a:off x="5746298" y="5438769"/>
                <a:ext cx="367408" cy="307777"/>
              </a:xfrm>
              <a:prstGeom prst="rect">
                <a:avLst/>
              </a:prstGeom>
              <a:noFill/>
            </p:spPr>
            <p:txBody>
              <a:bodyPr wrap="none" rtlCol="0">
                <a:spAutoFit/>
              </a:bodyPr>
              <a:lstStyle/>
              <a:p>
                <a:r>
                  <a:rPr lang="en-US" sz="1400" dirty="0" smtClean="0"/>
                  <a:t>80</a:t>
                </a:r>
                <a:endParaRPr lang="en-US" sz="1400" dirty="0"/>
              </a:p>
            </p:txBody>
          </p:sp>
          <p:sp>
            <p:nvSpPr>
              <p:cNvPr id="50" name="TextBox 49"/>
              <p:cNvSpPr txBox="1"/>
              <p:nvPr/>
            </p:nvSpPr>
            <p:spPr>
              <a:xfrm>
                <a:off x="6278336" y="5438769"/>
                <a:ext cx="367408" cy="307777"/>
              </a:xfrm>
              <a:prstGeom prst="rect">
                <a:avLst/>
              </a:prstGeom>
              <a:noFill/>
            </p:spPr>
            <p:txBody>
              <a:bodyPr wrap="none" rtlCol="0">
                <a:spAutoFit/>
              </a:bodyPr>
              <a:lstStyle/>
              <a:p>
                <a:r>
                  <a:rPr lang="en-US" sz="1400" dirty="0" smtClean="0"/>
                  <a:t>90</a:t>
                </a:r>
                <a:endParaRPr lang="en-US" sz="1400" dirty="0"/>
              </a:p>
            </p:txBody>
          </p:sp>
          <p:sp>
            <p:nvSpPr>
              <p:cNvPr id="51" name="TextBox 50"/>
              <p:cNvSpPr txBox="1"/>
              <p:nvPr/>
            </p:nvSpPr>
            <p:spPr>
              <a:xfrm>
                <a:off x="6779077" y="5438769"/>
                <a:ext cx="458780" cy="307777"/>
              </a:xfrm>
              <a:prstGeom prst="rect">
                <a:avLst/>
              </a:prstGeom>
              <a:noFill/>
            </p:spPr>
            <p:txBody>
              <a:bodyPr wrap="none" rtlCol="0">
                <a:spAutoFit/>
              </a:bodyPr>
              <a:lstStyle/>
              <a:p>
                <a:r>
                  <a:rPr lang="en-US" sz="1400" dirty="0" smtClean="0"/>
                  <a:t>100</a:t>
                </a:r>
                <a:endParaRPr lang="en-US" sz="1400" dirty="0"/>
              </a:p>
            </p:txBody>
          </p:sp>
          <p:sp>
            <p:nvSpPr>
              <p:cNvPr id="52" name="TextBox 51"/>
              <p:cNvSpPr txBox="1"/>
              <p:nvPr/>
            </p:nvSpPr>
            <p:spPr>
              <a:xfrm>
                <a:off x="7336971" y="5438769"/>
                <a:ext cx="458780" cy="307777"/>
              </a:xfrm>
              <a:prstGeom prst="rect">
                <a:avLst/>
              </a:prstGeom>
              <a:noFill/>
            </p:spPr>
            <p:txBody>
              <a:bodyPr wrap="none" rtlCol="0">
                <a:spAutoFit/>
              </a:bodyPr>
              <a:lstStyle/>
              <a:p>
                <a:r>
                  <a:rPr lang="en-US" sz="1400" dirty="0" smtClean="0"/>
                  <a:t>110</a:t>
                </a:r>
                <a:endParaRPr lang="en-US" sz="1400" dirty="0"/>
              </a:p>
            </p:txBody>
          </p:sp>
          <p:sp>
            <p:nvSpPr>
              <p:cNvPr id="53" name="TextBox 52"/>
              <p:cNvSpPr txBox="1"/>
              <p:nvPr/>
            </p:nvSpPr>
            <p:spPr>
              <a:xfrm>
                <a:off x="7840435" y="5438769"/>
                <a:ext cx="458780" cy="307777"/>
              </a:xfrm>
              <a:prstGeom prst="rect">
                <a:avLst/>
              </a:prstGeom>
              <a:noFill/>
            </p:spPr>
            <p:txBody>
              <a:bodyPr wrap="none" rtlCol="0">
                <a:spAutoFit/>
              </a:bodyPr>
              <a:lstStyle/>
              <a:p>
                <a:r>
                  <a:rPr lang="en-US" sz="1400" dirty="0" smtClean="0"/>
                  <a:t>120</a:t>
                </a:r>
                <a:endParaRPr lang="en-US" sz="1400" dirty="0"/>
              </a:p>
            </p:txBody>
          </p:sp>
          <p:cxnSp>
            <p:nvCxnSpPr>
              <p:cNvPr id="62" name="Straight Connector 61"/>
              <p:cNvCxnSpPr/>
              <p:nvPr/>
            </p:nvCxnSpPr>
            <p:spPr>
              <a:xfrm rot="5400000" flipH="1">
                <a:off x="1314450" y="5323108"/>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 name="Group 6"/>
          <p:cNvGrpSpPr>
            <a:grpSpLocks/>
          </p:cNvGrpSpPr>
          <p:nvPr/>
        </p:nvGrpSpPr>
        <p:grpSpPr bwMode="auto">
          <a:xfrm>
            <a:off x="5486400" y="3095625"/>
            <a:ext cx="1600200" cy="1447800"/>
            <a:chOff x="5486400" y="3276600"/>
            <a:chExt cx="1600200" cy="1447800"/>
          </a:xfrm>
          <a:solidFill>
            <a:schemeClr val="accent2"/>
          </a:solidFill>
        </p:grpSpPr>
        <p:sp>
          <p:nvSpPr>
            <p:cNvPr id="76806" name="Down Arrow Callout 4"/>
            <p:cNvSpPr>
              <a:spLocks noChangeArrowheads="1"/>
            </p:cNvSpPr>
            <p:nvPr/>
          </p:nvSpPr>
          <p:spPr bwMode="auto">
            <a:xfrm>
              <a:off x="5486400" y="3276600"/>
              <a:ext cx="1600200" cy="1447800"/>
            </a:xfrm>
            <a:prstGeom prst="downArrowCallout">
              <a:avLst>
                <a:gd name="adj1" fmla="val 25001"/>
                <a:gd name="adj2" fmla="val 25001"/>
                <a:gd name="adj3" fmla="val 25000"/>
                <a:gd name="adj4" fmla="val 64977"/>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endParaRPr lang="en-US" altLang="en-US" sz="2400" smtClean="0">
                <a:solidFill>
                  <a:srgbClr val="FFFF00"/>
                </a:solidFill>
                <a:latin typeface="Arial" panose="020B0604020202020204" pitchFamily="34" charset="0"/>
              </a:endParaRPr>
            </a:p>
          </p:txBody>
        </p:sp>
        <p:sp>
          <p:nvSpPr>
            <p:cNvPr id="76807" name="TextBox 5"/>
            <p:cNvSpPr txBox="1">
              <a:spLocks noChangeArrowheads="1"/>
            </p:cNvSpPr>
            <p:nvPr/>
          </p:nvSpPr>
          <p:spPr bwMode="auto">
            <a:xfrm>
              <a:off x="5486400" y="3276600"/>
              <a:ext cx="1600200" cy="9233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1800" dirty="0" smtClean="0">
                  <a:solidFill>
                    <a:schemeClr val="accent1"/>
                  </a:solidFill>
                  <a:latin typeface="Arial" panose="020B0604020202020204" pitchFamily="34" charset="0"/>
                </a:rPr>
                <a:t>Optimal amount= </a:t>
              </a:r>
            </a:p>
            <a:p>
              <a:pPr algn="ctr" eaLnBrk="1" hangingPunct="1">
                <a:spcBef>
                  <a:spcPct val="0"/>
                </a:spcBef>
                <a:buFontTx/>
                <a:buNone/>
                <a:defRPr/>
              </a:pPr>
              <a:r>
                <a:rPr lang="en-US" altLang="en-US" sz="1800" dirty="0" smtClean="0">
                  <a:solidFill>
                    <a:schemeClr val="accent1"/>
                  </a:solidFill>
                  <a:latin typeface="Arial" panose="020B0604020202020204" pitchFamily="34" charset="0"/>
                </a:rPr>
                <a:t>80-85%</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CA" altLang="en-US" smtClean="0"/>
              <a:t>Impact of Protein Intake on 60-day Mortality</a:t>
            </a:r>
          </a:p>
        </p:txBody>
      </p:sp>
      <p:sp>
        <p:nvSpPr>
          <p:cNvPr id="40963" name="Content Placeholder 2"/>
          <p:cNvSpPr>
            <a:spLocks noGrp="1"/>
          </p:cNvSpPr>
          <p:nvPr>
            <p:ph idx="1"/>
          </p:nvPr>
        </p:nvSpPr>
        <p:spPr/>
        <p:txBody>
          <a:bodyPr/>
          <a:lstStyle/>
          <a:p>
            <a:r>
              <a:rPr lang="en-CA" altLang="en-US" smtClean="0"/>
              <a:t>Data from 2828 patients from 2013 International Nutrition Survey</a:t>
            </a:r>
          </a:p>
        </p:txBody>
      </p:sp>
      <p:graphicFrame>
        <p:nvGraphicFramePr>
          <p:cNvPr id="4" name="Table 3"/>
          <p:cNvGraphicFramePr>
            <a:graphicFrameLocks noGrp="1"/>
          </p:cNvGraphicFramePr>
          <p:nvPr>
            <p:extLst>
              <p:ext uri="{D42A27DB-BD31-4B8C-83A1-F6EECF244321}">
                <p14:modId xmlns:p14="http://schemas.microsoft.com/office/powerpoint/2010/main" val="1897967187"/>
              </p:ext>
            </p:extLst>
          </p:nvPr>
        </p:nvGraphicFramePr>
        <p:xfrm>
          <a:off x="1219200" y="2063750"/>
          <a:ext cx="6172199" cy="3581400"/>
        </p:xfrm>
        <a:graphic>
          <a:graphicData uri="http://schemas.openxmlformats.org/drawingml/2006/table">
            <a:tbl>
              <a:tblPr firstRow="1" firstCol="1" bandRow="1">
                <a:tableStyleId>{5C22544A-7EE6-4342-B048-85BDC9FD1C3A}</a:tableStyleId>
              </a:tblPr>
              <a:tblGrid>
                <a:gridCol w="2055833"/>
                <a:gridCol w="259028"/>
                <a:gridCol w="1796457"/>
                <a:gridCol w="2060881"/>
              </a:tblGrid>
              <a:tr h="372605">
                <a:tc>
                  <a:txBody>
                    <a:bodyPr/>
                    <a:lstStyle/>
                    <a:p>
                      <a:pPr>
                        <a:lnSpc>
                          <a:spcPct val="115000"/>
                        </a:lnSpc>
                        <a:spcAft>
                          <a:spcPts val="0"/>
                        </a:spcAft>
                      </a:pPr>
                      <a:r>
                        <a:rPr lang="en-US" sz="1600" dirty="0">
                          <a:solidFill>
                            <a:schemeClr val="tx1"/>
                          </a:solidFill>
                          <a:effectLst/>
                        </a:rPr>
                        <a:t> </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0"/>
                        </a:spcAft>
                      </a:pPr>
                      <a:r>
                        <a:rPr lang="en-US" sz="1600" dirty="0">
                          <a:solidFill>
                            <a:schemeClr val="bg1"/>
                          </a:solidFill>
                          <a:effectLst/>
                        </a:rPr>
                        <a:t>Patients in ICU ≥ 4 d</a:t>
                      </a:r>
                      <a:endParaRPr lang="en-C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hMerge="1">
                  <a:txBody>
                    <a:bodyPr/>
                    <a:lstStyle/>
                    <a:p>
                      <a:endParaRPr lang="en-CA"/>
                    </a:p>
                  </a:txBody>
                  <a:tcPr/>
                </a:tc>
              </a:tr>
              <a:tr h="563237">
                <a:tc>
                  <a:txBody>
                    <a:bodyPr/>
                    <a:lstStyle/>
                    <a:p>
                      <a:pPr>
                        <a:lnSpc>
                          <a:spcPct val="115000"/>
                        </a:lnSpc>
                        <a:spcAft>
                          <a:spcPts val="0"/>
                        </a:spcAft>
                      </a:pPr>
                      <a:r>
                        <a:rPr lang="en-US" sz="1600" dirty="0">
                          <a:solidFill>
                            <a:schemeClr val="bg1"/>
                          </a:solidFill>
                          <a:effectLst/>
                        </a:rPr>
                        <a:t>Variable </a:t>
                      </a:r>
                      <a:endParaRPr lang="en-C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0"/>
                        </a:spcAft>
                      </a:pPr>
                      <a:r>
                        <a:rPr lang="en-US" sz="1600" dirty="0">
                          <a:solidFill>
                            <a:schemeClr val="tx1"/>
                          </a:solidFill>
                          <a:effectLst/>
                        </a:rPr>
                        <a:t>60-Day Mortality, Odds Ratio  (95% CI)</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hMerge="1">
                  <a:txBody>
                    <a:bodyPr/>
                    <a:lstStyle/>
                    <a:p>
                      <a:endParaRPr lang="en-CA"/>
                    </a:p>
                  </a:txBody>
                  <a:tcPr/>
                </a:tc>
              </a:tr>
              <a:tr h="392606">
                <a:tc>
                  <a:txBody>
                    <a:bodyPr/>
                    <a:lstStyle/>
                    <a:p>
                      <a:pPr>
                        <a:lnSpc>
                          <a:spcPct val="115000"/>
                        </a:lnSpc>
                        <a:spcAft>
                          <a:spcPts val="0"/>
                        </a:spcAft>
                      </a:pPr>
                      <a:r>
                        <a:rPr lang="en-US" sz="1600" dirty="0">
                          <a:solidFill>
                            <a:schemeClr val="bg1"/>
                          </a:solidFill>
                          <a:effectLst/>
                        </a:rPr>
                        <a:t> </a:t>
                      </a:r>
                      <a:endParaRPr lang="en-C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a:solidFill>
                            <a:schemeClr val="tx1"/>
                          </a:solidFill>
                          <a:effectLst/>
                        </a:rPr>
                        <a:t> </a:t>
                      </a:r>
                      <a:endParaRPr lang="en-CA"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solidFill>
                            <a:schemeClr val="tx1"/>
                          </a:solidFill>
                          <a:effectLst/>
                        </a:rPr>
                        <a:t>Adjusted¹</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dirty="0">
                          <a:solidFill>
                            <a:schemeClr val="tx1"/>
                          </a:solidFill>
                          <a:effectLst/>
                        </a:rPr>
                        <a:t>Adjusted²</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26476">
                <a:tc>
                  <a:txBody>
                    <a:bodyPr/>
                    <a:lstStyle/>
                    <a:p>
                      <a:pPr>
                        <a:lnSpc>
                          <a:spcPct val="115000"/>
                        </a:lnSpc>
                        <a:spcAft>
                          <a:spcPts val="0"/>
                        </a:spcAft>
                      </a:pPr>
                      <a:r>
                        <a:rPr lang="en-US" sz="1600" dirty="0">
                          <a:solidFill>
                            <a:schemeClr val="bg1"/>
                          </a:solidFill>
                          <a:effectLst/>
                        </a:rPr>
                        <a:t>Protein Intake (Delivery </a:t>
                      </a:r>
                      <a:r>
                        <a:rPr lang="en-US" sz="1600" u="sng" dirty="0">
                          <a:solidFill>
                            <a:schemeClr val="bg1"/>
                          </a:solidFill>
                          <a:effectLst/>
                        </a:rPr>
                        <a:t>&gt;</a:t>
                      </a:r>
                      <a:r>
                        <a:rPr lang="en-US" sz="1600" dirty="0">
                          <a:solidFill>
                            <a:schemeClr val="bg1"/>
                          </a:solidFill>
                          <a:effectLst/>
                        </a:rPr>
                        <a:t> 80% of prescribed vs. &lt; 80%)</a:t>
                      </a:r>
                      <a:r>
                        <a:rPr lang="en-US" sz="1600" u="sng" dirty="0">
                          <a:solidFill>
                            <a:schemeClr val="bg1"/>
                          </a:solidFill>
                          <a:effectLst/>
                        </a:rPr>
                        <a:t> </a:t>
                      </a:r>
                      <a:endParaRPr lang="en-C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solidFill>
                            <a:schemeClr val="tx1"/>
                          </a:solidFill>
                          <a:effectLst/>
                        </a:rPr>
                        <a:t> </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smtClean="0">
                          <a:solidFill>
                            <a:schemeClr val="tx1"/>
                          </a:solidFill>
                          <a:effectLst/>
                        </a:rPr>
                        <a:t>0.61</a:t>
                      </a:r>
                      <a:endParaRPr lang="en-CA" sz="1600" dirty="0">
                        <a:solidFill>
                          <a:schemeClr val="tx1"/>
                        </a:solidFill>
                        <a:effectLst/>
                      </a:endParaRPr>
                    </a:p>
                    <a:p>
                      <a:pPr>
                        <a:lnSpc>
                          <a:spcPct val="115000"/>
                        </a:lnSpc>
                        <a:spcAft>
                          <a:spcPts val="0"/>
                        </a:spcAft>
                      </a:pPr>
                      <a:r>
                        <a:rPr lang="en-US" sz="1600" dirty="0">
                          <a:solidFill>
                            <a:schemeClr val="tx1"/>
                          </a:solidFill>
                          <a:effectLst/>
                        </a:rPr>
                        <a:t>(</a:t>
                      </a:r>
                      <a:r>
                        <a:rPr lang="en-US" sz="1600" dirty="0" smtClean="0">
                          <a:solidFill>
                            <a:schemeClr val="tx1"/>
                          </a:solidFill>
                          <a:effectLst/>
                        </a:rPr>
                        <a:t>0.47, 0.818</a:t>
                      </a:r>
                      <a:r>
                        <a:rPr lang="en-US" sz="1600" dirty="0">
                          <a:solidFill>
                            <a:schemeClr val="tx1"/>
                          </a:solidFill>
                          <a:effectLst/>
                        </a:rPr>
                        <a:t>)</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smtClean="0">
                          <a:solidFill>
                            <a:schemeClr val="tx1"/>
                          </a:solidFill>
                          <a:effectLst/>
                        </a:rPr>
                        <a:t>0.66</a:t>
                      </a:r>
                      <a:endParaRPr lang="en-CA" sz="1600" dirty="0">
                        <a:solidFill>
                          <a:schemeClr val="tx1"/>
                        </a:solidFill>
                        <a:effectLst/>
                      </a:endParaRPr>
                    </a:p>
                    <a:p>
                      <a:pPr>
                        <a:lnSpc>
                          <a:spcPct val="115000"/>
                        </a:lnSpc>
                        <a:spcAft>
                          <a:spcPts val="0"/>
                        </a:spcAft>
                      </a:pPr>
                      <a:r>
                        <a:rPr lang="en-US" sz="1600" dirty="0">
                          <a:solidFill>
                            <a:schemeClr val="tx1"/>
                          </a:solidFill>
                          <a:effectLst/>
                        </a:rPr>
                        <a:t>(</a:t>
                      </a:r>
                      <a:r>
                        <a:rPr lang="en-US" sz="1600" dirty="0" smtClean="0">
                          <a:solidFill>
                            <a:schemeClr val="tx1"/>
                          </a:solidFill>
                          <a:effectLst/>
                        </a:rPr>
                        <a:t>0.50, </a:t>
                      </a:r>
                      <a:r>
                        <a:rPr lang="en-US" sz="1600" dirty="0">
                          <a:solidFill>
                            <a:schemeClr val="tx1"/>
                          </a:solidFill>
                          <a:effectLst/>
                        </a:rPr>
                        <a:t>0.88)</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26476">
                <a:tc>
                  <a:txBody>
                    <a:bodyPr/>
                    <a:lstStyle/>
                    <a:p>
                      <a:pPr>
                        <a:lnSpc>
                          <a:spcPct val="115000"/>
                        </a:lnSpc>
                        <a:spcAft>
                          <a:spcPts val="0"/>
                        </a:spcAft>
                      </a:pPr>
                      <a:r>
                        <a:rPr lang="en-US" sz="1600" dirty="0">
                          <a:solidFill>
                            <a:schemeClr val="bg1"/>
                          </a:solidFill>
                          <a:effectLst/>
                        </a:rPr>
                        <a:t>Energy Intake (Delivery </a:t>
                      </a:r>
                      <a:r>
                        <a:rPr lang="en-US" sz="1600" u="sng" dirty="0">
                          <a:solidFill>
                            <a:schemeClr val="bg1"/>
                          </a:solidFill>
                          <a:effectLst/>
                        </a:rPr>
                        <a:t>&gt;</a:t>
                      </a:r>
                      <a:r>
                        <a:rPr lang="en-US" sz="1600" dirty="0">
                          <a:solidFill>
                            <a:schemeClr val="bg1"/>
                          </a:solidFill>
                          <a:effectLst/>
                        </a:rPr>
                        <a:t> 80% vs. &lt; 80% of Prescribed) </a:t>
                      </a:r>
                      <a:endParaRPr lang="en-C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baseline="30000">
                          <a:solidFill>
                            <a:schemeClr val="tx1"/>
                          </a:solidFill>
                          <a:effectLst/>
                        </a:rPr>
                        <a:t> </a:t>
                      </a:r>
                      <a:endParaRPr lang="en-CA"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smtClean="0">
                          <a:solidFill>
                            <a:schemeClr val="tx1"/>
                          </a:solidFill>
                          <a:effectLst/>
                        </a:rPr>
                        <a:t>0.71</a:t>
                      </a:r>
                      <a:endParaRPr lang="en-CA" sz="1600" dirty="0">
                        <a:solidFill>
                          <a:schemeClr val="tx1"/>
                        </a:solidFill>
                        <a:effectLst/>
                      </a:endParaRPr>
                    </a:p>
                    <a:p>
                      <a:pPr>
                        <a:lnSpc>
                          <a:spcPct val="115000"/>
                        </a:lnSpc>
                        <a:spcAft>
                          <a:spcPts val="0"/>
                        </a:spcAft>
                      </a:pPr>
                      <a:r>
                        <a:rPr lang="en-US" sz="1600" dirty="0">
                          <a:solidFill>
                            <a:schemeClr val="tx1"/>
                          </a:solidFill>
                          <a:effectLst/>
                        </a:rPr>
                        <a:t>(</a:t>
                      </a:r>
                      <a:r>
                        <a:rPr lang="en-US" sz="1600" dirty="0" smtClean="0">
                          <a:solidFill>
                            <a:schemeClr val="tx1"/>
                          </a:solidFill>
                          <a:effectLst/>
                        </a:rPr>
                        <a:t>0.56, 0.89</a:t>
                      </a:r>
                      <a:r>
                        <a:rPr lang="en-US" sz="1600" dirty="0">
                          <a:solidFill>
                            <a:schemeClr val="tx1"/>
                          </a:solidFill>
                          <a:effectLst/>
                        </a:rPr>
                        <a:t>)</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smtClean="0">
                          <a:solidFill>
                            <a:schemeClr val="tx1"/>
                          </a:solidFill>
                          <a:effectLst/>
                        </a:rPr>
                        <a:t>0.88</a:t>
                      </a:r>
                      <a:endParaRPr lang="en-CA" sz="1600" dirty="0">
                        <a:solidFill>
                          <a:schemeClr val="tx1"/>
                        </a:solidFill>
                        <a:effectLst/>
                      </a:endParaRPr>
                    </a:p>
                    <a:p>
                      <a:pPr>
                        <a:lnSpc>
                          <a:spcPct val="115000"/>
                        </a:lnSpc>
                        <a:spcAft>
                          <a:spcPts val="0"/>
                        </a:spcAft>
                      </a:pPr>
                      <a:r>
                        <a:rPr lang="en-US" sz="1600" dirty="0">
                          <a:solidFill>
                            <a:schemeClr val="tx1"/>
                          </a:solidFill>
                          <a:effectLst/>
                        </a:rPr>
                        <a:t>(</a:t>
                      </a:r>
                      <a:r>
                        <a:rPr lang="en-US" sz="1600" dirty="0" smtClean="0">
                          <a:solidFill>
                            <a:schemeClr val="tx1"/>
                          </a:solidFill>
                          <a:effectLst/>
                        </a:rPr>
                        <a:t>0.70, </a:t>
                      </a:r>
                      <a:r>
                        <a:rPr lang="en-US" sz="1600" dirty="0">
                          <a:solidFill>
                            <a:schemeClr val="tx1"/>
                          </a:solidFill>
                          <a:effectLst/>
                        </a:rPr>
                        <a:t>1.11)</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0992" name="TextBox 5"/>
          <p:cNvSpPr txBox="1">
            <a:spLocks noChangeArrowheads="1"/>
          </p:cNvSpPr>
          <p:nvPr/>
        </p:nvSpPr>
        <p:spPr bwMode="auto">
          <a:xfrm>
            <a:off x="381000" y="5943600"/>
            <a:ext cx="8534400" cy="830997"/>
          </a:xfrm>
          <a:prstGeom prst="rect">
            <a:avLst/>
          </a:prstGeom>
          <a:noFill/>
          <a:ln w="9525">
            <a:noFill/>
            <a:miter lim="800000"/>
            <a:headEnd/>
            <a:tailEnd/>
          </a:ln>
        </p:spPr>
        <p:txBody>
          <a:bodyPr>
            <a:spAutoFit/>
          </a:bodyPr>
          <a:lstStyle/>
          <a:p>
            <a:pPr eaLnBrk="1" hangingPunct="1"/>
            <a:r>
              <a:rPr lang="en-US" altLang="en-US" sz="1600" dirty="0"/>
              <a:t>¹ Adjusted for BMI, Gender, Admission Type, Age, Evaluable Days, APACHE II Score, SOFA Score</a:t>
            </a:r>
            <a:endParaRPr lang="en-CA" altLang="en-US" sz="1600" dirty="0"/>
          </a:p>
          <a:p>
            <a:pPr eaLnBrk="1" hangingPunct="1"/>
            <a:r>
              <a:rPr lang="en-US" altLang="en-US" sz="1600" dirty="0"/>
              <a:t>² Adjusted for all in model 1 plus for calories and protein</a:t>
            </a:r>
            <a:endParaRPr lang="en-CA" altLang="en-US" sz="1600" dirty="0"/>
          </a:p>
          <a:p>
            <a:pPr eaLnBrk="1" hangingPunct="1"/>
            <a:endParaRPr lang="en-CA" altLang="en-US" sz="1600" dirty="0"/>
          </a:p>
        </p:txBody>
      </p:sp>
      <p:sp>
        <p:nvSpPr>
          <p:cNvPr id="40993" name="TextBox 3"/>
          <p:cNvSpPr txBox="1">
            <a:spLocks noChangeArrowheads="1"/>
          </p:cNvSpPr>
          <p:nvPr/>
        </p:nvSpPr>
        <p:spPr bwMode="auto">
          <a:xfrm>
            <a:off x="5562600" y="6400800"/>
            <a:ext cx="3276600" cy="338138"/>
          </a:xfrm>
          <a:prstGeom prst="rect">
            <a:avLst/>
          </a:prstGeom>
          <a:noFill/>
          <a:ln w="9525">
            <a:noFill/>
            <a:miter lim="800000"/>
            <a:headEnd/>
            <a:tailEnd/>
          </a:ln>
        </p:spPr>
        <p:txBody>
          <a:bodyPr>
            <a:spAutoFit/>
          </a:bodyPr>
          <a:lstStyle/>
          <a:p>
            <a:pPr algn="r" eaLnBrk="1" hangingPunct="1"/>
            <a:r>
              <a:rPr lang="en-CA" altLang="en-US" sz="1600" dirty="0" err="1"/>
              <a:t>Nicolo</a:t>
            </a:r>
            <a:r>
              <a:rPr lang="en-CA" altLang="en-US" sz="1600" dirty="0"/>
              <a:t>, </a:t>
            </a:r>
            <a:r>
              <a:rPr lang="en-CA" altLang="en-US" sz="1600" dirty="0" err="1"/>
              <a:t>Heyland</a:t>
            </a:r>
            <a:r>
              <a:rPr lang="en-CA" altLang="en-US" sz="1600" dirty="0"/>
              <a:t> </a:t>
            </a:r>
            <a:r>
              <a:rPr lang="en-CA" altLang="en-US" sz="1600" dirty="0" smtClean="0"/>
              <a:t>(Submitted)</a:t>
            </a:r>
            <a:r>
              <a:rPr lang="en-CA" altLang="en-US" sz="1600" dirty="0" smtClean="0">
                <a:solidFill>
                  <a:srgbClr val="FFFFFF"/>
                </a:solidFill>
              </a:rPr>
              <a:t>)</a:t>
            </a:r>
            <a:endParaRPr lang="en-CA" altLang="en-US" sz="1600"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altLang="en-US" dirty="0" smtClean="0"/>
              <a:t>The Validation of the</a:t>
            </a:r>
            <a:r>
              <a:rPr lang="en-CA" altLang="en-US" dirty="0" smtClean="0"/>
              <a:t> </a:t>
            </a:r>
            <a:r>
              <a:rPr lang="en-CA" altLang="en-US" dirty="0" err="1" smtClean="0"/>
              <a:t>NUTrition</a:t>
            </a:r>
            <a:r>
              <a:rPr lang="en-CA" altLang="en-US" dirty="0" smtClean="0"/>
              <a:t> Risk in the Critically Ill Score (NUTRIC Score) </a:t>
            </a:r>
            <a:r>
              <a:rPr lang="en-US" altLang="en-US" dirty="0" smtClean="0"/>
              <a:t> </a:t>
            </a:r>
          </a:p>
        </p:txBody>
      </p:sp>
      <p:sp>
        <p:nvSpPr>
          <p:cNvPr id="111619" name="Rectangle 1"/>
          <p:cNvSpPr>
            <a:spLocks noChangeArrowheads="1"/>
          </p:cNvSpPr>
          <p:nvPr/>
        </p:nvSpPr>
        <p:spPr bwMode="auto">
          <a:xfrm>
            <a:off x="3062288" y="0"/>
            <a:ext cx="3017837" cy="9525"/>
          </a:xfrm>
          <a:prstGeom prst="rect">
            <a:avLst/>
          </a:prstGeom>
          <a:solidFill>
            <a:srgbClr val="000000"/>
          </a:solidFill>
          <a:ln w="9525">
            <a:solidFill>
              <a:srgbClr val="000000"/>
            </a:solidFill>
            <a:miter lim="800000"/>
            <a:headEnd/>
            <a:tailEnd/>
          </a:ln>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endParaRPr lang="en-CA" altLang="en-US" sz="2400" b="0" smtClean="0">
              <a:solidFill>
                <a:srgbClr val="FFFF00"/>
              </a:solidFill>
              <a:latin typeface="Arial" panose="020B0604020202020204" pitchFamily="34" charset="0"/>
              <a:ea typeface="+mn-ea"/>
            </a:endParaRPr>
          </a:p>
        </p:txBody>
      </p:sp>
      <p:sp>
        <p:nvSpPr>
          <p:cNvPr id="111621" name="TextBox 5"/>
          <p:cNvSpPr txBox="1">
            <a:spLocks noChangeArrowheads="1"/>
          </p:cNvSpPr>
          <p:nvPr/>
        </p:nvSpPr>
        <p:spPr bwMode="auto">
          <a:xfrm>
            <a:off x="990600" y="1219200"/>
            <a:ext cx="739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CA" altLang="en-US" sz="1600" dirty="0" smtClean="0">
                <a:solidFill>
                  <a:schemeClr val="bg2"/>
                </a:solidFill>
                <a:latin typeface="Arial" panose="020B0604020202020204" pitchFamily="34" charset="0"/>
                <a:ea typeface="+mn-ea"/>
              </a:rPr>
              <a:t>Interaction between NUTRIC Score and nutritional adequacy (n=211)</a:t>
            </a:r>
            <a:r>
              <a:rPr lang="en-CA" altLang="en-US" sz="1600" baseline="30000" dirty="0" smtClean="0">
                <a:solidFill>
                  <a:schemeClr val="bg2"/>
                </a:solidFill>
                <a:latin typeface="Arial" panose="020B0604020202020204" pitchFamily="34" charset="0"/>
                <a:ea typeface="+mn-ea"/>
              </a:rPr>
              <a:t>*</a:t>
            </a:r>
            <a:endParaRPr lang="en-CA" altLang="en-US" sz="1600" b="0" dirty="0" smtClean="0">
              <a:solidFill>
                <a:schemeClr val="bg2"/>
              </a:solidFill>
              <a:latin typeface="Arial" panose="020B0604020202020204" pitchFamily="34" charset="0"/>
              <a:ea typeface="+mn-ea"/>
            </a:endParaRPr>
          </a:p>
        </p:txBody>
      </p:sp>
      <p:sp>
        <p:nvSpPr>
          <p:cNvPr id="111622" name="TextBox 6"/>
          <p:cNvSpPr txBox="1">
            <a:spLocks noChangeArrowheads="1"/>
          </p:cNvSpPr>
          <p:nvPr/>
        </p:nvSpPr>
        <p:spPr bwMode="auto">
          <a:xfrm>
            <a:off x="4693678" y="2233942"/>
            <a:ext cx="30025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CA" altLang="en-US" sz="1600" b="0" smtClean="0">
                <a:solidFill>
                  <a:srgbClr val="000000"/>
                </a:solidFill>
                <a:latin typeface="Arial" panose="020B0604020202020204" pitchFamily="34" charset="0"/>
                <a:ea typeface="+mn-ea"/>
              </a:rPr>
              <a:t>P value for the interaction=0.01 </a:t>
            </a:r>
          </a:p>
        </p:txBody>
      </p:sp>
      <p:sp>
        <p:nvSpPr>
          <p:cNvPr id="111623" name="TextBox 3"/>
          <p:cNvSpPr txBox="1">
            <a:spLocks noChangeArrowheads="1"/>
          </p:cNvSpPr>
          <p:nvPr/>
        </p:nvSpPr>
        <p:spPr bwMode="auto">
          <a:xfrm>
            <a:off x="2986556" y="6284747"/>
            <a:ext cx="6005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defRPr/>
            </a:pPr>
            <a:r>
              <a:rPr lang="en-GB" altLang="en-US" sz="1800" b="0" dirty="0" smtClean="0">
                <a:latin typeface="Arial" panose="020B0604020202020204" pitchFamily="34" charset="0"/>
                <a:ea typeface="+mn-ea"/>
              </a:rPr>
              <a:t>Heyland Critical Care 2011, 15:R28</a:t>
            </a:r>
            <a:endParaRPr lang="en-US" altLang="en-US" sz="1800" b="0" dirty="0" smtClean="0">
              <a:latin typeface="Arial" panose="020B0604020202020204" pitchFamily="34" charset="0"/>
              <a:ea typeface="+mn-ea"/>
            </a:endParaRPr>
          </a:p>
        </p:txBody>
      </p:sp>
      <p:grpSp>
        <p:nvGrpSpPr>
          <p:cNvPr id="4100" name="Group 4"/>
          <p:cNvGrpSpPr>
            <a:grpSpLocks noChangeAspect="1"/>
          </p:cNvGrpSpPr>
          <p:nvPr/>
        </p:nvGrpSpPr>
        <p:grpSpPr bwMode="auto">
          <a:xfrm>
            <a:off x="585759" y="1665515"/>
            <a:ext cx="7475569" cy="4600350"/>
            <a:chOff x="827" y="1331"/>
            <a:chExt cx="4251" cy="2616"/>
          </a:xfrm>
        </p:grpSpPr>
        <p:grpSp>
          <p:nvGrpSpPr>
            <p:cNvPr id="4301" name="Group 205"/>
            <p:cNvGrpSpPr>
              <a:grpSpLocks/>
            </p:cNvGrpSpPr>
            <p:nvPr/>
          </p:nvGrpSpPr>
          <p:grpSpPr bwMode="auto">
            <a:xfrm>
              <a:off x="827" y="1331"/>
              <a:ext cx="4251" cy="2616"/>
              <a:chOff x="827" y="1331"/>
              <a:chExt cx="4251" cy="2616"/>
            </a:xfrm>
          </p:grpSpPr>
          <p:sp>
            <p:nvSpPr>
              <p:cNvPr id="4101" name="Line 5"/>
              <p:cNvSpPr>
                <a:spLocks noChangeShapeType="1"/>
              </p:cNvSpPr>
              <p:nvPr/>
            </p:nvSpPr>
            <p:spPr bwMode="auto">
              <a:xfrm>
                <a:off x="1334" y="3522"/>
                <a:ext cx="2998" cy="1"/>
              </a:xfrm>
              <a:prstGeom prst="line">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02" name="Line 6"/>
              <p:cNvSpPr>
                <a:spLocks noChangeShapeType="1"/>
              </p:cNvSpPr>
              <p:nvPr/>
            </p:nvSpPr>
            <p:spPr bwMode="auto">
              <a:xfrm>
                <a:off x="1334" y="3522"/>
                <a:ext cx="1" cy="43"/>
              </a:xfrm>
              <a:prstGeom prst="line">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03" name="Line 7"/>
              <p:cNvSpPr>
                <a:spLocks noChangeShapeType="1"/>
              </p:cNvSpPr>
              <p:nvPr/>
            </p:nvSpPr>
            <p:spPr bwMode="auto">
              <a:xfrm>
                <a:off x="2332" y="3522"/>
                <a:ext cx="1" cy="43"/>
              </a:xfrm>
              <a:prstGeom prst="line">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04" name="Line 8"/>
              <p:cNvSpPr>
                <a:spLocks noChangeShapeType="1"/>
              </p:cNvSpPr>
              <p:nvPr/>
            </p:nvSpPr>
            <p:spPr bwMode="auto">
              <a:xfrm>
                <a:off x="3334" y="3522"/>
                <a:ext cx="1" cy="43"/>
              </a:xfrm>
              <a:prstGeom prst="line">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05" name="Line 9"/>
              <p:cNvSpPr>
                <a:spLocks noChangeShapeType="1"/>
              </p:cNvSpPr>
              <p:nvPr/>
            </p:nvSpPr>
            <p:spPr bwMode="auto">
              <a:xfrm>
                <a:off x="4332" y="3522"/>
                <a:ext cx="1" cy="43"/>
              </a:xfrm>
              <a:prstGeom prst="line">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06" name="Rectangle 10"/>
              <p:cNvSpPr>
                <a:spLocks noChangeArrowheads="1"/>
              </p:cNvSpPr>
              <p:nvPr/>
            </p:nvSpPr>
            <p:spPr bwMode="auto">
              <a:xfrm>
                <a:off x="1294" y="3631"/>
                <a:ext cx="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cs typeface="Arial" pitchFamily="34" charset="0"/>
                  </a:rPr>
                  <a:t>0</a:t>
                </a:r>
                <a:endParaRPr kumimoji="0" lang="en-US" sz="1400" b="0" i="0" u="none" strike="noStrike" cap="none" normalizeH="0" baseline="0" smtClean="0">
                  <a:ln>
                    <a:noFill/>
                  </a:ln>
                  <a:solidFill>
                    <a:schemeClr val="tx1"/>
                  </a:solidFill>
                  <a:effectLst/>
                  <a:cs typeface="Arial" pitchFamily="34" charset="0"/>
                </a:endParaRPr>
              </a:p>
            </p:txBody>
          </p:sp>
          <p:sp>
            <p:nvSpPr>
              <p:cNvPr id="4107" name="Rectangle 11"/>
              <p:cNvSpPr>
                <a:spLocks noChangeArrowheads="1"/>
              </p:cNvSpPr>
              <p:nvPr/>
            </p:nvSpPr>
            <p:spPr bwMode="auto">
              <a:xfrm>
                <a:off x="2268" y="3631"/>
                <a:ext cx="11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cs typeface="Arial" pitchFamily="34" charset="0"/>
                  </a:rPr>
                  <a:t>50</a:t>
                </a:r>
                <a:endParaRPr kumimoji="0" lang="en-US" sz="1400" b="0" i="0" u="none" strike="noStrike" cap="none" normalizeH="0" baseline="0" smtClean="0">
                  <a:ln>
                    <a:noFill/>
                  </a:ln>
                  <a:solidFill>
                    <a:schemeClr val="tx1"/>
                  </a:solidFill>
                  <a:effectLst/>
                  <a:cs typeface="Arial" pitchFamily="34" charset="0"/>
                </a:endParaRPr>
              </a:p>
            </p:txBody>
          </p:sp>
          <p:sp>
            <p:nvSpPr>
              <p:cNvPr id="4108" name="Rectangle 12"/>
              <p:cNvSpPr>
                <a:spLocks noChangeArrowheads="1"/>
              </p:cNvSpPr>
              <p:nvPr/>
            </p:nvSpPr>
            <p:spPr bwMode="auto">
              <a:xfrm>
                <a:off x="3249" y="3631"/>
                <a:ext cx="17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cs typeface="Arial" pitchFamily="34" charset="0"/>
                  </a:rPr>
                  <a:t>100</a:t>
                </a:r>
                <a:endParaRPr kumimoji="0" lang="en-US" sz="1400" b="0" i="0" u="none" strike="noStrike" cap="none" normalizeH="0" baseline="0" smtClean="0">
                  <a:ln>
                    <a:noFill/>
                  </a:ln>
                  <a:solidFill>
                    <a:schemeClr val="tx1"/>
                  </a:solidFill>
                  <a:effectLst/>
                  <a:cs typeface="Arial" pitchFamily="34" charset="0"/>
                </a:endParaRPr>
              </a:p>
            </p:txBody>
          </p:sp>
          <p:sp>
            <p:nvSpPr>
              <p:cNvPr id="4109" name="Rectangle 13"/>
              <p:cNvSpPr>
                <a:spLocks noChangeArrowheads="1"/>
              </p:cNvSpPr>
              <p:nvPr/>
            </p:nvSpPr>
            <p:spPr bwMode="auto">
              <a:xfrm>
                <a:off x="4247" y="3631"/>
                <a:ext cx="17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cs typeface="Arial" pitchFamily="34" charset="0"/>
                  </a:rPr>
                  <a:t>150</a:t>
                </a:r>
                <a:endParaRPr kumimoji="0" lang="en-US" sz="1400" b="0" i="0" u="none" strike="noStrike" cap="none" normalizeH="0" baseline="0" smtClean="0">
                  <a:ln>
                    <a:noFill/>
                  </a:ln>
                  <a:solidFill>
                    <a:schemeClr val="tx1"/>
                  </a:solidFill>
                  <a:effectLst/>
                  <a:cs typeface="Arial" pitchFamily="34" charset="0"/>
                </a:endParaRPr>
              </a:p>
            </p:txBody>
          </p:sp>
          <p:sp>
            <p:nvSpPr>
              <p:cNvPr id="4110" name="Line 14"/>
              <p:cNvSpPr>
                <a:spLocks noChangeShapeType="1"/>
              </p:cNvSpPr>
              <p:nvPr/>
            </p:nvSpPr>
            <p:spPr bwMode="auto">
              <a:xfrm flipV="1">
                <a:off x="1187" y="1412"/>
                <a:ext cx="1" cy="2029"/>
              </a:xfrm>
              <a:prstGeom prst="line">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11" name="Line 15"/>
              <p:cNvSpPr>
                <a:spLocks noChangeShapeType="1"/>
              </p:cNvSpPr>
              <p:nvPr/>
            </p:nvSpPr>
            <p:spPr bwMode="auto">
              <a:xfrm flipH="1">
                <a:off x="1144" y="3441"/>
                <a:ext cx="43" cy="1"/>
              </a:xfrm>
              <a:prstGeom prst="line">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12" name="Line 16"/>
              <p:cNvSpPr>
                <a:spLocks noChangeShapeType="1"/>
              </p:cNvSpPr>
              <p:nvPr/>
            </p:nvSpPr>
            <p:spPr bwMode="auto">
              <a:xfrm flipH="1">
                <a:off x="1144" y="3032"/>
                <a:ext cx="43" cy="1"/>
              </a:xfrm>
              <a:prstGeom prst="line">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13" name="Line 17"/>
              <p:cNvSpPr>
                <a:spLocks noChangeShapeType="1"/>
              </p:cNvSpPr>
              <p:nvPr/>
            </p:nvSpPr>
            <p:spPr bwMode="auto">
              <a:xfrm flipH="1">
                <a:off x="1144" y="2628"/>
                <a:ext cx="43" cy="1"/>
              </a:xfrm>
              <a:prstGeom prst="line">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14" name="Line 18"/>
              <p:cNvSpPr>
                <a:spLocks noChangeShapeType="1"/>
              </p:cNvSpPr>
              <p:nvPr/>
            </p:nvSpPr>
            <p:spPr bwMode="auto">
              <a:xfrm flipH="1">
                <a:off x="1144" y="2224"/>
                <a:ext cx="43" cy="1"/>
              </a:xfrm>
              <a:prstGeom prst="line">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15" name="Line 19"/>
              <p:cNvSpPr>
                <a:spLocks noChangeShapeType="1"/>
              </p:cNvSpPr>
              <p:nvPr/>
            </p:nvSpPr>
            <p:spPr bwMode="auto">
              <a:xfrm flipH="1">
                <a:off x="1144" y="1820"/>
                <a:ext cx="43" cy="1"/>
              </a:xfrm>
              <a:prstGeom prst="line">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16" name="Line 20"/>
              <p:cNvSpPr>
                <a:spLocks noChangeShapeType="1"/>
              </p:cNvSpPr>
              <p:nvPr/>
            </p:nvSpPr>
            <p:spPr bwMode="auto">
              <a:xfrm flipH="1">
                <a:off x="1144" y="1412"/>
                <a:ext cx="43" cy="1"/>
              </a:xfrm>
              <a:prstGeom prst="line">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17" name="Rectangle 21"/>
              <p:cNvSpPr>
                <a:spLocks noChangeArrowheads="1"/>
              </p:cNvSpPr>
              <p:nvPr/>
            </p:nvSpPr>
            <p:spPr bwMode="auto">
              <a:xfrm rot="16200000">
                <a:off x="1003" y="3373"/>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cs typeface="Arial" pitchFamily="34" charset="0"/>
                  </a:rPr>
                  <a:t>0.0</a:t>
                </a:r>
                <a:endParaRPr kumimoji="0" lang="en-US" sz="1400" b="0" i="0" u="none" strike="noStrike" cap="none" normalizeH="0" baseline="0" smtClean="0">
                  <a:ln>
                    <a:noFill/>
                  </a:ln>
                  <a:solidFill>
                    <a:schemeClr val="tx1"/>
                  </a:solidFill>
                  <a:effectLst/>
                  <a:cs typeface="Arial" pitchFamily="34" charset="0"/>
                </a:endParaRPr>
              </a:p>
            </p:txBody>
          </p:sp>
          <p:sp>
            <p:nvSpPr>
              <p:cNvPr id="4118" name="Rectangle 22"/>
              <p:cNvSpPr>
                <a:spLocks noChangeArrowheads="1"/>
              </p:cNvSpPr>
              <p:nvPr/>
            </p:nvSpPr>
            <p:spPr bwMode="auto">
              <a:xfrm rot="16200000">
                <a:off x="1003" y="2963"/>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cs typeface="Arial" pitchFamily="34" charset="0"/>
                  </a:rPr>
                  <a:t>0.2</a:t>
                </a:r>
                <a:endParaRPr kumimoji="0" lang="en-US" sz="1400" b="0" i="0" u="none" strike="noStrike" cap="none" normalizeH="0" baseline="0" smtClean="0">
                  <a:ln>
                    <a:noFill/>
                  </a:ln>
                  <a:solidFill>
                    <a:schemeClr val="tx1"/>
                  </a:solidFill>
                  <a:effectLst/>
                  <a:cs typeface="Arial" pitchFamily="34" charset="0"/>
                </a:endParaRPr>
              </a:p>
            </p:txBody>
          </p:sp>
          <p:sp>
            <p:nvSpPr>
              <p:cNvPr id="4119" name="Rectangle 23"/>
              <p:cNvSpPr>
                <a:spLocks noChangeArrowheads="1"/>
              </p:cNvSpPr>
              <p:nvPr/>
            </p:nvSpPr>
            <p:spPr bwMode="auto">
              <a:xfrm rot="16200000">
                <a:off x="1003" y="2560"/>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cs typeface="Arial" pitchFamily="34" charset="0"/>
                  </a:rPr>
                  <a:t>0.4</a:t>
                </a:r>
                <a:endParaRPr kumimoji="0" lang="en-US" sz="1400" b="0" i="0" u="none" strike="noStrike" cap="none" normalizeH="0" baseline="0" smtClean="0">
                  <a:ln>
                    <a:noFill/>
                  </a:ln>
                  <a:solidFill>
                    <a:schemeClr val="tx1"/>
                  </a:solidFill>
                  <a:effectLst/>
                  <a:cs typeface="Arial" pitchFamily="34" charset="0"/>
                </a:endParaRPr>
              </a:p>
            </p:txBody>
          </p:sp>
          <p:sp>
            <p:nvSpPr>
              <p:cNvPr id="4120" name="Rectangle 24"/>
              <p:cNvSpPr>
                <a:spLocks noChangeArrowheads="1"/>
              </p:cNvSpPr>
              <p:nvPr/>
            </p:nvSpPr>
            <p:spPr bwMode="auto">
              <a:xfrm rot="16200000">
                <a:off x="1003" y="2156"/>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cs typeface="Arial" pitchFamily="34" charset="0"/>
                  </a:rPr>
                  <a:t>0.6</a:t>
                </a:r>
                <a:endParaRPr kumimoji="0" lang="en-US" sz="1400" b="0" i="0" u="none" strike="noStrike" cap="none" normalizeH="0" baseline="0" smtClean="0">
                  <a:ln>
                    <a:noFill/>
                  </a:ln>
                  <a:solidFill>
                    <a:schemeClr val="tx1"/>
                  </a:solidFill>
                  <a:effectLst/>
                  <a:cs typeface="Arial" pitchFamily="34" charset="0"/>
                </a:endParaRPr>
              </a:p>
            </p:txBody>
          </p:sp>
          <p:sp>
            <p:nvSpPr>
              <p:cNvPr id="4121" name="Rectangle 25"/>
              <p:cNvSpPr>
                <a:spLocks noChangeArrowheads="1"/>
              </p:cNvSpPr>
              <p:nvPr/>
            </p:nvSpPr>
            <p:spPr bwMode="auto">
              <a:xfrm rot="16200000">
                <a:off x="1004" y="1751"/>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cs typeface="Arial" pitchFamily="34" charset="0"/>
                  </a:rPr>
                  <a:t>0.8</a:t>
                </a:r>
                <a:endParaRPr kumimoji="0" lang="en-US" sz="1400" b="0" i="0" u="none" strike="noStrike" cap="none" normalizeH="0" baseline="0" smtClean="0">
                  <a:ln>
                    <a:noFill/>
                  </a:ln>
                  <a:solidFill>
                    <a:schemeClr val="tx1"/>
                  </a:solidFill>
                  <a:effectLst/>
                  <a:cs typeface="Arial" pitchFamily="34" charset="0"/>
                </a:endParaRPr>
              </a:p>
            </p:txBody>
          </p:sp>
          <p:sp>
            <p:nvSpPr>
              <p:cNvPr id="4122" name="Rectangle 26"/>
              <p:cNvSpPr>
                <a:spLocks noChangeArrowheads="1"/>
              </p:cNvSpPr>
              <p:nvPr/>
            </p:nvSpPr>
            <p:spPr bwMode="auto">
              <a:xfrm rot="16200000">
                <a:off x="1004" y="1343"/>
                <a:ext cx="14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cs typeface="Arial" pitchFamily="34" charset="0"/>
                  </a:rPr>
                  <a:t>1.0</a:t>
                </a:r>
                <a:endParaRPr kumimoji="0" lang="en-US" sz="1400" b="0" i="0" u="none" strike="noStrike" cap="none" normalizeH="0" baseline="0" smtClean="0">
                  <a:ln>
                    <a:noFill/>
                  </a:ln>
                  <a:solidFill>
                    <a:schemeClr val="tx1"/>
                  </a:solidFill>
                  <a:effectLst/>
                  <a:cs typeface="Arial" pitchFamily="34" charset="0"/>
                </a:endParaRPr>
              </a:p>
            </p:txBody>
          </p:sp>
          <p:sp>
            <p:nvSpPr>
              <p:cNvPr id="4123" name="Rectangle 27"/>
              <p:cNvSpPr>
                <a:spLocks noChangeArrowheads="1"/>
              </p:cNvSpPr>
              <p:nvPr/>
            </p:nvSpPr>
            <p:spPr bwMode="auto">
              <a:xfrm>
                <a:off x="1187" y="1331"/>
                <a:ext cx="3891" cy="2191"/>
              </a:xfrm>
              <a:prstGeom prst="rect">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24" name="Rectangle 28"/>
              <p:cNvSpPr>
                <a:spLocks noChangeArrowheads="1"/>
              </p:cNvSpPr>
              <p:nvPr/>
            </p:nvSpPr>
            <p:spPr bwMode="auto">
              <a:xfrm>
                <a:off x="2570" y="3811"/>
                <a:ext cx="1382"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cs typeface="Arial" pitchFamily="34" charset="0"/>
                  </a:rPr>
                  <a:t>Nutrition Adequacy Levels (%)</a:t>
                </a:r>
                <a:endParaRPr kumimoji="0" lang="en-US" sz="1400" b="0" i="0" u="none" strike="noStrike" cap="none" normalizeH="0" baseline="0" dirty="0" smtClean="0">
                  <a:ln>
                    <a:noFill/>
                  </a:ln>
                  <a:solidFill>
                    <a:schemeClr val="tx1"/>
                  </a:solidFill>
                  <a:effectLst/>
                  <a:cs typeface="Arial" pitchFamily="34" charset="0"/>
                </a:endParaRPr>
              </a:p>
            </p:txBody>
          </p:sp>
          <p:sp>
            <p:nvSpPr>
              <p:cNvPr id="4125" name="Rectangle 29"/>
              <p:cNvSpPr>
                <a:spLocks noChangeArrowheads="1"/>
              </p:cNvSpPr>
              <p:nvPr/>
            </p:nvSpPr>
            <p:spPr bwMode="auto">
              <a:xfrm rot="16200000">
                <a:off x="510" y="2356"/>
                <a:ext cx="76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cs typeface="Arial" pitchFamily="34" charset="0"/>
                  </a:rPr>
                  <a:t>28 Day Mortality</a:t>
                </a:r>
                <a:endParaRPr kumimoji="0" lang="en-US" sz="1400" b="0" i="0" u="none" strike="noStrike" cap="none" normalizeH="0" baseline="0" dirty="0" smtClean="0">
                  <a:ln>
                    <a:noFill/>
                  </a:ln>
                  <a:solidFill>
                    <a:schemeClr val="tx1"/>
                  </a:solidFill>
                  <a:effectLst/>
                  <a:cs typeface="Arial" pitchFamily="34" charset="0"/>
                </a:endParaRPr>
              </a:p>
            </p:txBody>
          </p:sp>
          <p:sp>
            <p:nvSpPr>
              <p:cNvPr id="4126" name="Freeform 30"/>
              <p:cNvSpPr>
                <a:spLocks noEditPoints="1"/>
              </p:cNvSpPr>
              <p:nvPr/>
            </p:nvSpPr>
            <p:spPr bwMode="auto">
              <a:xfrm>
                <a:off x="2284" y="3251"/>
                <a:ext cx="1012" cy="157"/>
              </a:xfrm>
              <a:custGeom>
                <a:avLst/>
                <a:gdLst/>
                <a:ahLst/>
                <a:cxnLst>
                  <a:cxn ang="0">
                    <a:pos x="3" y="33"/>
                  </a:cxn>
                  <a:cxn ang="0">
                    <a:pos x="7" y="32"/>
                  </a:cxn>
                  <a:cxn ang="0">
                    <a:pos x="11" y="32"/>
                  </a:cxn>
                  <a:cxn ang="0">
                    <a:pos x="12" y="32"/>
                  </a:cxn>
                  <a:cxn ang="0">
                    <a:pos x="16" y="32"/>
                  </a:cxn>
                  <a:cxn ang="0">
                    <a:pos x="20" y="32"/>
                  </a:cxn>
                  <a:cxn ang="0">
                    <a:pos x="24" y="32"/>
                  </a:cxn>
                  <a:cxn ang="0">
                    <a:pos x="28" y="31"/>
                  </a:cxn>
                  <a:cxn ang="0">
                    <a:pos x="32" y="31"/>
                  </a:cxn>
                  <a:cxn ang="0">
                    <a:pos x="36" y="31"/>
                  </a:cxn>
                  <a:cxn ang="0">
                    <a:pos x="40" y="31"/>
                  </a:cxn>
                  <a:cxn ang="0">
                    <a:pos x="44" y="30"/>
                  </a:cxn>
                  <a:cxn ang="0">
                    <a:pos x="48" y="30"/>
                  </a:cxn>
                  <a:cxn ang="0">
                    <a:pos x="52" y="30"/>
                  </a:cxn>
                  <a:cxn ang="0">
                    <a:pos x="56" y="29"/>
                  </a:cxn>
                  <a:cxn ang="0">
                    <a:pos x="60" y="28"/>
                  </a:cxn>
                  <a:cxn ang="0">
                    <a:pos x="64" y="28"/>
                  </a:cxn>
                  <a:cxn ang="0">
                    <a:pos x="68" y="27"/>
                  </a:cxn>
                  <a:cxn ang="0">
                    <a:pos x="72" y="27"/>
                  </a:cxn>
                  <a:cxn ang="0">
                    <a:pos x="76" y="26"/>
                  </a:cxn>
                  <a:cxn ang="0">
                    <a:pos x="80" y="26"/>
                  </a:cxn>
                  <a:cxn ang="0">
                    <a:pos x="84" y="25"/>
                  </a:cxn>
                  <a:cxn ang="0">
                    <a:pos x="88" y="25"/>
                  </a:cxn>
                  <a:cxn ang="0">
                    <a:pos x="92" y="25"/>
                  </a:cxn>
                  <a:cxn ang="0">
                    <a:pos x="96" y="24"/>
                  </a:cxn>
                  <a:cxn ang="0">
                    <a:pos x="100" y="24"/>
                  </a:cxn>
                  <a:cxn ang="0">
                    <a:pos x="104" y="23"/>
                  </a:cxn>
                  <a:cxn ang="0">
                    <a:pos x="108" y="23"/>
                  </a:cxn>
                  <a:cxn ang="0">
                    <a:pos x="112" y="23"/>
                  </a:cxn>
                  <a:cxn ang="0">
                    <a:pos x="116" y="22"/>
                  </a:cxn>
                  <a:cxn ang="0">
                    <a:pos x="120" y="21"/>
                  </a:cxn>
                  <a:cxn ang="0">
                    <a:pos x="124" y="20"/>
                  </a:cxn>
                  <a:cxn ang="0">
                    <a:pos x="128" y="19"/>
                  </a:cxn>
                  <a:cxn ang="0">
                    <a:pos x="132" y="18"/>
                  </a:cxn>
                  <a:cxn ang="0">
                    <a:pos x="136" y="17"/>
                  </a:cxn>
                  <a:cxn ang="0">
                    <a:pos x="140" y="16"/>
                  </a:cxn>
                  <a:cxn ang="0">
                    <a:pos x="144" y="16"/>
                  </a:cxn>
                  <a:cxn ang="0">
                    <a:pos x="148" y="15"/>
                  </a:cxn>
                  <a:cxn ang="0">
                    <a:pos x="152" y="14"/>
                  </a:cxn>
                  <a:cxn ang="0">
                    <a:pos x="156" y="13"/>
                  </a:cxn>
                  <a:cxn ang="0">
                    <a:pos x="160" y="12"/>
                  </a:cxn>
                  <a:cxn ang="0">
                    <a:pos x="164" y="11"/>
                  </a:cxn>
                  <a:cxn ang="0">
                    <a:pos x="168" y="10"/>
                  </a:cxn>
                  <a:cxn ang="0">
                    <a:pos x="172" y="9"/>
                  </a:cxn>
                  <a:cxn ang="0">
                    <a:pos x="176" y="8"/>
                  </a:cxn>
                  <a:cxn ang="0">
                    <a:pos x="180" y="7"/>
                  </a:cxn>
                  <a:cxn ang="0">
                    <a:pos x="184" y="7"/>
                  </a:cxn>
                  <a:cxn ang="0">
                    <a:pos x="188" y="6"/>
                  </a:cxn>
                  <a:cxn ang="0">
                    <a:pos x="192" y="5"/>
                  </a:cxn>
                  <a:cxn ang="0">
                    <a:pos x="196" y="4"/>
                  </a:cxn>
                  <a:cxn ang="0">
                    <a:pos x="200" y="3"/>
                  </a:cxn>
                  <a:cxn ang="0">
                    <a:pos x="204" y="2"/>
                  </a:cxn>
                  <a:cxn ang="0">
                    <a:pos x="208" y="1"/>
                  </a:cxn>
                  <a:cxn ang="0">
                    <a:pos x="212" y="0"/>
                  </a:cxn>
                </a:cxnLst>
                <a:rect l="0" t="0" r="r" b="b"/>
                <a:pathLst>
                  <a:path w="213" h="33">
                    <a:moveTo>
                      <a:pt x="3" y="33"/>
                    </a:moveTo>
                    <a:lnTo>
                      <a:pt x="4" y="33"/>
                    </a:lnTo>
                    <a:moveTo>
                      <a:pt x="7" y="32"/>
                    </a:moveTo>
                    <a:lnTo>
                      <a:pt x="8" y="32"/>
                    </a:lnTo>
                    <a:moveTo>
                      <a:pt x="11" y="32"/>
                    </a:moveTo>
                    <a:lnTo>
                      <a:pt x="12" y="32"/>
                    </a:lnTo>
                    <a:lnTo>
                      <a:pt x="12" y="32"/>
                    </a:lnTo>
                    <a:moveTo>
                      <a:pt x="15" y="32"/>
                    </a:moveTo>
                    <a:lnTo>
                      <a:pt x="16" y="32"/>
                    </a:lnTo>
                    <a:moveTo>
                      <a:pt x="19" y="32"/>
                    </a:moveTo>
                    <a:lnTo>
                      <a:pt x="20" y="32"/>
                    </a:lnTo>
                    <a:moveTo>
                      <a:pt x="23" y="32"/>
                    </a:moveTo>
                    <a:lnTo>
                      <a:pt x="24" y="32"/>
                    </a:lnTo>
                    <a:moveTo>
                      <a:pt x="27" y="31"/>
                    </a:moveTo>
                    <a:lnTo>
                      <a:pt x="28" y="31"/>
                    </a:lnTo>
                    <a:moveTo>
                      <a:pt x="31" y="31"/>
                    </a:moveTo>
                    <a:lnTo>
                      <a:pt x="32" y="31"/>
                    </a:lnTo>
                    <a:moveTo>
                      <a:pt x="35" y="31"/>
                    </a:moveTo>
                    <a:lnTo>
                      <a:pt x="36" y="31"/>
                    </a:lnTo>
                    <a:moveTo>
                      <a:pt x="39" y="31"/>
                    </a:moveTo>
                    <a:lnTo>
                      <a:pt x="40" y="31"/>
                    </a:lnTo>
                    <a:moveTo>
                      <a:pt x="43" y="30"/>
                    </a:moveTo>
                    <a:lnTo>
                      <a:pt x="44" y="30"/>
                    </a:lnTo>
                    <a:moveTo>
                      <a:pt x="47" y="30"/>
                    </a:moveTo>
                    <a:lnTo>
                      <a:pt x="48" y="30"/>
                    </a:lnTo>
                    <a:moveTo>
                      <a:pt x="51" y="30"/>
                    </a:moveTo>
                    <a:lnTo>
                      <a:pt x="52" y="30"/>
                    </a:lnTo>
                    <a:moveTo>
                      <a:pt x="55" y="29"/>
                    </a:moveTo>
                    <a:lnTo>
                      <a:pt x="56" y="29"/>
                    </a:lnTo>
                    <a:moveTo>
                      <a:pt x="59" y="29"/>
                    </a:moveTo>
                    <a:lnTo>
                      <a:pt x="60" y="28"/>
                    </a:lnTo>
                    <a:moveTo>
                      <a:pt x="63" y="28"/>
                    </a:moveTo>
                    <a:lnTo>
                      <a:pt x="64" y="28"/>
                    </a:lnTo>
                    <a:moveTo>
                      <a:pt x="67" y="27"/>
                    </a:moveTo>
                    <a:lnTo>
                      <a:pt x="68" y="27"/>
                    </a:lnTo>
                    <a:moveTo>
                      <a:pt x="71" y="27"/>
                    </a:moveTo>
                    <a:lnTo>
                      <a:pt x="72" y="27"/>
                    </a:lnTo>
                    <a:moveTo>
                      <a:pt x="75" y="26"/>
                    </a:moveTo>
                    <a:lnTo>
                      <a:pt x="76" y="26"/>
                    </a:lnTo>
                    <a:moveTo>
                      <a:pt x="79" y="26"/>
                    </a:moveTo>
                    <a:lnTo>
                      <a:pt x="80" y="26"/>
                    </a:lnTo>
                    <a:moveTo>
                      <a:pt x="83" y="26"/>
                    </a:moveTo>
                    <a:lnTo>
                      <a:pt x="84" y="25"/>
                    </a:lnTo>
                    <a:moveTo>
                      <a:pt x="87" y="25"/>
                    </a:moveTo>
                    <a:lnTo>
                      <a:pt x="88" y="25"/>
                    </a:lnTo>
                    <a:moveTo>
                      <a:pt x="91" y="25"/>
                    </a:moveTo>
                    <a:lnTo>
                      <a:pt x="92" y="25"/>
                    </a:lnTo>
                    <a:moveTo>
                      <a:pt x="95" y="24"/>
                    </a:moveTo>
                    <a:lnTo>
                      <a:pt x="96" y="24"/>
                    </a:lnTo>
                    <a:moveTo>
                      <a:pt x="99" y="24"/>
                    </a:moveTo>
                    <a:lnTo>
                      <a:pt x="100" y="24"/>
                    </a:lnTo>
                    <a:moveTo>
                      <a:pt x="103" y="23"/>
                    </a:moveTo>
                    <a:lnTo>
                      <a:pt x="104" y="23"/>
                    </a:lnTo>
                    <a:moveTo>
                      <a:pt x="107" y="23"/>
                    </a:moveTo>
                    <a:lnTo>
                      <a:pt x="108" y="23"/>
                    </a:lnTo>
                    <a:moveTo>
                      <a:pt x="111" y="23"/>
                    </a:moveTo>
                    <a:lnTo>
                      <a:pt x="112" y="23"/>
                    </a:lnTo>
                    <a:moveTo>
                      <a:pt x="115" y="22"/>
                    </a:moveTo>
                    <a:lnTo>
                      <a:pt x="116" y="22"/>
                    </a:lnTo>
                    <a:moveTo>
                      <a:pt x="119" y="21"/>
                    </a:moveTo>
                    <a:lnTo>
                      <a:pt x="120" y="21"/>
                    </a:lnTo>
                    <a:moveTo>
                      <a:pt x="123" y="20"/>
                    </a:moveTo>
                    <a:lnTo>
                      <a:pt x="124" y="20"/>
                    </a:lnTo>
                    <a:moveTo>
                      <a:pt x="127" y="19"/>
                    </a:moveTo>
                    <a:lnTo>
                      <a:pt x="128" y="19"/>
                    </a:lnTo>
                    <a:moveTo>
                      <a:pt x="131" y="18"/>
                    </a:moveTo>
                    <a:lnTo>
                      <a:pt x="132" y="18"/>
                    </a:lnTo>
                    <a:moveTo>
                      <a:pt x="135" y="18"/>
                    </a:moveTo>
                    <a:lnTo>
                      <a:pt x="136" y="17"/>
                    </a:lnTo>
                    <a:moveTo>
                      <a:pt x="139" y="17"/>
                    </a:moveTo>
                    <a:lnTo>
                      <a:pt x="140" y="16"/>
                    </a:lnTo>
                    <a:moveTo>
                      <a:pt x="143" y="16"/>
                    </a:moveTo>
                    <a:lnTo>
                      <a:pt x="144" y="16"/>
                    </a:lnTo>
                    <a:moveTo>
                      <a:pt x="147" y="15"/>
                    </a:moveTo>
                    <a:lnTo>
                      <a:pt x="148" y="15"/>
                    </a:lnTo>
                    <a:moveTo>
                      <a:pt x="151" y="14"/>
                    </a:moveTo>
                    <a:lnTo>
                      <a:pt x="152" y="14"/>
                    </a:lnTo>
                    <a:moveTo>
                      <a:pt x="155" y="13"/>
                    </a:moveTo>
                    <a:lnTo>
                      <a:pt x="156" y="13"/>
                    </a:lnTo>
                    <a:moveTo>
                      <a:pt x="159" y="12"/>
                    </a:moveTo>
                    <a:lnTo>
                      <a:pt x="160" y="12"/>
                    </a:lnTo>
                    <a:moveTo>
                      <a:pt x="163" y="11"/>
                    </a:moveTo>
                    <a:lnTo>
                      <a:pt x="164" y="11"/>
                    </a:lnTo>
                    <a:moveTo>
                      <a:pt x="167" y="10"/>
                    </a:moveTo>
                    <a:lnTo>
                      <a:pt x="168" y="10"/>
                    </a:lnTo>
                    <a:moveTo>
                      <a:pt x="171" y="9"/>
                    </a:moveTo>
                    <a:lnTo>
                      <a:pt x="172" y="9"/>
                    </a:lnTo>
                    <a:moveTo>
                      <a:pt x="175" y="9"/>
                    </a:moveTo>
                    <a:lnTo>
                      <a:pt x="176" y="8"/>
                    </a:lnTo>
                    <a:moveTo>
                      <a:pt x="179" y="8"/>
                    </a:moveTo>
                    <a:lnTo>
                      <a:pt x="180" y="7"/>
                    </a:lnTo>
                    <a:moveTo>
                      <a:pt x="183" y="7"/>
                    </a:moveTo>
                    <a:lnTo>
                      <a:pt x="184" y="7"/>
                    </a:lnTo>
                    <a:moveTo>
                      <a:pt x="187" y="6"/>
                    </a:moveTo>
                    <a:lnTo>
                      <a:pt x="188" y="6"/>
                    </a:lnTo>
                    <a:moveTo>
                      <a:pt x="191" y="5"/>
                    </a:moveTo>
                    <a:lnTo>
                      <a:pt x="192" y="5"/>
                    </a:lnTo>
                    <a:moveTo>
                      <a:pt x="195" y="4"/>
                    </a:moveTo>
                    <a:lnTo>
                      <a:pt x="196" y="4"/>
                    </a:lnTo>
                    <a:moveTo>
                      <a:pt x="199" y="3"/>
                    </a:moveTo>
                    <a:lnTo>
                      <a:pt x="200" y="3"/>
                    </a:lnTo>
                    <a:moveTo>
                      <a:pt x="203" y="2"/>
                    </a:moveTo>
                    <a:lnTo>
                      <a:pt x="204" y="2"/>
                    </a:lnTo>
                    <a:moveTo>
                      <a:pt x="207" y="1"/>
                    </a:moveTo>
                    <a:lnTo>
                      <a:pt x="208" y="1"/>
                    </a:lnTo>
                    <a:moveTo>
                      <a:pt x="211" y="0"/>
                    </a:moveTo>
                    <a:lnTo>
                      <a:pt x="212" y="0"/>
                    </a:lnTo>
                  </a:path>
                </a:pathLst>
              </a:cu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27" name="Rectangle 31"/>
              <p:cNvSpPr>
                <a:spLocks noChangeArrowheads="1"/>
              </p:cNvSpPr>
              <p:nvPr/>
            </p:nvSpPr>
            <p:spPr bwMode="auto">
              <a:xfrm>
                <a:off x="2301" y="337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1</a:t>
                </a:r>
                <a:endParaRPr kumimoji="0" lang="en-US" sz="1200" b="0" i="0" u="none" strike="noStrike" cap="none" normalizeH="0" baseline="0" smtClean="0">
                  <a:ln>
                    <a:noFill/>
                  </a:ln>
                  <a:solidFill>
                    <a:schemeClr val="tx1"/>
                  </a:solidFill>
                  <a:effectLst/>
                  <a:cs typeface="Arial" pitchFamily="34" charset="0"/>
                </a:endParaRPr>
              </a:p>
            </p:txBody>
          </p:sp>
          <p:sp>
            <p:nvSpPr>
              <p:cNvPr id="4128" name="Rectangle 32"/>
              <p:cNvSpPr>
                <a:spLocks noChangeArrowheads="1"/>
              </p:cNvSpPr>
              <p:nvPr/>
            </p:nvSpPr>
            <p:spPr bwMode="auto">
              <a:xfrm>
                <a:off x="2334" y="336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1</a:t>
                </a:r>
                <a:endParaRPr kumimoji="0" lang="en-US" sz="1200" b="0" i="0" u="none" strike="noStrike" cap="none" normalizeH="0" baseline="0" smtClean="0">
                  <a:ln>
                    <a:noFill/>
                  </a:ln>
                  <a:solidFill>
                    <a:schemeClr val="tx1"/>
                  </a:solidFill>
                  <a:effectLst/>
                  <a:cs typeface="Arial" pitchFamily="34" charset="0"/>
                </a:endParaRPr>
              </a:p>
            </p:txBody>
          </p:sp>
          <p:sp>
            <p:nvSpPr>
              <p:cNvPr id="4129" name="Rectangle 33"/>
              <p:cNvSpPr>
                <a:spLocks noChangeArrowheads="1"/>
              </p:cNvSpPr>
              <p:nvPr/>
            </p:nvSpPr>
            <p:spPr bwMode="auto">
              <a:xfrm>
                <a:off x="2753" y="333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1</a:t>
                </a:r>
                <a:endParaRPr kumimoji="0" lang="en-US" sz="1200" b="0" i="0" u="none" strike="noStrike" cap="none" normalizeH="0" baseline="0" smtClean="0">
                  <a:ln>
                    <a:noFill/>
                  </a:ln>
                  <a:solidFill>
                    <a:schemeClr val="tx1"/>
                  </a:solidFill>
                  <a:effectLst/>
                  <a:cs typeface="Arial" pitchFamily="34" charset="0"/>
                </a:endParaRPr>
              </a:p>
            </p:txBody>
          </p:sp>
          <p:sp>
            <p:nvSpPr>
              <p:cNvPr id="4130" name="Rectangle 34"/>
              <p:cNvSpPr>
                <a:spLocks noChangeArrowheads="1"/>
              </p:cNvSpPr>
              <p:nvPr/>
            </p:nvSpPr>
            <p:spPr bwMode="auto">
              <a:xfrm>
                <a:off x="2577" y="335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1</a:t>
                </a:r>
                <a:endParaRPr kumimoji="0" lang="en-US" sz="1200" b="0" i="0" u="none" strike="noStrike" cap="none" normalizeH="0" baseline="0" smtClean="0">
                  <a:ln>
                    <a:noFill/>
                  </a:ln>
                  <a:solidFill>
                    <a:schemeClr val="tx1"/>
                  </a:solidFill>
                  <a:effectLst/>
                  <a:cs typeface="Arial" pitchFamily="34" charset="0"/>
                </a:endParaRPr>
              </a:p>
            </p:txBody>
          </p:sp>
          <p:sp>
            <p:nvSpPr>
              <p:cNvPr id="4131" name="Rectangle 35"/>
              <p:cNvSpPr>
                <a:spLocks noChangeArrowheads="1"/>
              </p:cNvSpPr>
              <p:nvPr/>
            </p:nvSpPr>
            <p:spPr bwMode="auto">
              <a:xfrm>
                <a:off x="2981" y="329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1</a:t>
                </a:r>
                <a:endParaRPr kumimoji="0" lang="en-US" sz="1200" b="0" i="0" u="none" strike="noStrike" cap="none" normalizeH="0" baseline="0" smtClean="0">
                  <a:ln>
                    <a:noFill/>
                  </a:ln>
                  <a:solidFill>
                    <a:schemeClr val="tx1"/>
                  </a:solidFill>
                  <a:effectLst/>
                  <a:cs typeface="Arial" pitchFamily="34" charset="0"/>
                </a:endParaRPr>
              </a:p>
            </p:txBody>
          </p:sp>
          <p:sp>
            <p:nvSpPr>
              <p:cNvPr id="4132" name="Rectangle 36"/>
              <p:cNvSpPr>
                <a:spLocks noChangeArrowheads="1"/>
              </p:cNvSpPr>
              <p:nvPr/>
            </p:nvSpPr>
            <p:spPr bwMode="auto">
              <a:xfrm>
                <a:off x="2239" y="337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1</a:t>
                </a:r>
                <a:endParaRPr kumimoji="0" lang="en-US" sz="1200" b="0" i="0" u="none" strike="noStrike" cap="none" normalizeH="0" baseline="0" smtClean="0">
                  <a:ln>
                    <a:noFill/>
                  </a:ln>
                  <a:solidFill>
                    <a:schemeClr val="tx1"/>
                  </a:solidFill>
                  <a:effectLst/>
                  <a:cs typeface="Arial" pitchFamily="34" charset="0"/>
                </a:endParaRPr>
              </a:p>
            </p:txBody>
          </p:sp>
          <p:sp>
            <p:nvSpPr>
              <p:cNvPr id="4133" name="Rectangle 37"/>
              <p:cNvSpPr>
                <a:spLocks noChangeArrowheads="1"/>
              </p:cNvSpPr>
              <p:nvPr/>
            </p:nvSpPr>
            <p:spPr bwMode="auto">
              <a:xfrm>
                <a:off x="3256" y="322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1</a:t>
                </a:r>
                <a:endParaRPr kumimoji="0" lang="en-US" sz="1200" b="0" i="0" u="none" strike="noStrike" cap="none" normalizeH="0" baseline="0" smtClean="0">
                  <a:ln>
                    <a:noFill/>
                  </a:ln>
                  <a:solidFill>
                    <a:schemeClr val="tx1"/>
                  </a:solidFill>
                  <a:effectLst/>
                  <a:cs typeface="Arial" pitchFamily="34" charset="0"/>
                </a:endParaRPr>
              </a:p>
            </p:txBody>
          </p:sp>
          <p:sp>
            <p:nvSpPr>
              <p:cNvPr id="4134" name="Rectangle 38"/>
              <p:cNvSpPr>
                <a:spLocks noChangeArrowheads="1"/>
              </p:cNvSpPr>
              <p:nvPr/>
            </p:nvSpPr>
            <p:spPr bwMode="auto">
              <a:xfrm>
                <a:off x="2772" y="332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1</a:t>
                </a:r>
                <a:endParaRPr kumimoji="0" lang="en-US" sz="1200" b="0" i="0" u="none" strike="noStrike" cap="none" normalizeH="0" baseline="0" smtClean="0">
                  <a:ln>
                    <a:noFill/>
                  </a:ln>
                  <a:solidFill>
                    <a:schemeClr val="tx1"/>
                  </a:solidFill>
                  <a:effectLst/>
                  <a:cs typeface="Arial" pitchFamily="34" charset="0"/>
                </a:endParaRPr>
              </a:p>
            </p:txBody>
          </p:sp>
          <p:sp>
            <p:nvSpPr>
              <p:cNvPr id="4135" name="Rectangle 39"/>
              <p:cNvSpPr>
                <a:spLocks noChangeArrowheads="1"/>
              </p:cNvSpPr>
              <p:nvPr/>
            </p:nvSpPr>
            <p:spPr bwMode="auto">
              <a:xfrm>
                <a:off x="2477" y="336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1</a:t>
                </a:r>
                <a:endParaRPr kumimoji="0" lang="en-US" sz="1200" b="0" i="0" u="none" strike="noStrike" cap="none" normalizeH="0" baseline="0" smtClean="0">
                  <a:ln>
                    <a:noFill/>
                  </a:ln>
                  <a:solidFill>
                    <a:schemeClr val="tx1"/>
                  </a:solidFill>
                  <a:effectLst/>
                  <a:cs typeface="Arial" pitchFamily="34" charset="0"/>
                </a:endParaRPr>
              </a:p>
            </p:txBody>
          </p:sp>
          <p:sp>
            <p:nvSpPr>
              <p:cNvPr id="4136" name="Freeform 40"/>
              <p:cNvSpPr>
                <a:spLocks noEditPoints="1"/>
              </p:cNvSpPr>
              <p:nvPr/>
            </p:nvSpPr>
            <p:spPr bwMode="auto">
              <a:xfrm>
                <a:off x="1348" y="3113"/>
                <a:ext cx="2200" cy="309"/>
              </a:xfrm>
              <a:custGeom>
                <a:avLst/>
                <a:gdLst/>
                <a:ahLst/>
                <a:cxnLst>
                  <a:cxn ang="0">
                    <a:pos x="7" y="65"/>
                  </a:cxn>
                  <a:cxn ang="0">
                    <a:pos x="15" y="64"/>
                  </a:cxn>
                  <a:cxn ang="0">
                    <a:pos x="23" y="64"/>
                  </a:cxn>
                  <a:cxn ang="0">
                    <a:pos x="31" y="64"/>
                  </a:cxn>
                  <a:cxn ang="0">
                    <a:pos x="39" y="63"/>
                  </a:cxn>
                  <a:cxn ang="0">
                    <a:pos x="47" y="63"/>
                  </a:cxn>
                  <a:cxn ang="0">
                    <a:pos x="55" y="63"/>
                  </a:cxn>
                  <a:cxn ang="0">
                    <a:pos x="63" y="63"/>
                  </a:cxn>
                  <a:cxn ang="0">
                    <a:pos x="71" y="62"/>
                  </a:cxn>
                  <a:cxn ang="0">
                    <a:pos x="79" y="62"/>
                  </a:cxn>
                  <a:cxn ang="0">
                    <a:pos x="87" y="62"/>
                  </a:cxn>
                  <a:cxn ang="0">
                    <a:pos x="95" y="61"/>
                  </a:cxn>
                  <a:cxn ang="0">
                    <a:pos x="103" y="61"/>
                  </a:cxn>
                  <a:cxn ang="0">
                    <a:pos x="111" y="61"/>
                  </a:cxn>
                  <a:cxn ang="0">
                    <a:pos x="119" y="60"/>
                  </a:cxn>
                  <a:cxn ang="0">
                    <a:pos x="127" y="60"/>
                  </a:cxn>
                  <a:cxn ang="0">
                    <a:pos x="135" y="60"/>
                  </a:cxn>
                  <a:cxn ang="0">
                    <a:pos x="143" y="59"/>
                  </a:cxn>
                  <a:cxn ang="0">
                    <a:pos x="151" y="59"/>
                  </a:cxn>
                  <a:cxn ang="0">
                    <a:pos x="159" y="59"/>
                  </a:cxn>
                  <a:cxn ang="0">
                    <a:pos x="167" y="58"/>
                  </a:cxn>
                  <a:cxn ang="0">
                    <a:pos x="175" y="57"/>
                  </a:cxn>
                  <a:cxn ang="0">
                    <a:pos x="183" y="56"/>
                  </a:cxn>
                  <a:cxn ang="0">
                    <a:pos x="191" y="55"/>
                  </a:cxn>
                  <a:cxn ang="0">
                    <a:pos x="199" y="54"/>
                  </a:cxn>
                  <a:cxn ang="0">
                    <a:pos x="207" y="54"/>
                  </a:cxn>
                  <a:cxn ang="0">
                    <a:pos x="215" y="53"/>
                  </a:cxn>
                  <a:cxn ang="0">
                    <a:pos x="223" y="52"/>
                  </a:cxn>
                  <a:cxn ang="0">
                    <a:pos x="231" y="51"/>
                  </a:cxn>
                  <a:cxn ang="0">
                    <a:pos x="239" y="50"/>
                  </a:cxn>
                  <a:cxn ang="0">
                    <a:pos x="247" y="49"/>
                  </a:cxn>
                  <a:cxn ang="0">
                    <a:pos x="255" y="49"/>
                  </a:cxn>
                  <a:cxn ang="0">
                    <a:pos x="263" y="48"/>
                  </a:cxn>
                  <a:cxn ang="0">
                    <a:pos x="271" y="47"/>
                  </a:cxn>
                  <a:cxn ang="0">
                    <a:pos x="279" y="46"/>
                  </a:cxn>
                  <a:cxn ang="0">
                    <a:pos x="287" y="45"/>
                  </a:cxn>
                  <a:cxn ang="0">
                    <a:pos x="295" y="44"/>
                  </a:cxn>
                  <a:cxn ang="0">
                    <a:pos x="303" y="43"/>
                  </a:cxn>
                  <a:cxn ang="0">
                    <a:pos x="311" y="41"/>
                  </a:cxn>
                  <a:cxn ang="0">
                    <a:pos x="319" y="40"/>
                  </a:cxn>
                  <a:cxn ang="0">
                    <a:pos x="324" y="39"/>
                  </a:cxn>
                  <a:cxn ang="0">
                    <a:pos x="332" y="37"/>
                  </a:cxn>
                  <a:cxn ang="0">
                    <a:pos x="340" y="36"/>
                  </a:cxn>
                  <a:cxn ang="0">
                    <a:pos x="348" y="34"/>
                  </a:cxn>
                  <a:cxn ang="0">
                    <a:pos x="356" y="33"/>
                  </a:cxn>
                  <a:cxn ang="0">
                    <a:pos x="364" y="31"/>
                  </a:cxn>
                  <a:cxn ang="0">
                    <a:pos x="372" y="29"/>
                  </a:cxn>
                  <a:cxn ang="0">
                    <a:pos x="380" y="26"/>
                  </a:cxn>
                  <a:cxn ang="0">
                    <a:pos x="388" y="24"/>
                  </a:cxn>
                  <a:cxn ang="0">
                    <a:pos x="396" y="21"/>
                  </a:cxn>
                  <a:cxn ang="0">
                    <a:pos x="404" y="19"/>
                  </a:cxn>
                  <a:cxn ang="0">
                    <a:pos x="412" y="16"/>
                  </a:cxn>
                  <a:cxn ang="0">
                    <a:pos x="420" y="14"/>
                  </a:cxn>
                  <a:cxn ang="0">
                    <a:pos x="428" y="11"/>
                  </a:cxn>
                  <a:cxn ang="0">
                    <a:pos x="436" y="9"/>
                  </a:cxn>
                  <a:cxn ang="0">
                    <a:pos x="444" y="6"/>
                  </a:cxn>
                  <a:cxn ang="0">
                    <a:pos x="452" y="4"/>
                  </a:cxn>
                  <a:cxn ang="0">
                    <a:pos x="460" y="1"/>
                  </a:cxn>
                </a:cxnLst>
                <a:rect l="0" t="0" r="r" b="b"/>
                <a:pathLst>
                  <a:path w="463" h="65">
                    <a:moveTo>
                      <a:pt x="3" y="65"/>
                    </a:moveTo>
                    <a:lnTo>
                      <a:pt x="4" y="65"/>
                    </a:lnTo>
                    <a:moveTo>
                      <a:pt x="7" y="65"/>
                    </a:moveTo>
                    <a:lnTo>
                      <a:pt x="8" y="65"/>
                    </a:lnTo>
                    <a:moveTo>
                      <a:pt x="11" y="65"/>
                    </a:moveTo>
                    <a:lnTo>
                      <a:pt x="12" y="65"/>
                    </a:lnTo>
                    <a:moveTo>
                      <a:pt x="15" y="64"/>
                    </a:moveTo>
                    <a:lnTo>
                      <a:pt x="16" y="64"/>
                    </a:lnTo>
                    <a:moveTo>
                      <a:pt x="19" y="64"/>
                    </a:moveTo>
                    <a:lnTo>
                      <a:pt x="20" y="64"/>
                    </a:lnTo>
                    <a:moveTo>
                      <a:pt x="23" y="64"/>
                    </a:moveTo>
                    <a:lnTo>
                      <a:pt x="24" y="64"/>
                    </a:lnTo>
                    <a:moveTo>
                      <a:pt x="27" y="64"/>
                    </a:moveTo>
                    <a:lnTo>
                      <a:pt x="28" y="64"/>
                    </a:lnTo>
                    <a:moveTo>
                      <a:pt x="31" y="64"/>
                    </a:moveTo>
                    <a:lnTo>
                      <a:pt x="32" y="64"/>
                    </a:lnTo>
                    <a:moveTo>
                      <a:pt x="35" y="64"/>
                    </a:moveTo>
                    <a:lnTo>
                      <a:pt x="36" y="64"/>
                    </a:lnTo>
                    <a:moveTo>
                      <a:pt x="39" y="63"/>
                    </a:moveTo>
                    <a:lnTo>
                      <a:pt x="40" y="63"/>
                    </a:lnTo>
                    <a:moveTo>
                      <a:pt x="43" y="63"/>
                    </a:moveTo>
                    <a:lnTo>
                      <a:pt x="44" y="63"/>
                    </a:lnTo>
                    <a:moveTo>
                      <a:pt x="47" y="63"/>
                    </a:moveTo>
                    <a:lnTo>
                      <a:pt x="48" y="63"/>
                    </a:lnTo>
                    <a:moveTo>
                      <a:pt x="51" y="63"/>
                    </a:moveTo>
                    <a:lnTo>
                      <a:pt x="52" y="63"/>
                    </a:lnTo>
                    <a:moveTo>
                      <a:pt x="55" y="63"/>
                    </a:moveTo>
                    <a:lnTo>
                      <a:pt x="56" y="63"/>
                    </a:lnTo>
                    <a:moveTo>
                      <a:pt x="59" y="63"/>
                    </a:moveTo>
                    <a:lnTo>
                      <a:pt x="60" y="63"/>
                    </a:lnTo>
                    <a:moveTo>
                      <a:pt x="63" y="63"/>
                    </a:moveTo>
                    <a:lnTo>
                      <a:pt x="64" y="63"/>
                    </a:lnTo>
                    <a:moveTo>
                      <a:pt x="67" y="62"/>
                    </a:moveTo>
                    <a:lnTo>
                      <a:pt x="68" y="62"/>
                    </a:lnTo>
                    <a:moveTo>
                      <a:pt x="71" y="62"/>
                    </a:moveTo>
                    <a:lnTo>
                      <a:pt x="72" y="62"/>
                    </a:lnTo>
                    <a:moveTo>
                      <a:pt x="75" y="62"/>
                    </a:moveTo>
                    <a:lnTo>
                      <a:pt x="76" y="62"/>
                    </a:lnTo>
                    <a:moveTo>
                      <a:pt x="79" y="62"/>
                    </a:moveTo>
                    <a:lnTo>
                      <a:pt x="80" y="62"/>
                    </a:lnTo>
                    <a:moveTo>
                      <a:pt x="83" y="62"/>
                    </a:moveTo>
                    <a:lnTo>
                      <a:pt x="84" y="62"/>
                    </a:lnTo>
                    <a:moveTo>
                      <a:pt x="87" y="62"/>
                    </a:moveTo>
                    <a:lnTo>
                      <a:pt x="88" y="62"/>
                    </a:lnTo>
                    <a:moveTo>
                      <a:pt x="91" y="61"/>
                    </a:moveTo>
                    <a:lnTo>
                      <a:pt x="92" y="61"/>
                    </a:lnTo>
                    <a:moveTo>
                      <a:pt x="95" y="61"/>
                    </a:moveTo>
                    <a:lnTo>
                      <a:pt x="96" y="61"/>
                    </a:lnTo>
                    <a:moveTo>
                      <a:pt x="99" y="61"/>
                    </a:moveTo>
                    <a:lnTo>
                      <a:pt x="100" y="61"/>
                    </a:lnTo>
                    <a:moveTo>
                      <a:pt x="103" y="61"/>
                    </a:moveTo>
                    <a:lnTo>
                      <a:pt x="104" y="61"/>
                    </a:lnTo>
                    <a:moveTo>
                      <a:pt x="107" y="61"/>
                    </a:moveTo>
                    <a:lnTo>
                      <a:pt x="108" y="61"/>
                    </a:lnTo>
                    <a:moveTo>
                      <a:pt x="111" y="61"/>
                    </a:moveTo>
                    <a:lnTo>
                      <a:pt x="112" y="61"/>
                    </a:lnTo>
                    <a:moveTo>
                      <a:pt x="115" y="61"/>
                    </a:moveTo>
                    <a:lnTo>
                      <a:pt x="116" y="61"/>
                    </a:lnTo>
                    <a:moveTo>
                      <a:pt x="119" y="60"/>
                    </a:moveTo>
                    <a:lnTo>
                      <a:pt x="120" y="60"/>
                    </a:lnTo>
                    <a:moveTo>
                      <a:pt x="123" y="60"/>
                    </a:moveTo>
                    <a:lnTo>
                      <a:pt x="124" y="60"/>
                    </a:lnTo>
                    <a:moveTo>
                      <a:pt x="127" y="60"/>
                    </a:moveTo>
                    <a:lnTo>
                      <a:pt x="128" y="60"/>
                    </a:lnTo>
                    <a:moveTo>
                      <a:pt x="131" y="60"/>
                    </a:moveTo>
                    <a:lnTo>
                      <a:pt x="132" y="60"/>
                    </a:lnTo>
                    <a:moveTo>
                      <a:pt x="135" y="60"/>
                    </a:moveTo>
                    <a:lnTo>
                      <a:pt x="136" y="60"/>
                    </a:lnTo>
                    <a:moveTo>
                      <a:pt x="139" y="60"/>
                    </a:moveTo>
                    <a:lnTo>
                      <a:pt x="140" y="60"/>
                    </a:lnTo>
                    <a:moveTo>
                      <a:pt x="143" y="59"/>
                    </a:moveTo>
                    <a:lnTo>
                      <a:pt x="144" y="59"/>
                    </a:lnTo>
                    <a:moveTo>
                      <a:pt x="147" y="59"/>
                    </a:moveTo>
                    <a:lnTo>
                      <a:pt x="148" y="59"/>
                    </a:lnTo>
                    <a:moveTo>
                      <a:pt x="151" y="59"/>
                    </a:moveTo>
                    <a:lnTo>
                      <a:pt x="152" y="59"/>
                    </a:lnTo>
                    <a:moveTo>
                      <a:pt x="155" y="59"/>
                    </a:moveTo>
                    <a:lnTo>
                      <a:pt x="156" y="59"/>
                    </a:lnTo>
                    <a:moveTo>
                      <a:pt x="159" y="59"/>
                    </a:moveTo>
                    <a:lnTo>
                      <a:pt x="160" y="58"/>
                    </a:lnTo>
                    <a:moveTo>
                      <a:pt x="163" y="58"/>
                    </a:moveTo>
                    <a:lnTo>
                      <a:pt x="164" y="58"/>
                    </a:lnTo>
                    <a:moveTo>
                      <a:pt x="167" y="58"/>
                    </a:moveTo>
                    <a:lnTo>
                      <a:pt x="168" y="58"/>
                    </a:lnTo>
                    <a:moveTo>
                      <a:pt x="171" y="57"/>
                    </a:moveTo>
                    <a:lnTo>
                      <a:pt x="172" y="57"/>
                    </a:lnTo>
                    <a:moveTo>
                      <a:pt x="175" y="57"/>
                    </a:moveTo>
                    <a:lnTo>
                      <a:pt x="176" y="57"/>
                    </a:lnTo>
                    <a:moveTo>
                      <a:pt x="179" y="56"/>
                    </a:moveTo>
                    <a:lnTo>
                      <a:pt x="180" y="56"/>
                    </a:lnTo>
                    <a:moveTo>
                      <a:pt x="183" y="56"/>
                    </a:moveTo>
                    <a:lnTo>
                      <a:pt x="184" y="56"/>
                    </a:lnTo>
                    <a:moveTo>
                      <a:pt x="187" y="56"/>
                    </a:moveTo>
                    <a:lnTo>
                      <a:pt x="188" y="56"/>
                    </a:lnTo>
                    <a:moveTo>
                      <a:pt x="191" y="55"/>
                    </a:moveTo>
                    <a:lnTo>
                      <a:pt x="192" y="55"/>
                    </a:lnTo>
                    <a:moveTo>
                      <a:pt x="195" y="55"/>
                    </a:moveTo>
                    <a:lnTo>
                      <a:pt x="196" y="55"/>
                    </a:lnTo>
                    <a:moveTo>
                      <a:pt x="199" y="54"/>
                    </a:moveTo>
                    <a:lnTo>
                      <a:pt x="200" y="54"/>
                    </a:lnTo>
                    <a:moveTo>
                      <a:pt x="203" y="54"/>
                    </a:moveTo>
                    <a:lnTo>
                      <a:pt x="204" y="54"/>
                    </a:lnTo>
                    <a:moveTo>
                      <a:pt x="207" y="54"/>
                    </a:moveTo>
                    <a:lnTo>
                      <a:pt x="208" y="53"/>
                    </a:lnTo>
                    <a:moveTo>
                      <a:pt x="211" y="53"/>
                    </a:moveTo>
                    <a:lnTo>
                      <a:pt x="212" y="53"/>
                    </a:lnTo>
                    <a:moveTo>
                      <a:pt x="215" y="53"/>
                    </a:moveTo>
                    <a:lnTo>
                      <a:pt x="216" y="53"/>
                    </a:lnTo>
                    <a:moveTo>
                      <a:pt x="219" y="52"/>
                    </a:moveTo>
                    <a:lnTo>
                      <a:pt x="220" y="52"/>
                    </a:lnTo>
                    <a:moveTo>
                      <a:pt x="223" y="52"/>
                    </a:moveTo>
                    <a:lnTo>
                      <a:pt x="224" y="52"/>
                    </a:lnTo>
                    <a:moveTo>
                      <a:pt x="227" y="51"/>
                    </a:moveTo>
                    <a:lnTo>
                      <a:pt x="228" y="51"/>
                    </a:lnTo>
                    <a:moveTo>
                      <a:pt x="231" y="51"/>
                    </a:moveTo>
                    <a:lnTo>
                      <a:pt x="232" y="51"/>
                    </a:lnTo>
                    <a:moveTo>
                      <a:pt x="235" y="51"/>
                    </a:moveTo>
                    <a:lnTo>
                      <a:pt x="236" y="51"/>
                    </a:lnTo>
                    <a:moveTo>
                      <a:pt x="239" y="50"/>
                    </a:moveTo>
                    <a:lnTo>
                      <a:pt x="240" y="50"/>
                    </a:lnTo>
                    <a:moveTo>
                      <a:pt x="243" y="50"/>
                    </a:moveTo>
                    <a:lnTo>
                      <a:pt x="244" y="50"/>
                    </a:lnTo>
                    <a:moveTo>
                      <a:pt x="247" y="49"/>
                    </a:moveTo>
                    <a:lnTo>
                      <a:pt x="248" y="49"/>
                    </a:lnTo>
                    <a:moveTo>
                      <a:pt x="251" y="49"/>
                    </a:moveTo>
                    <a:lnTo>
                      <a:pt x="252" y="49"/>
                    </a:lnTo>
                    <a:moveTo>
                      <a:pt x="255" y="49"/>
                    </a:moveTo>
                    <a:lnTo>
                      <a:pt x="256" y="48"/>
                    </a:lnTo>
                    <a:moveTo>
                      <a:pt x="259" y="48"/>
                    </a:moveTo>
                    <a:lnTo>
                      <a:pt x="260" y="48"/>
                    </a:lnTo>
                    <a:moveTo>
                      <a:pt x="263" y="48"/>
                    </a:moveTo>
                    <a:lnTo>
                      <a:pt x="264" y="48"/>
                    </a:lnTo>
                    <a:moveTo>
                      <a:pt x="267" y="47"/>
                    </a:moveTo>
                    <a:lnTo>
                      <a:pt x="268" y="47"/>
                    </a:lnTo>
                    <a:moveTo>
                      <a:pt x="271" y="47"/>
                    </a:moveTo>
                    <a:lnTo>
                      <a:pt x="272" y="47"/>
                    </a:lnTo>
                    <a:moveTo>
                      <a:pt x="275" y="46"/>
                    </a:moveTo>
                    <a:lnTo>
                      <a:pt x="276" y="46"/>
                    </a:lnTo>
                    <a:moveTo>
                      <a:pt x="279" y="46"/>
                    </a:moveTo>
                    <a:lnTo>
                      <a:pt x="280" y="46"/>
                    </a:lnTo>
                    <a:moveTo>
                      <a:pt x="283" y="46"/>
                    </a:moveTo>
                    <a:lnTo>
                      <a:pt x="284" y="46"/>
                    </a:lnTo>
                    <a:moveTo>
                      <a:pt x="287" y="45"/>
                    </a:moveTo>
                    <a:lnTo>
                      <a:pt x="288" y="45"/>
                    </a:lnTo>
                    <a:moveTo>
                      <a:pt x="291" y="45"/>
                    </a:moveTo>
                    <a:lnTo>
                      <a:pt x="292" y="45"/>
                    </a:lnTo>
                    <a:moveTo>
                      <a:pt x="295" y="44"/>
                    </a:moveTo>
                    <a:lnTo>
                      <a:pt x="296" y="44"/>
                    </a:lnTo>
                    <a:moveTo>
                      <a:pt x="299" y="44"/>
                    </a:moveTo>
                    <a:lnTo>
                      <a:pt x="300" y="43"/>
                    </a:lnTo>
                    <a:moveTo>
                      <a:pt x="303" y="43"/>
                    </a:moveTo>
                    <a:lnTo>
                      <a:pt x="304" y="43"/>
                    </a:lnTo>
                    <a:moveTo>
                      <a:pt x="307" y="42"/>
                    </a:moveTo>
                    <a:lnTo>
                      <a:pt x="308" y="42"/>
                    </a:lnTo>
                    <a:moveTo>
                      <a:pt x="311" y="41"/>
                    </a:moveTo>
                    <a:lnTo>
                      <a:pt x="312" y="41"/>
                    </a:lnTo>
                    <a:moveTo>
                      <a:pt x="315" y="41"/>
                    </a:moveTo>
                    <a:lnTo>
                      <a:pt x="316" y="40"/>
                    </a:lnTo>
                    <a:moveTo>
                      <a:pt x="319" y="40"/>
                    </a:moveTo>
                    <a:lnTo>
                      <a:pt x="320" y="40"/>
                    </a:lnTo>
                    <a:moveTo>
                      <a:pt x="323" y="39"/>
                    </a:moveTo>
                    <a:lnTo>
                      <a:pt x="324" y="39"/>
                    </a:lnTo>
                    <a:lnTo>
                      <a:pt x="324" y="39"/>
                    </a:lnTo>
                    <a:moveTo>
                      <a:pt x="327" y="38"/>
                    </a:moveTo>
                    <a:lnTo>
                      <a:pt x="328" y="38"/>
                    </a:lnTo>
                    <a:moveTo>
                      <a:pt x="331" y="38"/>
                    </a:moveTo>
                    <a:lnTo>
                      <a:pt x="332" y="37"/>
                    </a:lnTo>
                    <a:moveTo>
                      <a:pt x="335" y="37"/>
                    </a:moveTo>
                    <a:lnTo>
                      <a:pt x="336" y="37"/>
                    </a:lnTo>
                    <a:moveTo>
                      <a:pt x="339" y="36"/>
                    </a:moveTo>
                    <a:lnTo>
                      <a:pt x="340" y="36"/>
                    </a:lnTo>
                    <a:moveTo>
                      <a:pt x="343" y="35"/>
                    </a:moveTo>
                    <a:lnTo>
                      <a:pt x="344" y="35"/>
                    </a:lnTo>
                    <a:moveTo>
                      <a:pt x="347" y="34"/>
                    </a:moveTo>
                    <a:lnTo>
                      <a:pt x="348" y="34"/>
                    </a:lnTo>
                    <a:moveTo>
                      <a:pt x="351" y="34"/>
                    </a:moveTo>
                    <a:lnTo>
                      <a:pt x="352" y="33"/>
                    </a:lnTo>
                    <a:moveTo>
                      <a:pt x="355" y="33"/>
                    </a:moveTo>
                    <a:lnTo>
                      <a:pt x="356" y="33"/>
                    </a:lnTo>
                    <a:moveTo>
                      <a:pt x="359" y="32"/>
                    </a:moveTo>
                    <a:lnTo>
                      <a:pt x="360" y="32"/>
                    </a:lnTo>
                    <a:moveTo>
                      <a:pt x="363" y="31"/>
                    </a:moveTo>
                    <a:lnTo>
                      <a:pt x="364" y="31"/>
                    </a:lnTo>
                    <a:moveTo>
                      <a:pt x="367" y="30"/>
                    </a:moveTo>
                    <a:lnTo>
                      <a:pt x="368" y="30"/>
                    </a:lnTo>
                    <a:moveTo>
                      <a:pt x="371" y="29"/>
                    </a:moveTo>
                    <a:lnTo>
                      <a:pt x="372" y="29"/>
                    </a:lnTo>
                    <a:moveTo>
                      <a:pt x="375" y="28"/>
                    </a:moveTo>
                    <a:lnTo>
                      <a:pt x="376" y="28"/>
                    </a:lnTo>
                    <a:moveTo>
                      <a:pt x="379" y="27"/>
                    </a:moveTo>
                    <a:lnTo>
                      <a:pt x="380" y="26"/>
                    </a:lnTo>
                    <a:moveTo>
                      <a:pt x="383" y="26"/>
                    </a:moveTo>
                    <a:lnTo>
                      <a:pt x="384" y="25"/>
                    </a:lnTo>
                    <a:moveTo>
                      <a:pt x="387" y="24"/>
                    </a:moveTo>
                    <a:lnTo>
                      <a:pt x="388" y="24"/>
                    </a:lnTo>
                    <a:moveTo>
                      <a:pt x="391" y="23"/>
                    </a:moveTo>
                    <a:lnTo>
                      <a:pt x="392" y="23"/>
                    </a:lnTo>
                    <a:moveTo>
                      <a:pt x="395" y="22"/>
                    </a:moveTo>
                    <a:lnTo>
                      <a:pt x="396" y="21"/>
                    </a:lnTo>
                    <a:moveTo>
                      <a:pt x="399" y="20"/>
                    </a:moveTo>
                    <a:lnTo>
                      <a:pt x="400" y="20"/>
                    </a:lnTo>
                    <a:moveTo>
                      <a:pt x="403" y="19"/>
                    </a:moveTo>
                    <a:lnTo>
                      <a:pt x="404" y="19"/>
                    </a:lnTo>
                    <a:moveTo>
                      <a:pt x="407" y="18"/>
                    </a:moveTo>
                    <a:lnTo>
                      <a:pt x="408" y="18"/>
                    </a:lnTo>
                    <a:moveTo>
                      <a:pt x="411" y="17"/>
                    </a:moveTo>
                    <a:lnTo>
                      <a:pt x="412" y="16"/>
                    </a:lnTo>
                    <a:moveTo>
                      <a:pt x="415" y="15"/>
                    </a:moveTo>
                    <a:lnTo>
                      <a:pt x="416" y="15"/>
                    </a:lnTo>
                    <a:moveTo>
                      <a:pt x="419" y="14"/>
                    </a:moveTo>
                    <a:lnTo>
                      <a:pt x="420" y="14"/>
                    </a:lnTo>
                    <a:moveTo>
                      <a:pt x="423" y="13"/>
                    </a:moveTo>
                    <a:lnTo>
                      <a:pt x="424" y="12"/>
                    </a:lnTo>
                    <a:moveTo>
                      <a:pt x="427" y="11"/>
                    </a:moveTo>
                    <a:lnTo>
                      <a:pt x="428" y="11"/>
                    </a:lnTo>
                    <a:moveTo>
                      <a:pt x="431" y="10"/>
                    </a:moveTo>
                    <a:lnTo>
                      <a:pt x="432" y="10"/>
                    </a:lnTo>
                    <a:moveTo>
                      <a:pt x="435" y="9"/>
                    </a:moveTo>
                    <a:lnTo>
                      <a:pt x="436" y="9"/>
                    </a:lnTo>
                    <a:moveTo>
                      <a:pt x="439" y="8"/>
                    </a:moveTo>
                    <a:lnTo>
                      <a:pt x="440" y="7"/>
                    </a:lnTo>
                    <a:moveTo>
                      <a:pt x="443" y="6"/>
                    </a:moveTo>
                    <a:lnTo>
                      <a:pt x="444" y="6"/>
                    </a:lnTo>
                    <a:moveTo>
                      <a:pt x="447" y="5"/>
                    </a:moveTo>
                    <a:lnTo>
                      <a:pt x="448" y="5"/>
                    </a:lnTo>
                    <a:moveTo>
                      <a:pt x="451" y="4"/>
                    </a:moveTo>
                    <a:lnTo>
                      <a:pt x="452" y="4"/>
                    </a:lnTo>
                    <a:moveTo>
                      <a:pt x="455" y="3"/>
                    </a:moveTo>
                    <a:lnTo>
                      <a:pt x="456" y="2"/>
                    </a:lnTo>
                    <a:moveTo>
                      <a:pt x="459" y="1"/>
                    </a:moveTo>
                    <a:lnTo>
                      <a:pt x="460" y="1"/>
                    </a:lnTo>
                  </a:path>
                </a:pathLst>
              </a:cu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37" name="Rectangle 41"/>
              <p:cNvSpPr>
                <a:spLocks noChangeArrowheads="1"/>
              </p:cNvSpPr>
              <p:nvPr/>
            </p:nvSpPr>
            <p:spPr bwMode="auto">
              <a:xfrm>
                <a:off x="3061" y="322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2</a:t>
                </a:r>
                <a:endParaRPr kumimoji="0" lang="en-US" sz="1200" b="0" i="0" u="none" strike="noStrike" cap="none" normalizeH="0" baseline="0" smtClean="0">
                  <a:ln>
                    <a:noFill/>
                  </a:ln>
                  <a:solidFill>
                    <a:schemeClr val="tx1"/>
                  </a:solidFill>
                  <a:effectLst/>
                  <a:cs typeface="Arial" pitchFamily="34" charset="0"/>
                </a:endParaRPr>
              </a:p>
            </p:txBody>
          </p:sp>
          <p:sp>
            <p:nvSpPr>
              <p:cNvPr id="4138" name="Rectangle 42"/>
              <p:cNvSpPr>
                <a:spLocks noChangeArrowheads="1"/>
              </p:cNvSpPr>
              <p:nvPr/>
            </p:nvSpPr>
            <p:spPr bwMode="auto">
              <a:xfrm>
                <a:off x="2767" y="328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2</a:t>
                </a:r>
                <a:endParaRPr kumimoji="0" lang="en-US" sz="1200" b="0" i="0" u="none" strike="noStrike" cap="none" normalizeH="0" baseline="0" smtClean="0">
                  <a:ln>
                    <a:noFill/>
                  </a:ln>
                  <a:solidFill>
                    <a:schemeClr val="tx1"/>
                  </a:solidFill>
                  <a:effectLst/>
                  <a:cs typeface="Arial" pitchFamily="34" charset="0"/>
                </a:endParaRPr>
              </a:p>
            </p:txBody>
          </p:sp>
          <p:sp>
            <p:nvSpPr>
              <p:cNvPr id="4139" name="Rectangle 43"/>
              <p:cNvSpPr>
                <a:spLocks noChangeArrowheads="1"/>
              </p:cNvSpPr>
              <p:nvPr/>
            </p:nvSpPr>
            <p:spPr bwMode="auto">
              <a:xfrm>
                <a:off x="3508" y="308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2</a:t>
                </a:r>
                <a:endParaRPr kumimoji="0" lang="en-US" sz="1200" b="0" i="0" u="none" strike="noStrike" cap="none" normalizeH="0" baseline="0" smtClean="0">
                  <a:ln>
                    <a:noFill/>
                  </a:ln>
                  <a:solidFill>
                    <a:schemeClr val="tx1"/>
                  </a:solidFill>
                  <a:effectLst/>
                  <a:cs typeface="Arial" pitchFamily="34" charset="0"/>
                </a:endParaRPr>
              </a:p>
            </p:txBody>
          </p:sp>
          <p:sp>
            <p:nvSpPr>
              <p:cNvPr id="4140" name="Rectangle 44"/>
              <p:cNvSpPr>
                <a:spLocks noChangeArrowheads="1"/>
              </p:cNvSpPr>
              <p:nvPr/>
            </p:nvSpPr>
            <p:spPr bwMode="auto">
              <a:xfrm>
                <a:off x="3014" y="323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2</a:t>
                </a:r>
                <a:endParaRPr kumimoji="0" lang="en-US" sz="1200" b="0" i="0" u="none" strike="noStrike" cap="none" normalizeH="0" baseline="0" smtClean="0">
                  <a:ln>
                    <a:noFill/>
                  </a:ln>
                  <a:solidFill>
                    <a:schemeClr val="tx1"/>
                  </a:solidFill>
                  <a:effectLst/>
                  <a:cs typeface="Arial" pitchFamily="34" charset="0"/>
                </a:endParaRPr>
              </a:p>
            </p:txBody>
          </p:sp>
          <p:sp>
            <p:nvSpPr>
              <p:cNvPr id="4141" name="Rectangle 45"/>
              <p:cNvSpPr>
                <a:spLocks noChangeArrowheads="1"/>
              </p:cNvSpPr>
              <p:nvPr/>
            </p:nvSpPr>
            <p:spPr bwMode="auto">
              <a:xfrm>
                <a:off x="2748" y="328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2</a:t>
                </a:r>
                <a:endParaRPr kumimoji="0" lang="en-US" sz="1200" b="0" i="0" u="none" strike="noStrike" cap="none" normalizeH="0" baseline="0" smtClean="0">
                  <a:ln>
                    <a:noFill/>
                  </a:ln>
                  <a:solidFill>
                    <a:schemeClr val="tx1"/>
                  </a:solidFill>
                  <a:effectLst/>
                  <a:cs typeface="Arial" pitchFamily="34" charset="0"/>
                </a:endParaRPr>
              </a:p>
            </p:txBody>
          </p:sp>
          <p:sp>
            <p:nvSpPr>
              <p:cNvPr id="4142" name="Rectangle 46"/>
              <p:cNvSpPr>
                <a:spLocks noChangeArrowheads="1"/>
              </p:cNvSpPr>
              <p:nvPr/>
            </p:nvSpPr>
            <p:spPr bwMode="auto">
              <a:xfrm>
                <a:off x="2848" y="326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2</a:t>
                </a:r>
                <a:endParaRPr kumimoji="0" lang="en-US" sz="1200" b="0" i="0" u="none" strike="noStrike" cap="none" normalizeH="0" baseline="0" smtClean="0">
                  <a:ln>
                    <a:noFill/>
                  </a:ln>
                  <a:solidFill>
                    <a:schemeClr val="tx1"/>
                  </a:solidFill>
                  <a:effectLst/>
                  <a:cs typeface="Arial" pitchFamily="34" charset="0"/>
                </a:endParaRPr>
              </a:p>
            </p:txBody>
          </p:sp>
          <p:sp>
            <p:nvSpPr>
              <p:cNvPr id="4143" name="Rectangle 47"/>
              <p:cNvSpPr>
                <a:spLocks noChangeArrowheads="1"/>
              </p:cNvSpPr>
              <p:nvPr/>
            </p:nvSpPr>
            <p:spPr bwMode="auto">
              <a:xfrm>
                <a:off x="1303" y="339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2</a:t>
                </a:r>
                <a:endParaRPr kumimoji="0" lang="en-US" sz="1200" b="0" i="0" u="none" strike="noStrike" cap="none" normalizeH="0" baseline="0" smtClean="0">
                  <a:ln>
                    <a:noFill/>
                  </a:ln>
                  <a:solidFill>
                    <a:schemeClr val="tx1"/>
                  </a:solidFill>
                  <a:effectLst/>
                  <a:cs typeface="Arial" pitchFamily="34" charset="0"/>
                </a:endParaRPr>
              </a:p>
            </p:txBody>
          </p:sp>
          <p:sp>
            <p:nvSpPr>
              <p:cNvPr id="4144" name="Rectangle 48"/>
              <p:cNvSpPr>
                <a:spLocks noChangeArrowheads="1"/>
              </p:cNvSpPr>
              <p:nvPr/>
            </p:nvSpPr>
            <p:spPr bwMode="auto">
              <a:xfrm>
                <a:off x="2681" y="329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2</a:t>
                </a:r>
                <a:endParaRPr kumimoji="0" lang="en-US" sz="1200" b="0" i="0" u="none" strike="noStrike" cap="none" normalizeH="0" baseline="0" smtClean="0">
                  <a:ln>
                    <a:noFill/>
                  </a:ln>
                  <a:solidFill>
                    <a:schemeClr val="tx1"/>
                  </a:solidFill>
                  <a:effectLst/>
                  <a:cs typeface="Arial" pitchFamily="34" charset="0"/>
                </a:endParaRPr>
              </a:p>
            </p:txBody>
          </p:sp>
          <p:sp>
            <p:nvSpPr>
              <p:cNvPr id="4145" name="Rectangle 49"/>
              <p:cNvSpPr>
                <a:spLocks noChangeArrowheads="1"/>
              </p:cNvSpPr>
              <p:nvPr/>
            </p:nvSpPr>
            <p:spPr bwMode="auto">
              <a:xfrm>
                <a:off x="2045" y="336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2</a:t>
                </a:r>
                <a:endParaRPr kumimoji="0" lang="en-US" sz="1200" b="0" i="0" u="none" strike="noStrike" cap="none" normalizeH="0" baseline="0" smtClean="0">
                  <a:ln>
                    <a:noFill/>
                  </a:ln>
                  <a:solidFill>
                    <a:schemeClr val="tx1"/>
                  </a:solidFill>
                  <a:effectLst/>
                  <a:cs typeface="Arial" pitchFamily="34" charset="0"/>
                </a:endParaRPr>
              </a:p>
            </p:txBody>
          </p:sp>
          <p:sp>
            <p:nvSpPr>
              <p:cNvPr id="4146" name="Freeform 50"/>
              <p:cNvSpPr>
                <a:spLocks noEditPoints="1"/>
              </p:cNvSpPr>
              <p:nvPr/>
            </p:nvSpPr>
            <p:spPr bwMode="auto">
              <a:xfrm>
                <a:off x="1695" y="2719"/>
                <a:ext cx="3088" cy="655"/>
              </a:xfrm>
              <a:custGeom>
                <a:avLst/>
                <a:gdLst/>
                <a:ahLst/>
                <a:cxnLst>
                  <a:cxn ang="0">
                    <a:pos x="11" y="137"/>
                  </a:cxn>
                  <a:cxn ang="0">
                    <a:pos x="20" y="136"/>
                  </a:cxn>
                  <a:cxn ang="0">
                    <a:pos x="32" y="135"/>
                  </a:cxn>
                  <a:cxn ang="0">
                    <a:pos x="44" y="134"/>
                  </a:cxn>
                  <a:cxn ang="0">
                    <a:pos x="56" y="132"/>
                  </a:cxn>
                  <a:cxn ang="0">
                    <a:pos x="68" y="131"/>
                  </a:cxn>
                  <a:cxn ang="0">
                    <a:pos x="80" y="130"/>
                  </a:cxn>
                  <a:cxn ang="0">
                    <a:pos x="92" y="128"/>
                  </a:cxn>
                  <a:cxn ang="0">
                    <a:pos x="103" y="127"/>
                  </a:cxn>
                  <a:cxn ang="0">
                    <a:pos x="115" y="126"/>
                  </a:cxn>
                  <a:cxn ang="0">
                    <a:pos x="127" y="125"/>
                  </a:cxn>
                  <a:cxn ang="0">
                    <a:pos x="136" y="124"/>
                  </a:cxn>
                  <a:cxn ang="0">
                    <a:pos x="148" y="123"/>
                  </a:cxn>
                  <a:cxn ang="0">
                    <a:pos x="160" y="121"/>
                  </a:cxn>
                  <a:cxn ang="0">
                    <a:pos x="172" y="120"/>
                  </a:cxn>
                  <a:cxn ang="0">
                    <a:pos x="184" y="118"/>
                  </a:cxn>
                  <a:cxn ang="0">
                    <a:pos x="192" y="117"/>
                  </a:cxn>
                  <a:cxn ang="0">
                    <a:pos x="203" y="115"/>
                  </a:cxn>
                  <a:cxn ang="0">
                    <a:pos x="215" y="113"/>
                  </a:cxn>
                  <a:cxn ang="0">
                    <a:pos x="227" y="111"/>
                  </a:cxn>
                  <a:cxn ang="0">
                    <a:pos x="236" y="109"/>
                  </a:cxn>
                  <a:cxn ang="0">
                    <a:pos x="248" y="107"/>
                  </a:cxn>
                  <a:cxn ang="0">
                    <a:pos x="260" y="104"/>
                  </a:cxn>
                  <a:cxn ang="0">
                    <a:pos x="272" y="102"/>
                  </a:cxn>
                  <a:cxn ang="0">
                    <a:pos x="284" y="99"/>
                  </a:cxn>
                  <a:cxn ang="0">
                    <a:pos x="295" y="97"/>
                  </a:cxn>
                  <a:cxn ang="0">
                    <a:pos x="307" y="94"/>
                  </a:cxn>
                  <a:cxn ang="0">
                    <a:pos x="319" y="91"/>
                  </a:cxn>
                  <a:cxn ang="0">
                    <a:pos x="331" y="89"/>
                  </a:cxn>
                  <a:cxn ang="0">
                    <a:pos x="343" y="86"/>
                  </a:cxn>
                  <a:cxn ang="0">
                    <a:pos x="354" y="82"/>
                  </a:cxn>
                  <a:cxn ang="0">
                    <a:pos x="366" y="79"/>
                  </a:cxn>
                  <a:cxn ang="0">
                    <a:pos x="378" y="76"/>
                  </a:cxn>
                  <a:cxn ang="0">
                    <a:pos x="390" y="72"/>
                  </a:cxn>
                  <a:cxn ang="0">
                    <a:pos x="402" y="69"/>
                  </a:cxn>
                  <a:cxn ang="0">
                    <a:pos x="414" y="66"/>
                  </a:cxn>
                  <a:cxn ang="0">
                    <a:pos x="425" y="63"/>
                  </a:cxn>
                  <a:cxn ang="0">
                    <a:pos x="437" y="59"/>
                  </a:cxn>
                  <a:cxn ang="0">
                    <a:pos x="449" y="56"/>
                  </a:cxn>
                  <a:cxn ang="0">
                    <a:pos x="461" y="53"/>
                  </a:cxn>
                  <a:cxn ang="0">
                    <a:pos x="473" y="49"/>
                  </a:cxn>
                  <a:cxn ang="0">
                    <a:pos x="485" y="46"/>
                  </a:cxn>
                  <a:cxn ang="0">
                    <a:pos x="497" y="42"/>
                  </a:cxn>
                  <a:cxn ang="0">
                    <a:pos x="509" y="39"/>
                  </a:cxn>
                  <a:cxn ang="0">
                    <a:pos x="521" y="36"/>
                  </a:cxn>
                  <a:cxn ang="0">
                    <a:pos x="532" y="33"/>
                  </a:cxn>
                  <a:cxn ang="0">
                    <a:pos x="544" y="29"/>
                  </a:cxn>
                  <a:cxn ang="0">
                    <a:pos x="556" y="26"/>
                  </a:cxn>
                  <a:cxn ang="0">
                    <a:pos x="568" y="23"/>
                  </a:cxn>
                  <a:cxn ang="0">
                    <a:pos x="580" y="19"/>
                  </a:cxn>
                  <a:cxn ang="0">
                    <a:pos x="592" y="16"/>
                  </a:cxn>
                  <a:cxn ang="0">
                    <a:pos x="604" y="13"/>
                  </a:cxn>
                  <a:cxn ang="0">
                    <a:pos x="616" y="9"/>
                  </a:cxn>
                  <a:cxn ang="0">
                    <a:pos x="628" y="6"/>
                  </a:cxn>
                  <a:cxn ang="0">
                    <a:pos x="640" y="3"/>
                  </a:cxn>
                </a:cxnLst>
                <a:rect l="0" t="0" r="r" b="b"/>
                <a:pathLst>
                  <a:path w="650" h="138">
                    <a:moveTo>
                      <a:pt x="3" y="138"/>
                    </a:moveTo>
                    <a:lnTo>
                      <a:pt x="4" y="138"/>
                    </a:lnTo>
                    <a:moveTo>
                      <a:pt x="7" y="137"/>
                    </a:moveTo>
                    <a:lnTo>
                      <a:pt x="8" y="137"/>
                    </a:lnTo>
                    <a:moveTo>
                      <a:pt x="11" y="137"/>
                    </a:moveTo>
                    <a:lnTo>
                      <a:pt x="12" y="137"/>
                    </a:lnTo>
                    <a:lnTo>
                      <a:pt x="12" y="137"/>
                    </a:lnTo>
                    <a:moveTo>
                      <a:pt x="15" y="137"/>
                    </a:moveTo>
                    <a:lnTo>
                      <a:pt x="16" y="137"/>
                    </a:lnTo>
                    <a:moveTo>
                      <a:pt x="19" y="136"/>
                    </a:moveTo>
                    <a:lnTo>
                      <a:pt x="20" y="136"/>
                    </a:lnTo>
                    <a:moveTo>
                      <a:pt x="23" y="136"/>
                    </a:moveTo>
                    <a:lnTo>
                      <a:pt x="24" y="136"/>
                    </a:lnTo>
                    <a:moveTo>
                      <a:pt x="27" y="135"/>
                    </a:moveTo>
                    <a:lnTo>
                      <a:pt x="28" y="135"/>
                    </a:lnTo>
                    <a:moveTo>
                      <a:pt x="31" y="135"/>
                    </a:moveTo>
                    <a:lnTo>
                      <a:pt x="32" y="135"/>
                    </a:lnTo>
                    <a:moveTo>
                      <a:pt x="35" y="135"/>
                    </a:moveTo>
                    <a:lnTo>
                      <a:pt x="36" y="134"/>
                    </a:lnTo>
                    <a:moveTo>
                      <a:pt x="39" y="134"/>
                    </a:moveTo>
                    <a:lnTo>
                      <a:pt x="40" y="134"/>
                    </a:lnTo>
                    <a:moveTo>
                      <a:pt x="43" y="134"/>
                    </a:moveTo>
                    <a:lnTo>
                      <a:pt x="44" y="134"/>
                    </a:lnTo>
                    <a:moveTo>
                      <a:pt x="47" y="133"/>
                    </a:moveTo>
                    <a:lnTo>
                      <a:pt x="48" y="133"/>
                    </a:lnTo>
                    <a:moveTo>
                      <a:pt x="51" y="133"/>
                    </a:moveTo>
                    <a:lnTo>
                      <a:pt x="52" y="133"/>
                    </a:lnTo>
                    <a:moveTo>
                      <a:pt x="55" y="132"/>
                    </a:moveTo>
                    <a:lnTo>
                      <a:pt x="56" y="132"/>
                    </a:lnTo>
                    <a:moveTo>
                      <a:pt x="59" y="132"/>
                    </a:moveTo>
                    <a:lnTo>
                      <a:pt x="60" y="132"/>
                    </a:lnTo>
                    <a:moveTo>
                      <a:pt x="63" y="132"/>
                    </a:moveTo>
                    <a:lnTo>
                      <a:pt x="64" y="131"/>
                    </a:lnTo>
                    <a:moveTo>
                      <a:pt x="67" y="131"/>
                    </a:moveTo>
                    <a:lnTo>
                      <a:pt x="68" y="131"/>
                    </a:lnTo>
                    <a:moveTo>
                      <a:pt x="71" y="131"/>
                    </a:moveTo>
                    <a:lnTo>
                      <a:pt x="72" y="131"/>
                    </a:lnTo>
                    <a:moveTo>
                      <a:pt x="75" y="130"/>
                    </a:moveTo>
                    <a:lnTo>
                      <a:pt x="76" y="130"/>
                    </a:lnTo>
                    <a:moveTo>
                      <a:pt x="79" y="130"/>
                    </a:moveTo>
                    <a:lnTo>
                      <a:pt x="80" y="130"/>
                    </a:lnTo>
                    <a:moveTo>
                      <a:pt x="83" y="129"/>
                    </a:moveTo>
                    <a:lnTo>
                      <a:pt x="84" y="129"/>
                    </a:lnTo>
                    <a:moveTo>
                      <a:pt x="87" y="129"/>
                    </a:moveTo>
                    <a:lnTo>
                      <a:pt x="88" y="129"/>
                    </a:lnTo>
                    <a:moveTo>
                      <a:pt x="91" y="129"/>
                    </a:moveTo>
                    <a:lnTo>
                      <a:pt x="92" y="128"/>
                    </a:lnTo>
                    <a:moveTo>
                      <a:pt x="95" y="128"/>
                    </a:moveTo>
                    <a:lnTo>
                      <a:pt x="96" y="128"/>
                    </a:lnTo>
                    <a:lnTo>
                      <a:pt x="96" y="128"/>
                    </a:lnTo>
                    <a:moveTo>
                      <a:pt x="99" y="128"/>
                    </a:moveTo>
                    <a:lnTo>
                      <a:pt x="100" y="128"/>
                    </a:lnTo>
                    <a:moveTo>
                      <a:pt x="103" y="127"/>
                    </a:moveTo>
                    <a:lnTo>
                      <a:pt x="104" y="127"/>
                    </a:lnTo>
                    <a:moveTo>
                      <a:pt x="107" y="127"/>
                    </a:moveTo>
                    <a:lnTo>
                      <a:pt x="108" y="127"/>
                    </a:lnTo>
                    <a:moveTo>
                      <a:pt x="111" y="127"/>
                    </a:moveTo>
                    <a:lnTo>
                      <a:pt x="112" y="127"/>
                    </a:lnTo>
                    <a:moveTo>
                      <a:pt x="115" y="126"/>
                    </a:moveTo>
                    <a:lnTo>
                      <a:pt x="116" y="126"/>
                    </a:lnTo>
                    <a:moveTo>
                      <a:pt x="119" y="126"/>
                    </a:moveTo>
                    <a:lnTo>
                      <a:pt x="120" y="126"/>
                    </a:lnTo>
                    <a:moveTo>
                      <a:pt x="123" y="126"/>
                    </a:moveTo>
                    <a:lnTo>
                      <a:pt x="124" y="126"/>
                    </a:lnTo>
                    <a:moveTo>
                      <a:pt x="127" y="125"/>
                    </a:moveTo>
                    <a:lnTo>
                      <a:pt x="128" y="125"/>
                    </a:lnTo>
                    <a:moveTo>
                      <a:pt x="131" y="125"/>
                    </a:moveTo>
                    <a:lnTo>
                      <a:pt x="132" y="125"/>
                    </a:lnTo>
                    <a:lnTo>
                      <a:pt x="132" y="125"/>
                    </a:lnTo>
                    <a:moveTo>
                      <a:pt x="135" y="125"/>
                    </a:moveTo>
                    <a:lnTo>
                      <a:pt x="136" y="124"/>
                    </a:lnTo>
                    <a:moveTo>
                      <a:pt x="139" y="124"/>
                    </a:moveTo>
                    <a:lnTo>
                      <a:pt x="140" y="124"/>
                    </a:lnTo>
                    <a:moveTo>
                      <a:pt x="143" y="124"/>
                    </a:moveTo>
                    <a:lnTo>
                      <a:pt x="144" y="123"/>
                    </a:lnTo>
                    <a:moveTo>
                      <a:pt x="147" y="123"/>
                    </a:moveTo>
                    <a:lnTo>
                      <a:pt x="148" y="123"/>
                    </a:lnTo>
                    <a:moveTo>
                      <a:pt x="151" y="122"/>
                    </a:moveTo>
                    <a:lnTo>
                      <a:pt x="152" y="122"/>
                    </a:lnTo>
                    <a:moveTo>
                      <a:pt x="155" y="122"/>
                    </a:moveTo>
                    <a:lnTo>
                      <a:pt x="156" y="122"/>
                    </a:lnTo>
                    <a:moveTo>
                      <a:pt x="159" y="121"/>
                    </a:moveTo>
                    <a:lnTo>
                      <a:pt x="160" y="121"/>
                    </a:lnTo>
                    <a:moveTo>
                      <a:pt x="163" y="121"/>
                    </a:moveTo>
                    <a:lnTo>
                      <a:pt x="164" y="121"/>
                    </a:lnTo>
                    <a:moveTo>
                      <a:pt x="167" y="120"/>
                    </a:moveTo>
                    <a:lnTo>
                      <a:pt x="168" y="120"/>
                    </a:lnTo>
                    <a:moveTo>
                      <a:pt x="171" y="120"/>
                    </a:moveTo>
                    <a:lnTo>
                      <a:pt x="172" y="120"/>
                    </a:lnTo>
                    <a:moveTo>
                      <a:pt x="175" y="119"/>
                    </a:moveTo>
                    <a:lnTo>
                      <a:pt x="176" y="119"/>
                    </a:lnTo>
                    <a:moveTo>
                      <a:pt x="179" y="119"/>
                    </a:moveTo>
                    <a:lnTo>
                      <a:pt x="180" y="119"/>
                    </a:lnTo>
                    <a:moveTo>
                      <a:pt x="183" y="118"/>
                    </a:moveTo>
                    <a:lnTo>
                      <a:pt x="184" y="118"/>
                    </a:lnTo>
                    <a:lnTo>
                      <a:pt x="184" y="118"/>
                    </a:lnTo>
                    <a:moveTo>
                      <a:pt x="187" y="118"/>
                    </a:moveTo>
                    <a:lnTo>
                      <a:pt x="188" y="118"/>
                    </a:lnTo>
                    <a:moveTo>
                      <a:pt x="191" y="117"/>
                    </a:moveTo>
                    <a:lnTo>
                      <a:pt x="192" y="117"/>
                    </a:lnTo>
                    <a:lnTo>
                      <a:pt x="192" y="117"/>
                    </a:lnTo>
                    <a:moveTo>
                      <a:pt x="195" y="116"/>
                    </a:moveTo>
                    <a:lnTo>
                      <a:pt x="196" y="116"/>
                    </a:lnTo>
                    <a:lnTo>
                      <a:pt x="196" y="116"/>
                    </a:lnTo>
                    <a:moveTo>
                      <a:pt x="199" y="116"/>
                    </a:moveTo>
                    <a:lnTo>
                      <a:pt x="200" y="115"/>
                    </a:lnTo>
                    <a:moveTo>
                      <a:pt x="203" y="115"/>
                    </a:moveTo>
                    <a:lnTo>
                      <a:pt x="204" y="115"/>
                    </a:lnTo>
                    <a:moveTo>
                      <a:pt x="207" y="114"/>
                    </a:moveTo>
                    <a:lnTo>
                      <a:pt x="208" y="114"/>
                    </a:lnTo>
                    <a:moveTo>
                      <a:pt x="211" y="114"/>
                    </a:moveTo>
                    <a:lnTo>
                      <a:pt x="212" y="113"/>
                    </a:lnTo>
                    <a:moveTo>
                      <a:pt x="215" y="113"/>
                    </a:moveTo>
                    <a:lnTo>
                      <a:pt x="216" y="113"/>
                    </a:lnTo>
                    <a:moveTo>
                      <a:pt x="219" y="112"/>
                    </a:moveTo>
                    <a:lnTo>
                      <a:pt x="220" y="112"/>
                    </a:lnTo>
                    <a:moveTo>
                      <a:pt x="223" y="112"/>
                    </a:moveTo>
                    <a:lnTo>
                      <a:pt x="224" y="111"/>
                    </a:lnTo>
                    <a:moveTo>
                      <a:pt x="227" y="111"/>
                    </a:moveTo>
                    <a:lnTo>
                      <a:pt x="228" y="111"/>
                    </a:lnTo>
                    <a:moveTo>
                      <a:pt x="231" y="110"/>
                    </a:moveTo>
                    <a:lnTo>
                      <a:pt x="232" y="110"/>
                    </a:lnTo>
                    <a:lnTo>
                      <a:pt x="232" y="110"/>
                    </a:lnTo>
                    <a:moveTo>
                      <a:pt x="235" y="109"/>
                    </a:moveTo>
                    <a:lnTo>
                      <a:pt x="236" y="109"/>
                    </a:lnTo>
                    <a:moveTo>
                      <a:pt x="239" y="109"/>
                    </a:moveTo>
                    <a:lnTo>
                      <a:pt x="240" y="108"/>
                    </a:lnTo>
                    <a:moveTo>
                      <a:pt x="243" y="108"/>
                    </a:moveTo>
                    <a:lnTo>
                      <a:pt x="244" y="108"/>
                    </a:lnTo>
                    <a:moveTo>
                      <a:pt x="247" y="107"/>
                    </a:moveTo>
                    <a:lnTo>
                      <a:pt x="248" y="107"/>
                    </a:lnTo>
                    <a:moveTo>
                      <a:pt x="251" y="106"/>
                    </a:moveTo>
                    <a:lnTo>
                      <a:pt x="252" y="106"/>
                    </a:lnTo>
                    <a:moveTo>
                      <a:pt x="255" y="105"/>
                    </a:moveTo>
                    <a:lnTo>
                      <a:pt x="256" y="105"/>
                    </a:lnTo>
                    <a:moveTo>
                      <a:pt x="259" y="105"/>
                    </a:moveTo>
                    <a:lnTo>
                      <a:pt x="260" y="104"/>
                    </a:lnTo>
                    <a:moveTo>
                      <a:pt x="263" y="104"/>
                    </a:moveTo>
                    <a:lnTo>
                      <a:pt x="264" y="104"/>
                    </a:lnTo>
                    <a:moveTo>
                      <a:pt x="267" y="103"/>
                    </a:moveTo>
                    <a:lnTo>
                      <a:pt x="268" y="103"/>
                    </a:lnTo>
                    <a:moveTo>
                      <a:pt x="271" y="102"/>
                    </a:moveTo>
                    <a:lnTo>
                      <a:pt x="272" y="102"/>
                    </a:lnTo>
                    <a:moveTo>
                      <a:pt x="275" y="101"/>
                    </a:moveTo>
                    <a:lnTo>
                      <a:pt x="276" y="101"/>
                    </a:lnTo>
                    <a:moveTo>
                      <a:pt x="279" y="101"/>
                    </a:moveTo>
                    <a:lnTo>
                      <a:pt x="280" y="100"/>
                    </a:lnTo>
                    <a:moveTo>
                      <a:pt x="283" y="100"/>
                    </a:moveTo>
                    <a:lnTo>
                      <a:pt x="284" y="99"/>
                    </a:lnTo>
                    <a:moveTo>
                      <a:pt x="287" y="99"/>
                    </a:moveTo>
                    <a:lnTo>
                      <a:pt x="288" y="99"/>
                    </a:lnTo>
                    <a:moveTo>
                      <a:pt x="291" y="98"/>
                    </a:moveTo>
                    <a:lnTo>
                      <a:pt x="292" y="98"/>
                    </a:lnTo>
                    <a:moveTo>
                      <a:pt x="294" y="97"/>
                    </a:moveTo>
                    <a:lnTo>
                      <a:pt x="295" y="97"/>
                    </a:lnTo>
                    <a:moveTo>
                      <a:pt x="298" y="96"/>
                    </a:moveTo>
                    <a:lnTo>
                      <a:pt x="299" y="96"/>
                    </a:lnTo>
                    <a:moveTo>
                      <a:pt x="302" y="95"/>
                    </a:moveTo>
                    <a:lnTo>
                      <a:pt x="303" y="95"/>
                    </a:lnTo>
                    <a:moveTo>
                      <a:pt x="306" y="94"/>
                    </a:moveTo>
                    <a:lnTo>
                      <a:pt x="307" y="94"/>
                    </a:lnTo>
                    <a:moveTo>
                      <a:pt x="310" y="93"/>
                    </a:moveTo>
                    <a:lnTo>
                      <a:pt x="311" y="93"/>
                    </a:lnTo>
                    <a:moveTo>
                      <a:pt x="314" y="92"/>
                    </a:moveTo>
                    <a:lnTo>
                      <a:pt x="315" y="92"/>
                    </a:lnTo>
                    <a:moveTo>
                      <a:pt x="318" y="92"/>
                    </a:moveTo>
                    <a:lnTo>
                      <a:pt x="319" y="91"/>
                    </a:lnTo>
                    <a:moveTo>
                      <a:pt x="322" y="91"/>
                    </a:moveTo>
                    <a:lnTo>
                      <a:pt x="323" y="90"/>
                    </a:lnTo>
                    <a:moveTo>
                      <a:pt x="326" y="90"/>
                    </a:moveTo>
                    <a:lnTo>
                      <a:pt x="327" y="90"/>
                    </a:lnTo>
                    <a:moveTo>
                      <a:pt x="330" y="89"/>
                    </a:moveTo>
                    <a:lnTo>
                      <a:pt x="331" y="89"/>
                    </a:lnTo>
                    <a:moveTo>
                      <a:pt x="334" y="88"/>
                    </a:moveTo>
                    <a:lnTo>
                      <a:pt x="335" y="88"/>
                    </a:lnTo>
                    <a:moveTo>
                      <a:pt x="338" y="87"/>
                    </a:moveTo>
                    <a:lnTo>
                      <a:pt x="339" y="87"/>
                    </a:lnTo>
                    <a:moveTo>
                      <a:pt x="342" y="86"/>
                    </a:moveTo>
                    <a:lnTo>
                      <a:pt x="343" y="86"/>
                    </a:lnTo>
                    <a:moveTo>
                      <a:pt x="345" y="85"/>
                    </a:moveTo>
                    <a:lnTo>
                      <a:pt x="346" y="85"/>
                    </a:lnTo>
                    <a:moveTo>
                      <a:pt x="349" y="84"/>
                    </a:moveTo>
                    <a:lnTo>
                      <a:pt x="350" y="84"/>
                    </a:lnTo>
                    <a:moveTo>
                      <a:pt x="353" y="83"/>
                    </a:moveTo>
                    <a:lnTo>
                      <a:pt x="354" y="82"/>
                    </a:lnTo>
                    <a:moveTo>
                      <a:pt x="357" y="82"/>
                    </a:moveTo>
                    <a:lnTo>
                      <a:pt x="358" y="81"/>
                    </a:lnTo>
                    <a:moveTo>
                      <a:pt x="361" y="81"/>
                    </a:moveTo>
                    <a:lnTo>
                      <a:pt x="362" y="80"/>
                    </a:lnTo>
                    <a:moveTo>
                      <a:pt x="365" y="79"/>
                    </a:moveTo>
                    <a:lnTo>
                      <a:pt x="366" y="79"/>
                    </a:lnTo>
                    <a:moveTo>
                      <a:pt x="369" y="78"/>
                    </a:moveTo>
                    <a:lnTo>
                      <a:pt x="370" y="78"/>
                    </a:lnTo>
                    <a:moveTo>
                      <a:pt x="373" y="77"/>
                    </a:moveTo>
                    <a:lnTo>
                      <a:pt x="374" y="77"/>
                    </a:lnTo>
                    <a:moveTo>
                      <a:pt x="377" y="76"/>
                    </a:moveTo>
                    <a:lnTo>
                      <a:pt x="378" y="76"/>
                    </a:lnTo>
                    <a:moveTo>
                      <a:pt x="381" y="75"/>
                    </a:moveTo>
                    <a:lnTo>
                      <a:pt x="382" y="75"/>
                    </a:lnTo>
                    <a:moveTo>
                      <a:pt x="385" y="74"/>
                    </a:moveTo>
                    <a:lnTo>
                      <a:pt x="386" y="74"/>
                    </a:lnTo>
                    <a:moveTo>
                      <a:pt x="389" y="73"/>
                    </a:moveTo>
                    <a:lnTo>
                      <a:pt x="390" y="72"/>
                    </a:lnTo>
                    <a:moveTo>
                      <a:pt x="393" y="72"/>
                    </a:moveTo>
                    <a:lnTo>
                      <a:pt x="394" y="71"/>
                    </a:lnTo>
                    <a:moveTo>
                      <a:pt x="397" y="70"/>
                    </a:moveTo>
                    <a:lnTo>
                      <a:pt x="398" y="70"/>
                    </a:lnTo>
                    <a:moveTo>
                      <a:pt x="401" y="69"/>
                    </a:moveTo>
                    <a:lnTo>
                      <a:pt x="402" y="69"/>
                    </a:lnTo>
                    <a:moveTo>
                      <a:pt x="405" y="68"/>
                    </a:moveTo>
                    <a:lnTo>
                      <a:pt x="406" y="68"/>
                    </a:lnTo>
                    <a:moveTo>
                      <a:pt x="409" y="67"/>
                    </a:moveTo>
                    <a:lnTo>
                      <a:pt x="410" y="67"/>
                    </a:lnTo>
                    <a:moveTo>
                      <a:pt x="413" y="66"/>
                    </a:moveTo>
                    <a:lnTo>
                      <a:pt x="414" y="66"/>
                    </a:lnTo>
                    <a:moveTo>
                      <a:pt x="417" y="65"/>
                    </a:moveTo>
                    <a:lnTo>
                      <a:pt x="418" y="65"/>
                    </a:lnTo>
                    <a:moveTo>
                      <a:pt x="420" y="64"/>
                    </a:moveTo>
                    <a:lnTo>
                      <a:pt x="421" y="64"/>
                    </a:lnTo>
                    <a:moveTo>
                      <a:pt x="424" y="63"/>
                    </a:moveTo>
                    <a:lnTo>
                      <a:pt x="425" y="63"/>
                    </a:lnTo>
                    <a:moveTo>
                      <a:pt x="428" y="62"/>
                    </a:moveTo>
                    <a:lnTo>
                      <a:pt x="429" y="61"/>
                    </a:lnTo>
                    <a:moveTo>
                      <a:pt x="432" y="61"/>
                    </a:moveTo>
                    <a:lnTo>
                      <a:pt x="433" y="60"/>
                    </a:lnTo>
                    <a:moveTo>
                      <a:pt x="436" y="60"/>
                    </a:moveTo>
                    <a:lnTo>
                      <a:pt x="437" y="59"/>
                    </a:lnTo>
                    <a:moveTo>
                      <a:pt x="440" y="58"/>
                    </a:moveTo>
                    <a:lnTo>
                      <a:pt x="441" y="58"/>
                    </a:lnTo>
                    <a:moveTo>
                      <a:pt x="444" y="57"/>
                    </a:moveTo>
                    <a:lnTo>
                      <a:pt x="445" y="57"/>
                    </a:lnTo>
                    <a:moveTo>
                      <a:pt x="448" y="56"/>
                    </a:moveTo>
                    <a:lnTo>
                      <a:pt x="449" y="56"/>
                    </a:lnTo>
                    <a:moveTo>
                      <a:pt x="452" y="55"/>
                    </a:moveTo>
                    <a:lnTo>
                      <a:pt x="453" y="55"/>
                    </a:lnTo>
                    <a:moveTo>
                      <a:pt x="456" y="54"/>
                    </a:moveTo>
                    <a:lnTo>
                      <a:pt x="457" y="54"/>
                    </a:lnTo>
                    <a:moveTo>
                      <a:pt x="460" y="53"/>
                    </a:moveTo>
                    <a:lnTo>
                      <a:pt x="461" y="53"/>
                    </a:lnTo>
                    <a:moveTo>
                      <a:pt x="464" y="52"/>
                    </a:moveTo>
                    <a:lnTo>
                      <a:pt x="465" y="51"/>
                    </a:lnTo>
                    <a:moveTo>
                      <a:pt x="468" y="51"/>
                    </a:moveTo>
                    <a:lnTo>
                      <a:pt x="469" y="50"/>
                    </a:lnTo>
                    <a:moveTo>
                      <a:pt x="472" y="49"/>
                    </a:moveTo>
                    <a:lnTo>
                      <a:pt x="473" y="49"/>
                    </a:lnTo>
                    <a:moveTo>
                      <a:pt x="476" y="48"/>
                    </a:moveTo>
                    <a:lnTo>
                      <a:pt x="477" y="48"/>
                    </a:lnTo>
                    <a:moveTo>
                      <a:pt x="480" y="47"/>
                    </a:moveTo>
                    <a:lnTo>
                      <a:pt x="481" y="47"/>
                    </a:lnTo>
                    <a:moveTo>
                      <a:pt x="484" y="46"/>
                    </a:moveTo>
                    <a:lnTo>
                      <a:pt x="485" y="46"/>
                    </a:lnTo>
                    <a:moveTo>
                      <a:pt x="488" y="45"/>
                    </a:moveTo>
                    <a:lnTo>
                      <a:pt x="489" y="45"/>
                    </a:lnTo>
                    <a:moveTo>
                      <a:pt x="492" y="44"/>
                    </a:moveTo>
                    <a:lnTo>
                      <a:pt x="493" y="44"/>
                    </a:lnTo>
                    <a:moveTo>
                      <a:pt x="496" y="43"/>
                    </a:moveTo>
                    <a:lnTo>
                      <a:pt x="497" y="42"/>
                    </a:lnTo>
                    <a:moveTo>
                      <a:pt x="500" y="42"/>
                    </a:moveTo>
                    <a:lnTo>
                      <a:pt x="501" y="41"/>
                    </a:lnTo>
                    <a:moveTo>
                      <a:pt x="504" y="41"/>
                    </a:moveTo>
                    <a:lnTo>
                      <a:pt x="505" y="40"/>
                    </a:lnTo>
                    <a:moveTo>
                      <a:pt x="508" y="39"/>
                    </a:moveTo>
                    <a:lnTo>
                      <a:pt x="509" y="39"/>
                    </a:lnTo>
                    <a:moveTo>
                      <a:pt x="512" y="38"/>
                    </a:moveTo>
                    <a:lnTo>
                      <a:pt x="513" y="38"/>
                    </a:lnTo>
                    <a:moveTo>
                      <a:pt x="516" y="37"/>
                    </a:moveTo>
                    <a:lnTo>
                      <a:pt x="517" y="37"/>
                    </a:lnTo>
                    <a:moveTo>
                      <a:pt x="520" y="36"/>
                    </a:moveTo>
                    <a:lnTo>
                      <a:pt x="521" y="36"/>
                    </a:lnTo>
                    <a:moveTo>
                      <a:pt x="524" y="35"/>
                    </a:moveTo>
                    <a:lnTo>
                      <a:pt x="525" y="35"/>
                    </a:lnTo>
                    <a:moveTo>
                      <a:pt x="528" y="34"/>
                    </a:moveTo>
                    <a:lnTo>
                      <a:pt x="529" y="34"/>
                    </a:lnTo>
                    <a:moveTo>
                      <a:pt x="531" y="33"/>
                    </a:moveTo>
                    <a:lnTo>
                      <a:pt x="532" y="33"/>
                    </a:lnTo>
                    <a:moveTo>
                      <a:pt x="535" y="32"/>
                    </a:moveTo>
                    <a:lnTo>
                      <a:pt x="536" y="32"/>
                    </a:lnTo>
                    <a:moveTo>
                      <a:pt x="539" y="31"/>
                    </a:moveTo>
                    <a:lnTo>
                      <a:pt x="540" y="31"/>
                    </a:lnTo>
                    <a:moveTo>
                      <a:pt x="543" y="30"/>
                    </a:moveTo>
                    <a:lnTo>
                      <a:pt x="544" y="29"/>
                    </a:lnTo>
                    <a:moveTo>
                      <a:pt x="547" y="29"/>
                    </a:moveTo>
                    <a:lnTo>
                      <a:pt x="548" y="28"/>
                    </a:lnTo>
                    <a:moveTo>
                      <a:pt x="551" y="27"/>
                    </a:moveTo>
                    <a:lnTo>
                      <a:pt x="552" y="27"/>
                    </a:lnTo>
                    <a:moveTo>
                      <a:pt x="555" y="26"/>
                    </a:moveTo>
                    <a:lnTo>
                      <a:pt x="556" y="26"/>
                    </a:lnTo>
                    <a:moveTo>
                      <a:pt x="559" y="25"/>
                    </a:moveTo>
                    <a:lnTo>
                      <a:pt x="560" y="25"/>
                    </a:lnTo>
                    <a:moveTo>
                      <a:pt x="563" y="24"/>
                    </a:moveTo>
                    <a:lnTo>
                      <a:pt x="564" y="24"/>
                    </a:lnTo>
                    <a:moveTo>
                      <a:pt x="567" y="23"/>
                    </a:moveTo>
                    <a:lnTo>
                      <a:pt x="568" y="23"/>
                    </a:lnTo>
                    <a:moveTo>
                      <a:pt x="571" y="22"/>
                    </a:moveTo>
                    <a:lnTo>
                      <a:pt x="572" y="22"/>
                    </a:lnTo>
                    <a:moveTo>
                      <a:pt x="575" y="21"/>
                    </a:moveTo>
                    <a:lnTo>
                      <a:pt x="576" y="21"/>
                    </a:lnTo>
                    <a:moveTo>
                      <a:pt x="579" y="20"/>
                    </a:moveTo>
                    <a:lnTo>
                      <a:pt x="580" y="19"/>
                    </a:lnTo>
                    <a:moveTo>
                      <a:pt x="583" y="19"/>
                    </a:moveTo>
                    <a:lnTo>
                      <a:pt x="584" y="18"/>
                    </a:lnTo>
                    <a:moveTo>
                      <a:pt x="587" y="17"/>
                    </a:moveTo>
                    <a:lnTo>
                      <a:pt x="588" y="17"/>
                    </a:lnTo>
                    <a:moveTo>
                      <a:pt x="591" y="16"/>
                    </a:moveTo>
                    <a:lnTo>
                      <a:pt x="592" y="16"/>
                    </a:lnTo>
                    <a:moveTo>
                      <a:pt x="595" y="15"/>
                    </a:moveTo>
                    <a:lnTo>
                      <a:pt x="596" y="15"/>
                    </a:lnTo>
                    <a:moveTo>
                      <a:pt x="599" y="14"/>
                    </a:moveTo>
                    <a:lnTo>
                      <a:pt x="600" y="14"/>
                    </a:lnTo>
                    <a:moveTo>
                      <a:pt x="603" y="13"/>
                    </a:moveTo>
                    <a:lnTo>
                      <a:pt x="604" y="13"/>
                    </a:lnTo>
                    <a:moveTo>
                      <a:pt x="607" y="12"/>
                    </a:moveTo>
                    <a:lnTo>
                      <a:pt x="608" y="12"/>
                    </a:lnTo>
                    <a:moveTo>
                      <a:pt x="611" y="11"/>
                    </a:moveTo>
                    <a:lnTo>
                      <a:pt x="612" y="11"/>
                    </a:lnTo>
                    <a:moveTo>
                      <a:pt x="615" y="10"/>
                    </a:moveTo>
                    <a:lnTo>
                      <a:pt x="616" y="9"/>
                    </a:lnTo>
                    <a:moveTo>
                      <a:pt x="619" y="9"/>
                    </a:moveTo>
                    <a:lnTo>
                      <a:pt x="620" y="8"/>
                    </a:lnTo>
                    <a:moveTo>
                      <a:pt x="623" y="7"/>
                    </a:moveTo>
                    <a:lnTo>
                      <a:pt x="624" y="7"/>
                    </a:lnTo>
                    <a:moveTo>
                      <a:pt x="627" y="6"/>
                    </a:moveTo>
                    <a:lnTo>
                      <a:pt x="628" y="6"/>
                    </a:lnTo>
                    <a:moveTo>
                      <a:pt x="631" y="5"/>
                    </a:moveTo>
                    <a:lnTo>
                      <a:pt x="632" y="5"/>
                    </a:lnTo>
                    <a:moveTo>
                      <a:pt x="635" y="4"/>
                    </a:moveTo>
                    <a:lnTo>
                      <a:pt x="636" y="4"/>
                    </a:lnTo>
                    <a:moveTo>
                      <a:pt x="639" y="3"/>
                    </a:moveTo>
                    <a:lnTo>
                      <a:pt x="640" y="3"/>
                    </a:lnTo>
                    <a:moveTo>
                      <a:pt x="643" y="2"/>
                    </a:moveTo>
                    <a:lnTo>
                      <a:pt x="644" y="2"/>
                    </a:lnTo>
                    <a:moveTo>
                      <a:pt x="647" y="1"/>
                    </a:moveTo>
                    <a:lnTo>
                      <a:pt x="648" y="1"/>
                    </a:lnTo>
                  </a:path>
                </a:pathLst>
              </a:cu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47" name="Rectangle 51"/>
              <p:cNvSpPr>
                <a:spLocks noChangeArrowheads="1"/>
              </p:cNvSpPr>
              <p:nvPr/>
            </p:nvSpPr>
            <p:spPr bwMode="auto">
              <a:xfrm>
                <a:off x="3651" y="298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48" name="Rectangle 52"/>
              <p:cNvSpPr>
                <a:spLocks noChangeArrowheads="1"/>
              </p:cNvSpPr>
              <p:nvPr/>
            </p:nvSpPr>
            <p:spPr bwMode="auto">
              <a:xfrm>
                <a:off x="3294" y="309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49" name="Rectangle 53"/>
              <p:cNvSpPr>
                <a:spLocks noChangeArrowheads="1"/>
              </p:cNvSpPr>
              <p:nvPr/>
            </p:nvSpPr>
            <p:spPr bwMode="auto">
              <a:xfrm>
                <a:off x="2586" y="324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50" name="Rectangle 54"/>
              <p:cNvSpPr>
                <a:spLocks noChangeArrowheads="1"/>
              </p:cNvSpPr>
              <p:nvPr/>
            </p:nvSpPr>
            <p:spPr bwMode="auto">
              <a:xfrm>
                <a:off x="1660" y="334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51" name="Rectangle 55"/>
              <p:cNvSpPr>
                <a:spLocks noChangeArrowheads="1"/>
              </p:cNvSpPr>
              <p:nvPr/>
            </p:nvSpPr>
            <p:spPr bwMode="auto">
              <a:xfrm>
                <a:off x="1650" y="334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52" name="Rectangle 56"/>
              <p:cNvSpPr>
                <a:spLocks noChangeArrowheads="1"/>
              </p:cNvSpPr>
              <p:nvPr/>
            </p:nvSpPr>
            <p:spPr bwMode="auto">
              <a:xfrm>
                <a:off x="2757" y="321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53" name="Rectangle 57"/>
              <p:cNvSpPr>
                <a:spLocks noChangeArrowheads="1"/>
              </p:cNvSpPr>
              <p:nvPr/>
            </p:nvSpPr>
            <p:spPr bwMode="auto">
              <a:xfrm>
                <a:off x="2111" y="330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54" name="Rectangle 58"/>
              <p:cNvSpPr>
                <a:spLocks noChangeArrowheads="1"/>
              </p:cNvSpPr>
              <p:nvPr/>
            </p:nvSpPr>
            <p:spPr bwMode="auto">
              <a:xfrm>
                <a:off x="3052" y="315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55" name="Rectangle 59"/>
              <p:cNvSpPr>
                <a:spLocks noChangeArrowheads="1"/>
              </p:cNvSpPr>
              <p:nvPr/>
            </p:nvSpPr>
            <p:spPr bwMode="auto">
              <a:xfrm>
                <a:off x="4178" y="278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56" name="Rectangle 60"/>
              <p:cNvSpPr>
                <a:spLocks noChangeArrowheads="1"/>
              </p:cNvSpPr>
              <p:nvPr/>
            </p:nvSpPr>
            <p:spPr bwMode="auto">
              <a:xfrm>
                <a:off x="2529" y="325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57" name="Rectangle 61"/>
              <p:cNvSpPr>
                <a:spLocks noChangeArrowheads="1"/>
              </p:cNvSpPr>
              <p:nvPr/>
            </p:nvSpPr>
            <p:spPr bwMode="auto">
              <a:xfrm>
                <a:off x="2387" y="326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58" name="Rectangle 62"/>
              <p:cNvSpPr>
                <a:spLocks noChangeArrowheads="1"/>
              </p:cNvSpPr>
              <p:nvPr/>
            </p:nvSpPr>
            <p:spPr bwMode="auto">
              <a:xfrm>
                <a:off x="3014" y="316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59" name="Rectangle 63"/>
              <p:cNvSpPr>
                <a:spLocks noChangeArrowheads="1"/>
              </p:cNvSpPr>
              <p:nvPr/>
            </p:nvSpPr>
            <p:spPr bwMode="auto">
              <a:xfrm>
                <a:off x="3199" y="312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60" name="Rectangle 64"/>
              <p:cNvSpPr>
                <a:spLocks noChangeArrowheads="1"/>
              </p:cNvSpPr>
              <p:nvPr/>
            </p:nvSpPr>
            <p:spPr bwMode="auto">
              <a:xfrm>
                <a:off x="4743" y="250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61" name="Rectangle 65"/>
              <p:cNvSpPr>
                <a:spLocks noChangeArrowheads="1"/>
              </p:cNvSpPr>
              <p:nvPr/>
            </p:nvSpPr>
            <p:spPr bwMode="auto">
              <a:xfrm>
                <a:off x="2282" y="328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62" name="Rectangle 66"/>
              <p:cNvSpPr>
                <a:spLocks noChangeArrowheads="1"/>
              </p:cNvSpPr>
              <p:nvPr/>
            </p:nvSpPr>
            <p:spPr bwMode="auto">
              <a:xfrm>
                <a:off x="1712" y="333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63" name="Rectangle 67"/>
              <p:cNvSpPr>
                <a:spLocks noChangeArrowheads="1"/>
              </p:cNvSpPr>
              <p:nvPr/>
            </p:nvSpPr>
            <p:spPr bwMode="auto">
              <a:xfrm>
                <a:off x="2971" y="317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64" name="Rectangle 68"/>
              <p:cNvSpPr>
                <a:spLocks noChangeArrowheads="1"/>
              </p:cNvSpPr>
              <p:nvPr/>
            </p:nvSpPr>
            <p:spPr bwMode="auto">
              <a:xfrm>
                <a:off x="2567" y="32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3</a:t>
                </a:r>
                <a:endParaRPr kumimoji="0" lang="en-US" sz="1200" b="0" i="0" u="none" strike="noStrike" cap="none" normalizeH="0" baseline="0" smtClean="0">
                  <a:ln>
                    <a:noFill/>
                  </a:ln>
                  <a:solidFill>
                    <a:schemeClr val="tx1"/>
                  </a:solidFill>
                  <a:effectLst/>
                  <a:cs typeface="Arial" pitchFamily="34" charset="0"/>
                </a:endParaRPr>
              </a:p>
            </p:txBody>
          </p:sp>
          <p:sp>
            <p:nvSpPr>
              <p:cNvPr id="4165" name="Freeform 69"/>
              <p:cNvSpPr>
                <a:spLocks noEditPoints="1"/>
              </p:cNvSpPr>
              <p:nvPr/>
            </p:nvSpPr>
            <p:spPr bwMode="auto">
              <a:xfrm>
                <a:off x="1348" y="3013"/>
                <a:ext cx="2229" cy="300"/>
              </a:xfrm>
              <a:custGeom>
                <a:avLst/>
                <a:gdLst/>
                <a:ahLst/>
                <a:cxnLst>
                  <a:cxn ang="0">
                    <a:pos x="7" y="62"/>
                  </a:cxn>
                  <a:cxn ang="0">
                    <a:pos x="15" y="61"/>
                  </a:cxn>
                  <a:cxn ang="0">
                    <a:pos x="23" y="60"/>
                  </a:cxn>
                  <a:cxn ang="0">
                    <a:pos x="31" y="59"/>
                  </a:cxn>
                  <a:cxn ang="0">
                    <a:pos x="39" y="58"/>
                  </a:cxn>
                  <a:cxn ang="0">
                    <a:pos x="47" y="57"/>
                  </a:cxn>
                  <a:cxn ang="0">
                    <a:pos x="55" y="57"/>
                  </a:cxn>
                  <a:cxn ang="0">
                    <a:pos x="63" y="56"/>
                  </a:cxn>
                  <a:cxn ang="0">
                    <a:pos x="71" y="55"/>
                  </a:cxn>
                  <a:cxn ang="0">
                    <a:pos x="79" y="54"/>
                  </a:cxn>
                  <a:cxn ang="0">
                    <a:pos x="87" y="53"/>
                  </a:cxn>
                  <a:cxn ang="0">
                    <a:pos x="95" y="52"/>
                  </a:cxn>
                  <a:cxn ang="0">
                    <a:pos x="103" y="51"/>
                  </a:cxn>
                  <a:cxn ang="0">
                    <a:pos x="111" y="51"/>
                  </a:cxn>
                  <a:cxn ang="0">
                    <a:pos x="119" y="50"/>
                  </a:cxn>
                  <a:cxn ang="0">
                    <a:pos x="127" y="49"/>
                  </a:cxn>
                  <a:cxn ang="0">
                    <a:pos x="135" y="48"/>
                  </a:cxn>
                  <a:cxn ang="0">
                    <a:pos x="143" y="48"/>
                  </a:cxn>
                  <a:cxn ang="0">
                    <a:pos x="151" y="47"/>
                  </a:cxn>
                  <a:cxn ang="0">
                    <a:pos x="159" y="46"/>
                  </a:cxn>
                  <a:cxn ang="0">
                    <a:pos x="167" y="45"/>
                  </a:cxn>
                  <a:cxn ang="0">
                    <a:pos x="175" y="44"/>
                  </a:cxn>
                  <a:cxn ang="0">
                    <a:pos x="183" y="43"/>
                  </a:cxn>
                  <a:cxn ang="0">
                    <a:pos x="191" y="42"/>
                  </a:cxn>
                  <a:cxn ang="0">
                    <a:pos x="199" y="41"/>
                  </a:cxn>
                  <a:cxn ang="0">
                    <a:pos x="207" y="41"/>
                  </a:cxn>
                  <a:cxn ang="0">
                    <a:pos x="212" y="40"/>
                  </a:cxn>
                  <a:cxn ang="0">
                    <a:pos x="220" y="39"/>
                  </a:cxn>
                  <a:cxn ang="0">
                    <a:pos x="224" y="38"/>
                  </a:cxn>
                  <a:cxn ang="0">
                    <a:pos x="232" y="37"/>
                  </a:cxn>
                  <a:cxn ang="0">
                    <a:pos x="240" y="36"/>
                  </a:cxn>
                  <a:cxn ang="0">
                    <a:pos x="248" y="35"/>
                  </a:cxn>
                  <a:cxn ang="0">
                    <a:pos x="255" y="34"/>
                  </a:cxn>
                  <a:cxn ang="0">
                    <a:pos x="263" y="33"/>
                  </a:cxn>
                  <a:cxn ang="0">
                    <a:pos x="271" y="32"/>
                  </a:cxn>
                  <a:cxn ang="0">
                    <a:pos x="279" y="30"/>
                  </a:cxn>
                  <a:cxn ang="0">
                    <a:pos x="287" y="30"/>
                  </a:cxn>
                  <a:cxn ang="0">
                    <a:pos x="295" y="29"/>
                  </a:cxn>
                  <a:cxn ang="0">
                    <a:pos x="300" y="28"/>
                  </a:cxn>
                  <a:cxn ang="0">
                    <a:pos x="308" y="26"/>
                  </a:cxn>
                  <a:cxn ang="0">
                    <a:pos x="316" y="25"/>
                  </a:cxn>
                  <a:cxn ang="0">
                    <a:pos x="323" y="24"/>
                  </a:cxn>
                  <a:cxn ang="0">
                    <a:pos x="331" y="23"/>
                  </a:cxn>
                  <a:cxn ang="0">
                    <a:pos x="339" y="22"/>
                  </a:cxn>
                  <a:cxn ang="0">
                    <a:pos x="347" y="20"/>
                  </a:cxn>
                  <a:cxn ang="0">
                    <a:pos x="355" y="19"/>
                  </a:cxn>
                  <a:cxn ang="0">
                    <a:pos x="363" y="18"/>
                  </a:cxn>
                  <a:cxn ang="0">
                    <a:pos x="371" y="17"/>
                  </a:cxn>
                  <a:cxn ang="0">
                    <a:pos x="378" y="15"/>
                  </a:cxn>
                  <a:cxn ang="0">
                    <a:pos x="386" y="14"/>
                  </a:cxn>
                  <a:cxn ang="0">
                    <a:pos x="393" y="12"/>
                  </a:cxn>
                  <a:cxn ang="0">
                    <a:pos x="401" y="11"/>
                  </a:cxn>
                  <a:cxn ang="0">
                    <a:pos x="409" y="10"/>
                  </a:cxn>
                  <a:cxn ang="0">
                    <a:pos x="417" y="9"/>
                  </a:cxn>
                  <a:cxn ang="0">
                    <a:pos x="425" y="8"/>
                  </a:cxn>
                  <a:cxn ang="0">
                    <a:pos x="433" y="6"/>
                  </a:cxn>
                  <a:cxn ang="0">
                    <a:pos x="441" y="5"/>
                  </a:cxn>
                  <a:cxn ang="0">
                    <a:pos x="446" y="4"/>
                  </a:cxn>
                  <a:cxn ang="0">
                    <a:pos x="454" y="3"/>
                  </a:cxn>
                  <a:cxn ang="0">
                    <a:pos x="462" y="1"/>
                  </a:cxn>
                </a:cxnLst>
                <a:rect l="0" t="0" r="r" b="b"/>
                <a:pathLst>
                  <a:path w="469" h="63">
                    <a:moveTo>
                      <a:pt x="3" y="63"/>
                    </a:moveTo>
                    <a:lnTo>
                      <a:pt x="4" y="62"/>
                    </a:lnTo>
                    <a:moveTo>
                      <a:pt x="7" y="62"/>
                    </a:moveTo>
                    <a:lnTo>
                      <a:pt x="8" y="62"/>
                    </a:lnTo>
                    <a:moveTo>
                      <a:pt x="11" y="62"/>
                    </a:moveTo>
                    <a:lnTo>
                      <a:pt x="12" y="61"/>
                    </a:lnTo>
                    <a:moveTo>
                      <a:pt x="15" y="61"/>
                    </a:moveTo>
                    <a:lnTo>
                      <a:pt x="16" y="61"/>
                    </a:lnTo>
                    <a:moveTo>
                      <a:pt x="19" y="61"/>
                    </a:moveTo>
                    <a:lnTo>
                      <a:pt x="20" y="60"/>
                    </a:lnTo>
                    <a:moveTo>
                      <a:pt x="23" y="60"/>
                    </a:moveTo>
                    <a:lnTo>
                      <a:pt x="24" y="60"/>
                    </a:lnTo>
                    <a:moveTo>
                      <a:pt x="27" y="60"/>
                    </a:moveTo>
                    <a:lnTo>
                      <a:pt x="28" y="59"/>
                    </a:lnTo>
                    <a:moveTo>
                      <a:pt x="31" y="59"/>
                    </a:moveTo>
                    <a:lnTo>
                      <a:pt x="32" y="59"/>
                    </a:lnTo>
                    <a:moveTo>
                      <a:pt x="35" y="59"/>
                    </a:moveTo>
                    <a:lnTo>
                      <a:pt x="36" y="59"/>
                    </a:lnTo>
                    <a:moveTo>
                      <a:pt x="39" y="58"/>
                    </a:moveTo>
                    <a:lnTo>
                      <a:pt x="40" y="58"/>
                    </a:lnTo>
                    <a:moveTo>
                      <a:pt x="43" y="58"/>
                    </a:moveTo>
                    <a:lnTo>
                      <a:pt x="44" y="58"/>
                    </a:lnTo>
                    <a:moveTo>
                      <a:pt x="47" y="57"/>
                    </a:moveTo>
                    <a:lnTo>
                      <a:pt x="48" y="57"/>
                    </a:lnTo>
                    <a:moveTo>
                      <a:pt x="51" y="57"/>
                    </a:moveTo>
                    <a:lnTo>
                      <a:pt x="52" y="57"/>
                    </a:lnTo>
                    <a:moveTo>
                      <a:pt x="55" y="57"/>
                    </a:moveTo>
                    <a:lnTo>
                      <a:pt x="56" y="57"/>
                    </a:lnTo>
                    <a:moveTo>
                      <a:pt x="59" y="56"/>
                    </a:moveTo>
                    <a:lnTo>
                      <a:pt x="60" y="56"/>
                    </a:lnTo>
                    <a:moveTo>
                      <a:pt x="63" y="56"/>
                    </a:moveTo>
                    <a:lnTo>
                      <a:pt x="64" y="56"/>
                    </a:lnTo>
                    <a:moveTo>
                      <a:pt x="67" y="55"/>
                    </a:moveTo>
                    <a:lnTo>
                      <a:pt x="68" y="55"/>
                    </a:lnTo>
                    <a:moveTo>
                      <a:pt x="71" y="55"/>
                    </a:moveTo>
                    <a:lnTo>
                      <a:pt x="72" y="55"/>
                    </a:lnTo>
                    <a:moveTo>
                      <a:pt x="75" y="54"/>
                    </a:moveTo>
                    <a:lnTo>
                      <a:pt x="76" y="54"/>
                    </a:lnTo>
                    <a:moveTo>
                      <a:pt x="79" y="54"/>
                    </a:moveTo>
                    <a:lnTo>
                      <a:pt x="80" y="54"/>
                    </a:lnTo>
                    <a:moveTo>
                      <a:pt x="83" y="54"/>
                    </a:moveTo>
                    <a:lnTo>
                      <a:pt x="84" y="53"/>
                    </a:lnTo>
                    <a:moveTo>
                      <a:pt x="87" y="53"/>
                    </a:moveTo>
                    <a:lnTo>
                      <a:pt x="88" y="53"/>
                    </a:lnTo>
                    <a:moveTo>
                      <a:pt x="91" y="53"/>
                    </a:moveTo>
                    <a:lnTo>
                      <a:pt x="92" y="53"/>
                    </a:lnTo>
                    <a:moveTo>
                      <a:pt x="95" y="52"/>
                    </a:moveTo>
                    <a:lnTo>
                      <a:pt x="96" y="52"/>
                    </a:lnTo>
                    <a:moveTo>
                      <a:pt x="99" y="52"/>
                    </a:moveTo>
                    <a:lnTo>
                      <a:pt x="100" y="52"/>
                    </a:lnTo>
                    <a:moveTo>
                      <a:pt x="103" y="51"/>
                    </a:moveTo>
                    <a:lnTo>
                      <a:pt x="104" y="51"/>
                    </a:lnTo>
                    <a:moveTo>
                      <a:pt x="107" y="51"/>
                    </a:moveTo>
                    <a:lnTo>
                      <a:pt x="108" y="51"/>
                    </a:lnTo>
                    <a:moveTo>
                      <a:pt x="111" y="51"/>
                    </a:moveTo>
                    <a:lnTo>
                      <a:pt x="112" y="51"/>
                    </a:lnTo>
                    <a:moveTo>
                      <a:pt x="115" y="50"/>
                    </a:moveTo>
                    <a:lnTo>
                      <a:pt x="116" y="50"/>
                    </a:lnTo>
                    <a:moveTo>
                      <a:pt x="119" y="50"/>
                    </a:moveTo>
                    <a:lnTo>
                      <a:pt x="120" y="50"/>
                    </a:lnTo>
                    <a:moveTo>
                      <a:pt x="123" y="50"/>
                    </a:moveTo>
                    <a:lnTo>
                      <a:pt x="124" y="50"/>
                    </a:lnTo>
                    <a:moveTo>
                      <a:pt x="127" y="49"/>
                    </a:moveTo>
                    <a:lnTo>
                      <a:pt x="128" y="49"/>
                    </a:lnTo>
                    <a:moveTo>
                      <a:pt x="131" y="49"/>
                    </a:moveTo>
                    <a:lnTo>
                      <a:pt x="132" y="49"/>
                    </a:lnTo>
                    <a:moveTo>
                      <a:pt x="135" y="48"/>
                    </a:moveTo>
                    <a:lnTo>
                      <a:pt x="136" y="48"/>
                    </a:lnTo>
                    <a:moveTo>
                      <a:pt x="139" y="48"/>
                    </a:moveTo>
                    <a:lnTo>
                      <a:pt x="140" y="48"/>
                    </a:lnTo>
                    <a:moveTo>
                      <a:pt x="143" y="48"/>
                    </a:moveTo>
                    <a:lnTo>
                      <a:pt x="144" y="47"/>
                    </a:lnTo>
                    <a:moveTo>
                      <a:pt x="147" y="47"/>
                    </a:moveTo>
                    <a:lnTo>
                      <a:pt x="148" y="47"/>
                    </a:lnTo>
                    <a:moveTo>
                      <a:pt x="151" y="47"/>
                    </a:moveTo>
                    <a:lnTo>
                      <a:pt x="152" y="46"/>
                    </a:lnTo>
                    <a:moveTo>
                      <a:pt x="155" y="46"/>
                    </a:moveTo>
                    <a:lnTo>
                      <a:pt x="156" y="46"/>
                    </a:lnTo>
                    <a:moveTo>
                      <a:pt x="159" y="46"/>
                    </a:moveTo>
                    <a:lnTo>
                      <a:pt x="160" y="46"/>
                    </a:lnTo>
                    <a:moveTo>
                      <a:pt x="163" y="45"/>
                    </a:moveTo>
                    <a:lnTo>
                      <a:pt x="164" y="45"/>
                    </a:lnTo>
                    <a:moveTo>
                      <a:pt x="167" y="45"/>
                    </a:moveTo>
                    <a:lnTo>
                      <a:pt x="168" y="45"/>
                    </a:lnTo>
                    <a:moveTo>
                      <a:pt x="171" y="44"/>
                    </a:moveTo>
                    <a:lnTo>
                      <a:pt x="172" y="44"/>
                    </a:lnTo>
                    <a:moveTo>
                      <a:pt x="175" y="44"/>
                    </a:moveTo>
                    <a:lnTo>
                      <a:pt x="176" y="44"/>
                    </a:lnTo>
                    <a:moveTo>
                      <a:pt x="179" y="43"/>
                    </a:moveTo>
                    <a:lnTo>
                      <a:pt x="180" y="43"/>
                    </a:lnTo>
                    <a:moveTo>
                      <a:pt x="183" y="43"/>
                    </a:moveTo>
                    <a:lnTo>
                      <a:pt x="184" y="43"/>
                    </a:lnTo>
                    <a:moveTo>
                      <a:pt x="187" y="43"/>
                    </a:moveTo>
                    <a:lnTo>
                      <a:pt x="188" y="42"/>
                    </a:lnTo>
                    <a:moveTo>
                      <a:pt x="191" y="42"/>
                    </a:moveTo>
                    <a:lnTo>
                      <a:pt x="192" y="42"/>
                    </a:lnTo>
                    <a:moveTo>
                      <a:pt x="195" y="42"/>
                    </a:moveTo>
                    <a:lnTo>
                      <a:pt x="196" y="42"/>
                    </a:lnTo>
                    <a:moveTo>
                      <a:pt x="199" y="41"/>
                    </a:moveTo>
                    <a:lnTo>
                      <a:pt x="200" y="41"/>
                    </a:lnTo>
                    <a:moveTo>
                      <a:pt x="203" y="41"/>
                    </a:moveTo>
                    <a:lnTo>
                      <a:pt x="204" y="41"/>
                    </a:lnTo>
                    <a:moveTo>
                      <a:pt x="207" y="41"/>
                    </a:moveTo>
                    <a:lnTo>
                      <a:pt x="208" y="40"/>
                    </a:lnTo>
                    <a:moveTo>
                      <a:pt x="211" y="40"/>
                    </a:moveTo>
                    <a:lnTo>
                      <a:pt x="212" y="40"/>
                    </a:lnTo>
                    <a:lnTo>
                      <a:pt x="212" y="40"/>
                    </a:lnTo>
                    <a:moveTo>
                      <a:pt x="215" y="40"/>
                    </a:moveTo>
                    <a:lnTo>
                      <a:pt x="216" y="40"/>
                    </a:lnTo>
                    <a:moveTo>
                      <a:pt x="219" y="39"/>
                    </a:moveTo>
                    <a:lnTo>
                      <a:pt x="220" y="39"/>
                    </a:lnTo>
                    <a:lnTo>
                      <a:pt x="220" y="39"/>
                    </a:lnTo>
                    <a:moveTo>
                      <a:pt x="223" y="38"/>
                    </a:moveTo>
                    <a:lnTo>
                      <a:pt x="224" y="38"/>
                    </a:lnTo>
                    <a:lnTo>
                      <a:pt x="224" y="38"/>
                    </a:lnTo>
                    <a:moveTo>
                      <a:pt x="227" y="38"/>
                    </a:moveTo>
                    <a:lnTo>
                      <a:pt x="228" y="38"/>
                    </a:lnTo>
                    <a:moveTo>
                      <a:pt x="231" y="37"/>
                    </a:moveTo>
                    <a:lnTo>
                      <a:pt x="232" y="37"/>
                    </a:lnTo>
                    <a:moveTo>
                      <a:pt x="235" y="37"/>
                    </a:moveTo>
                    <a:lnTo>
                      <a:pt x="236" y="37"/>
                    </a:lnTo>
                    <a:moveTo>
                      <a:pt x="239" y="37"/>
                    </a:moveTo>
                    <a:lnTo>
                      <a:pt x="240" y="36"/>
                    </a:lnTo>
                    <a:moveTo>
                      <a:pt x="243" y="36"/>
                    </a:moveTo>
                    <a:lnTo>
                      <a:pt x="244" y="36"/>
                    </a:lnTo>
                    <a:moveTo>
                      <a:pt x="247" y="35"/>
                    </a:moveTo>
                    <a:lnTo>
                      <a:pt x="248" y="35"/>
                    </a:lnTo>
                    <a:moveTo>
                      <a:pt x="251" y="35"/>
                    </a:moveTo>
                    <a:lnTo>
                      <a:pt x="252" y="35"/>
                    </a:lnTo>
                    <a:lnTo>
                      <a:pt x="252" y="35"/>
                    </a:lnTo>
                    <a:moveTo>
                      <a:pt x="255" y="34"/>
                    </a:moveTo>
                    <a:lnTo>
                      <a:pt x="256" y="34"/>
                    </a:lnTo>
                    <a:moveTo>
                      <a:pt x="259" y="33"/>
                    </a:moveTo>
                    <a:lnTo>
                      <a:pt x="260" y="33"/>
                    </a:lnTo>
                    <a:moveTo>
                      <a:pt x="263" y="33"/>
                    </a:moveTo>
                    <a:lnTo>
                      <a:pt x="264" y="33"/>
                    </a:lnTo>
                    <a:moveTo>
                      <a:pt x="267" y="32"/>
                    </a:moveTo>
                    <a:lnTo>
                      <a:pt x="268" y="32"/>
                    </a:lnTo>
                    <a:moveTo>
                      <a:pt x="271" y="32"/>
                    </a:moveTo>
                    <a:lnTo>
                      <a:pt x="272" y="31"/>
                    </a:lnTo>
                    <a:moveTo>
                      <a:pt x="275" y="31"/>
                    </a:moveTo>
                    <a:lnTo>
                      <a:pt x="276" y="31"/>
                    </a:lnTo>
                    <a:moveTo>
                      <a:pt x="279" y="30"/>
                    </a:moveTo>
                    <a:lnTo>
                      <a:pt x="280" y="30"/>
                    </a:lnTo>
                    <a:moveTo>
                      <a:pt x="283" y="30"/>
                    </a:moveTo>
                    <a:lnTo>
                      <a:pt x="284" y="30"/>
                    </a:lnTo>
                    <a:moveTo>
                      <a:pt x="287" y="30"/>
                    </a:moveTo>
                    <a:lnTo>
                      <a:pt x="288" y="29"/>
                    </a:lnTo>
                    <a:moveTo>
                      <a:pt x="291" y="29"/>
                    </a:moveTo>
                    <a:lnTo>
                      <a:pt x="292" y="29"/>
                    </a:lnTo>
                    <a:moveTo>
                      <a:pt x="295" y="29"/>
                    </a:moveTo>
                    <a:lnTo>
                      <a:pt x="296" y="29"/>
                    </a:lnTo>
                    <a:moveTo>
                      <a:pt x="299" y="28"/>
                    </a:moveTo>
                    <a:lnTo>
                      <a:pt x="300" y="28"/>
                    </a:lnTo>
                    <a:lnTo>
                      <a:pt x="300" y="28"/>
                    </a:lnTo>
                    <a:moveTo>
                      <a:pt x="303" y="27"/>
                    </a:moveTo>
                    <a:lnTo>
                      <a:pt x="304" y="27"/>
                    </a:lnTo>
                    <a:moveTo>
                      <a:pt x="307" y="27"/>
                    </a:moveTo>
                    <a:lnTo>
                      <a:pt x="308" y="26"/>
                    </a:lnTo>
                    <a:moveTo>
                      <a:pt x="311" y="26"/>
                    </a:moveTo>
                    <a:lnTo>
                      <a:pt x="312" y="26"/>
                    </a:lnTo>
                    <a:moveTo>
                      <a:pt x="315" y="25"/>
                    </a:moveTo>
                    <a:lnTo>
                      <a:pt x="316" y="25"/>
                    </a:lnTo>
                    <a:lnTo>
                      <a:pt x="316" y="25"/>
                    </a:lnTo>
                    <a:moveTo>
                      <a:pt x="319" y="25"/>
                    </a:moveTo>
                    <a:lnTo>
                      <a:pt x="320" y="24"/>
                    </a:lnTo>
                    <a:moveTo>
                      <a:pt x="323" y="24"/>
                    </a:moveTo>
                    <a:lnTo>
                      <a:pt x="324" y="24"/>
                    </a:lnTo>
                    <a:moveTo>
                      <a:pt x="327" y="23"/>
                    </a:moveTo>
                    <a:lnTo>
                      <a:pt x="328" y="23"/>
                    </a:lnTo>
                    <a:moveTo>
                      <a:pt x="331" y="23"/>
                    </a:moveTo>
                    <a:lnTo>
                      <a:pt x="332" y="23"/>
                    </a:lnTo>
                    <a:moveTo>
                      <a:pt x="335" y="22"/>
                    </a:moveTo>
                    <a:lnTo>
                      <a:pt x="336" y="22"/>
                    </a:lnTo>
                    <a:moveTo>
                      <a:pt x="339" y="22"/>
                    </a:moveTo>
                    <a:lnTo>
                      <a:pt x="340" y="21"/>
                    </a:lnTo>
                    <a:moveTo>
                      <a:pt x="343" y="21"/>
                    </a:moveTo>
                    <a:lnTo>
                      <a:pt x="344" y="21"/>
                    </a:lnTo>
                    <a:moveTo>
                      <a:pt x="347" y="20"/>
                    </a:moveTo>
                    <a:lnTo>
                      <a:pt x="348" y="20"/>
                    </a:lnTo>
                    <a:moveTo>
                      <a:pt x="351" y="20"/>
                    </a:moveTo>
                    <a:lnTo>
                      <a:pt x="352" y="20"/>
                    </a:lnTo>
                    <a:moveTo>
                      <a:pt x="355" y="19"/>
                    </a:moveTo>
                    <a:lnTo>
                      <a:pt x="356" y="19"/>
                    </a:lnTo>
                    <a:moveTo>
                      <a:pt x="359" y="18"/>
                    </a:moveTo>
                    <a:lnTo>
                      <a:pt x="360" y="18"/>
                    </a:lnTo>
                    <a:moveTo>
                      <a:pt x="363" y="18"/>
                    </a:moveTo>
                    <a:lnTo>
                      <a:pt x="364" y="18"/>
                    </a:lnTo>
                    <a:moveTo>
                      <a:pt x="367" y="18"/>
                    </a:moveTo>
                    <a:lnTo>
                      <a:pt x="368" y="17"/>
                    </a:lnTo>
                    <a:moveTo>
                      <a:pt x="371" y="17"/>
                    </a:moveTo>
                    <a:lnTo>
                      <a:pt x="372" y="16"/>
                    </a:lnTo>
                    <a:moveTo>
                      <a:pt x="375" y="16"/>
                    </a:moveTo>
                    <a:lnTo>
                      <a:pt x="376" y="16"/>
                    </a:lnTo>
                    <a:moveTo>
                      <a:pt x="378" y="15"/>
                    </a:moveTo>
                    <a:lnTo>
                      <a:pt x="379" y="15"/>
                    </a:lnTo>
                    <a:moveTo>
                      <a:pt x="382" y="15"/>
                    </a:moveTo>
                    <a:lnTo>
                      <a:pt x="383" y="15"/>
                    </a:lnTo>
                    <a:moveTo>
                      <a:pt x="386" y="14"/>
                    </a:moveTo>
                    <a:lnTo>
                      <a:pt x="387" y="14"/>
                    </a:lnTo>
                    <a:moveTo>
                      <a:pt x="389" y="13"/>
                    </a:moveTo>
                    <a:lnTo>
                      <a:pt x="390" y="13"/>
                    </a:lnTo>
                    <a:moveTo>
                      <a:pt x="393" y="12"/>
                    </a:moveTo>
                    <a:lnTo>
                      <a:pt x="394" y="12"/>
                    </a:lnTo>
                    <a:moveTo>
                      <a:pt x="397" y="12"/>
                    </a:moveTo>
                    <a:lnTo>
                      <a:pt x="398" y="12"/>
                    </a:lnTo>
                    <a:moveTo>
                      <a:pt x="401" y="11"/>
                    </a:moveTo>
                    <a:lnTo>
                      <a:pt x="402" y="11"/>
                    </a:lnTo>
                    <a:moveTo>
                      <a:pt x="405" y="11"/>
                    </a:moveTo>
                    <a:lnTo>
                      <a:pt x="406" y="11"/>
                    </a:lnTo>
                    <a:moveTo>
                      <a:pt x="409" y="10"/>
                    </a:moveTo>
                    <a:lnTo>
                      <a:pt x="410" y="10"/>
                    </a:lnTo>
                    <a:moveTo>
                      <a:pt x="413" y="10"/>
                    </a:moveTo>
                    <a:lnTo>
                      <a:pt x="414" y="10"/>
                    </a:lnTo>
                    <a:moveTo>
                      <a:pt x="417" y="9"/>
                    </a:moveTo>
                    <a:lnTo>
                      <a:pt x="418" y="9"/>
                    </a:lnTo>
                    <a:moveTo>
                      <a:pt x="421" y="8"/>
                    </a:moveTo>
                    <a:lnTo>
                      <a:pt x="422" y="8"/>
                    </a:lnTo>
                    <a:moveTo>
                      <a:pt x="425" y="8"/>
                    </a:moveTo>
                    <a:lnTo>
                      <a:pt x="426" y="8"/>
                    </a:lnTo>
                    <a:moveTo>
                      <a:pt x="429" y="7"/>
                    </a:moveTo>
                    <a:lnTo>
                      <a:pt x="430" y="7"/>
                    </a:lnTo>
                    <a:moveTo>
                      <a:pt x="433" y="6"/>
                    </a:moveTo>
                    <a:lnTo>
                      <a:pt x="434" y="6"/>
                    </a:lnTo>
                    <a:moveTo>
                      <a:pt x="437" y="6"/>
                    </a:moveTo>
                    <a:lnTo>
                      <a:pt x="438" y="5"/>
                    </a:lnTo>
                    <a:moveTo>
                      <a:pt x="441" y="5"/>
                    </a:moveTo>
                    <a:lnTo>
                      <a:pt x="442" y="5"/>
                    </a:lnTo>
                    <a:moveTo>
                      <a:pt x="445" y="4"/>
                    </a:moveTo>
                    <a:lnTo>
                      <a:pt x="446" y="4"/>
                    </a:lnTo>
                    <a:lnTo>
                      <a:pt x="446" y="4"/>
                    </a:lnTo>
                    <a:moveTo>
                      <a:pt x="449" y="3"/>
                    </a:moveTo>
                    <a:lnTo>
                      <a:pt x="450" y="3"/>
                    </a:lnTo>
                    <a:moveTo>
                      <a:pt x="453" y="3"/>
                    </a:moveTo>
                    <a:lnTo>
                      <a:pt x="454" y="3"/>
                    </a:lnTo>
                    <a:moveTo>
                      <a:pt x="457" y="2"/>
                    </a:moveTo>
                    <a:lnTo>
                      <a:pt x="458" y="2"/>
                    </a:lnTo>
                    <a:moveTo>
                      <a:pt x="461" y="1"/>
                    </a:moveTo>
                    <a:lnTo>
                      <a:pt x="462" y="1"/>
                    </a:lnTo>
                    <a:moveTo>
                      <a:pt x="465" y="1"/>
                    </a:moveTo>
                    <a:lnTo>
                      <a:pt x="466" y="1"/>
                    </a:lnTo>
                  </a:path>
                </a:pathLst>
              </a:cu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166" name="Rectangle 70"/>
              <p:cNvSpPr>
                <a:spLocks noChangeArrowheads="1"/>
              </p:cNvSpPr>
              <p:nvPr/>
            </p:nvSpPr>
            <p:spPr bwMode="auto">
              <a:xfrm>
                <a:off x="3152" y="30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67" name="Rectangle 71"/>
              <p:cNvSpPr>
                <a:spLocks noChangeArrowheads="1"/>
              </p:cNvSpPr>
              <p:nvPr/>
            </p:nvSpPr>
            <p:spPr bwMode="auto">
              <a:xfrm>
                <a:off x="3085" y="306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68" name="Rectangle 72"/>
              <p:cNvSpPr>
                <a:spLocks noChangeArrowheads="1"/>
              </p:cNvSpPr>
              <p:nvPr/>
            </p:nvSpPr>
            <p:spPr bwMode="auto">
              <a:xfrm>
                <a:off x="2933" y="308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69" name="Rectangle 73"/>
              <p:cNvSpPr>
                <a:spLocks noChangeArrowheads="1"/>
              </p:cNvSpPr>
              <p:nvPr/>
            </p:nvSpPr>
            <p:spPr bwMode="auto">
              <a:xfrm>
                <a:off x="2686" y="312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70" name="Rectangle 74"/>
              <p:cNvSpPr>
                <a:spLocks noChangeArrowheads="1"/>
              </p:cNvSpPr>
              <p:nvPr/>
            </p:nvSpPr>
            <p:spPr bwMode="auto">
              <a:xfrm>
                <a:off x="2315" y="317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71" name="Rectangle 75"/>
              <p:cNvSpPr>
                <a:spLocks noChangeArrowheads="1"/>
              </p:cNvSpPr>
              <p:nvPr/>
            </p:nvSpPr>
            <p:spPr bwMode="auto">
              <a:xfrm>
                <a:off x="2173" y="318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72" name="Rectangle 76"/>
              <p:cNvSpPr>
                <a:spLocks noChangeArrowheads="1"/>
              </p:cNvSpPr>
              <p:nvPr/>
            </p:nvSpPr>
            <p:spPr bwMode="auto">
              <a:xfrm>
                <a:off x="3156" y="30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73" name="Rectangle 77"/>
              <p:cNvSpPr>
                <a:spLocks noChangeArrowheads="1"/>
              </p:cNvSpPr>
              <p:nvPr/>
            </p:nvSpPr>
            <p:spPr bwMode="auto">
              <a:xfrm>
                <a:off x="3028" y="307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74" name="Rectangle 78"/>
              <p:cNvSpPr>
                <a:spLocks noChangeArrowheads="1"/>
              </p:cNvSpPr>
              <p:nvPr/>
            </p:nvSpPr>
            <p:spPr bwMode="auto">
              <a:xfrm>
                <a:off x="2881" y="309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75" name="Rectangle 79"/>
              <p:cNvSpPr>
                <a:spLocks noChangeArrowheads="1"/>
              </p:cNvSpPr>
              <p:nvPr/>
            </p:nvSpPr>
            <p:spPr bwMode="auto">
              <a:xfrm>
                <a:off x="2734" y="311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76" name="Rectangle 80"/>
              <p:cNvSpPr>
                <a:spLocks noChangeArrowheads="1"/>
              </p:cNvSpPr>
              <p:nvPr/>
            </p:nvSpPr>
            <p:spPr bwMode="auto">
              <a:xfrm>
                <a:off x="3427" y="299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77" name="Rectangle 81"/>
              <p:cNvSpPr>
                <a:spLocks noChangeArrowheads="1"/>
              </p:cNvSpPr>
              <p:nvPr/>
            </p:nvSpPr>
            <p:spPr bwMode="auto">
              <a:xfrm>
                <a:off x="2472" y="315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78" name="Rectangle 82"/>
              <p:cNvSpPr>
                <a:spLocks noChangeArrowheads="1"/>
              </p:cNvSpPr>
              <p:nvPr/>
            </p:nvSpPr>
            <p:spPr bwMode="auto">
              <a:xfrm>
                <a:off x="2353" y="316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79" name="Rectangle 83"/>
              <p:cNvSpPr>
                <a:spLocks noChangeArrowheads="1"/>
              </p:cNvSpPr>
              <p:nvPr/>
            </p:nvSpPr>
            <p:spPr bwMode="auto">
              <a:xfrm>
                <a:off x="1455" y="326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80" name="Rectangle 84"/>
              <p:cNvSpPr>
                <a:spLocks noChangeArrowheads="1"/>
              </p:cNvSpPr>
              <p:nvPr/>
            </p:nvSpPr>
            <p:spPr bwMode="auto">
              <a:xfrm>
                <a:off x="2653" y="312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81" name="Rectangle 85"/>
              <p:cNvSpPr>
                <a:spLocks noChangeArrowheads="1"/>
              </p:cNvSpPr>
              <p:nvPr/>
            </p:nvSpPr>
            <p:spPr bwMode="auto">
              <a:xfrm>
                <a:off x="2662" y="312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82" name="Rectangle 86"/>
              <p:cNvSpPr>
                <a:spLocks noChangeArrowheads="1"/>
              </p:cNvSpPr>
              <p:nvPr/>
            </p:nvSpPr>
            <p:spPr bwMode="auto">
              <a:xfrm>
                <a:off x="2757" y="311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83" name="Rectangle 87"/>
              <p:cNvSpPr>
                <a:spLocks noChangeArrowheads="1"/>
              </p:cNvSpPr>
              <p:nvPr/>
            </p:nvSpPr>
            <p:spPr bwMode="auto">
              <a:xfrm>
                <a:off x="2506" y="31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84" name="Rectangle 88"/>
              <p:cNvSpPr>
                <a:spLocks noChangeArrowheads="1"/>
              </p:cNvSpPr>
              <p:nvPr/>
            </p:nvSpPr>
            <p:spPr bwMode="auto">
              <a:xfrm>
                <a:off x="1769" y="323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85" name="Rectangle 89"/>
              <p:cNvSpPr>
                <a:spLocks noChangeArrowheads="1"/>
              </p:cNvSpPr>
              <p:nvPr/>
            </p:nvSpPr>
            <p:spPr bwMode="auto">
              <a:xfrm>
                <a:off x="1598" y="32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86" name="Rectangle 90"/>
              <p:cNvSpPr>
                <a:spLocks noChangeArrowheads="1"/>
              </p:cNvSpPr>
              <p:nvPr/>
            </p:nvSpPr>
            <p:spPr bwMode="auto">
              <a:xfrm>
                <a:off x="2482" y="315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87" name="Rectangle 91"/>
              <p:cNvSpPr>
                <a:spLocks noChangeArrowheads="1"/>
              </p:cNvSpPr>
              <p:nvPr/>
            </p:nvSpPr>
            <p:spPr bwMode="auto">
              <a:xfrm>
                <a:off x="3042" y="306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88" name="Rectangle 92"/>
              <p:cNvSpPr>
                <a:spLocks noChangeArrowheads="1"/>
              </p:cNvSpPr>
              <p:nvPr/>
            </p:nvSpPr>
            <p:spPr bwMode="auto">
              <a:xfrm>
                <a:off x="3537" y="297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89" name="Rectangle 93"/>
              <p:cNvSpPr>
                <a:spLocks noChangeArrowheads="1"/>
              </p:cNvSpPr>
              <p:nvPr/>
            </p:nvSpPr>
            <p:spPr bwMode="auto">
              <a:xfrm>
                <a:off x="2781" y="310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90" name="Rectangle 94"/>
              <p:cNvSpPr>
                <a:spLocks noChangeArrowheads="1"/>
              </p:cNvSpPr>
              <p:nvPr/>
            </p:nvSpPr>
            <p:spPr bwMode="auto">
              <a:xfrm>
                <a:off x="3266" y="302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91" name="Rectangle 95"/>
              <p:cNvSpPr>
                <a:spLocks noChangeArrowheads="1"/>
              </p:cNvSpPr>
              <p:nvPr/>
            </p:nvSpPr>
            <p:spPr bwMode="auto">
              <a:xfrm>
                <a:off x="2710" y="311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92" name="Rectangle 96"/>
              <p:cNvSpPr>
                <a:spLocks noChangeArrowheads="1"/>
              </p:cNvSpPr>
              <p:nvPr/>
            </p:nvSpPr>
            <p:spPr bwMode="auto">
              <a:xfrm>
                <a:off x="2871" y="309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93" name="Rectangle 97"/>
              <p:cNvSpPr>
                <a:spLocks noChangeArrowheads="1"/>
              </p:cNvSpPr>
              <p:nvPr/>
            </p:nvSpPr>
            <p:spPr bwMode="auto">
              <a:xfrm>
                <a:off x="2548" y="314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94" name="Rectangle 98"/>
              <p:cNvSpPr>
                <a:spLocks noChangeArrowheads="1"/>
              </p:cNvSpPr>
              <p:nvPr/>
            </p:nvSpPr>
            <p:spPr bwMode="auto">
              <a:xfrm>
                <a:off x="2372" y="316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95" name="Rectangle 99"/>
              <p:cNvSpPr>
                <a:spLocks noChangeArrowheads="1"/>
              </p:cNvSpPr>
              <p:nvPr/>
            </p:nvSpPr>
            <p:spPr bwMode="auto">
              <a:xfrm>
                <a:off x="2648" y="312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96" name="Rectangle 100"/>
              <p:cNvSpPr>
                <a:spLocks noChangeArrowheads="1"/>
              </p:cNvSpPr>
              <p:nvPr/>
            </p:nvSpPr>
            <p:spPr bwMode="auto">
              <a:xfrm>
                <a:off x="2810" y="310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97" name="Rectangle 101"/>
              <p:cNvSpPr>
                <a:spLocks noChangeArrowheads="1"/>
              </p:cNvSpPr>
              <p:nvPr/>
            </p:nvSpPr>
            <p:spPr bwMode="auto">
              <a:xfrm>
                <a:off x="2843" y="309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98" name="Rectangle 102"/>
              <p:cNvSpPr>
                <a:spLocks noChangeArrowheads="1"/>
              </p:cNvSpPr>
              <p:nvPr/>
            </p:nvSpPr>
            <p:spPr bwMode="auto">
              <a:xfrm>
                <a:off x="1926" y="321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199" name="Rectangle 103"/>
              <p:cNvSpPr>
                <a:spLocks noChangeArrowheads="1"/>
              </p:cNvSpPr>
              <p:nvPr/>
            </p:nvSpPr>
            <p:spPr bwMode="auto">
              <a:xfrm>
                <a:off x="1303" y="326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200" name="Rectangle 104"/>
              <p:cNvSpPr>
                <a:spLocks noChangeArrowheads="1"/>
              </p:cNvSpPr>
              <p:nvPr/>
            </p:nvSpPr>
            <p:spPr bwMode="auto">
              <a:xfrm>
                <a:off x="3104" y="305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4</a:t>
                </a:r>
                <a:endParaRPr kumimoji="0" lang="en-US" sz="1200" b="0" i="0" u="none" strike="noStrike" cap="none" normalizeH="0" baseline="0" smtClean="0">
                  <a:ln>
                    <a:noFill/>
                  </a:ln>
                  <a:solidFill>
                    <a:schemeClr val="tx1"/>
                  </a:solidFill>
                  <a:effectLst/>
                  <a:cs typeface="Arial" pitchFamily="34" charset="0"/>
                </a:endParaRPr>
              </a:p>
            </p:txBody>
          </p:sp>
          <p:sp>
            <p:nvSpPr>
              <p:cNvPr id="4201" name="Freeform 105"/>
              <p:cNvSpPr>
                <a:spLocks noEditPoints="1"/>
              </p:cNvSpPr>
              <p:nvPr/>
            </p:nvSpPr>
            <p:spPr bwMode="auto">
              <a:xfrm>
                <a:off x="1491" y="2918"/>
                <a:ext cx="2642" cy="152"/>
              </a:xfrm>
              <a:custGeom>
                <a:avLst/>
                <a:gdLst/>
                <a:ahLst/>
                <a:cxnLst>
                  <a:cxn ang="0">
                    <a:pos x="8" y="32"/>
                  </a:cxn>
                  <a:cxn ang="0">
                    <a:pos x="19" y="31"/>
                  </a:cxn>
                  <a:cxn ang="0">
                    <a:pos x="28" y="31"/>
                  </a:cxn>
                  <a:cxn ang="0">
                    <a:pos x="39" y="30"/>
                  </a:cxn>
                  <a:cxn ang="0">
                    <a:pos x="48" y="30"/>
                  </a:cxn>
                  <a:cxn ang="0">
                    <a:pos x="59" y="29"/>
                  </a:cxn>
                  <a:cxn ang="0">
                    <a:pos x="68" y="29"/>
                  </a:cxn>
                  <a:cxn ang="0">
                    <a:pos x="79" y="28"/>
                  </a:cxn>
                  <a:cxn ang="0">
                    <a:pos x="88" y="28"/>
                  </a:cxn>
                  <a:cxn ang="0">
                    <a:pos x="99" y="27"/>
                  </a:cxn>
                  <a:cxn ang="0">
                    <a:pos x="108" y="27"/>
                  </a:cxn>
                  <a:cxn ang="0">
                    <a:pos x="119" y="26"/>
                  </a:cxn>
                  <a:cxn ang="0">
                    <a:pos x="128" y="25"/>
                  </a:cxn>
                  <a:cxn ang="0">
                    <a:pos x="139" y="25"/>
                  </a:cxn>
                  <a:cxn ang="0">
                    <a:pos x="148" y="24"/>
                  </a:cxn>
                  <a:cxn ang="0">
                    <a:pos x="159" y="24"/>
                  </a:cxn>
                  <a:cxn ang="0">
                    <a:pos x="168" y="23"/>
                  </a:cxn>
                  <a:cxn ang="0">
                    <a:pos x="176" y="22"/>
                  </a:cxn>
                  <a:cxn ang="0">
                    <a:pos x="184" y="22"/>
                  </a:cxn>
                  <a:cxn ang="0">
                    <a:pos x="195" y="21"/>
                  </a:cxn>
                  <a:cxn ang="0">
                    <a:pos x="204" y="21"/>
                  </a:cxn>
                  <a:cxn ang="0">
                    <a:pos x="212" y="20"/>
                  </a:cxn>
                  <a:cxn ang="0">
                    <a:pos x="220" y="20"/>
                  </a:cxn>
                  <a:cxn ang="0">
                    <a:pos x="228" y="20"/>
                  </a:cxn>
                  <a:cxn ang="0">
                    <a:pos x="239" y="19"/>
                  </a:cxn>
                  <a:cxn ang="0">
                    <a:pos x="248" y="18"/>
                  </a:cxn>
                  <a:cxn ang="0">
                    <a:pos x="256" y="18"/>
                  </a:cxn>
                  <a:cxn ang="0">
                    <a:pos x="267" y="17"/>
                  </a:cxn>
                  <a:cxn ang="0">
                    <a:pos x="276" y="17"/>
                  </a:cxn>
                  <a:cxn ang="0">
                    <a:pos x="284" y="16"/>
                  </a:cxn>
                  <a:cxn ang="0">
                    <a:pos x="292" y="16"/>
                  </a:cxn>
                  <a:cxn ang="0">
                    <a:pos x="300" y="16"/>
                  </a:cxn>
                  <a:cxn ang="0">
                    <a:pos x="308" y="15"/>
                  </a:cxn>
                  <a:cxn ang="0">
                    <a:pos x="319" y="14"/>
                  </a:cxn>
                  <a:cxn ang="0">
                    <a:pos x="327" y="14"/>
                  </a:cxn>
                  <a:cxn ang="0">
                    <a:pos x="336" y="13"/>
                  </a:cxn>
                  <a:cxn ang="0">
                    <a:pos x="344" y="13"/>
                  </a:cxn>
                  <a:cxn ang="0">
                    <a:pos x="355" y="12"/>
                  </a:cxn>
                  <a:cxn ang="0">
                    <a:pos x="364" y="12"/>
                  </a:cxn>
                  <a:cxn ang="0">
                    <a:pos x="375" y="11"/>
                  </a:cxn>
                  <a:cxn ang="0">
                    <a:pos x="384" y="10"/>
                  </a:cxn>
                  <a:cxn ang="0">
                    <a:pos x="392" y="10"/>
                  </a:cxn>
                  <a:cxn ang="0">
                    <a:pos x="403" y="9"/>
                  </a:cxn>
                  <a:cxn ang="0">
                    <a:pos x="412" y="8"/>
                  </a:cxn>
                  <a:cxn ang="0">
                    <a:pos x="423" y="8"/>
                  </a:cxn>
                  <a:cxn ang="0">
                    <a:pos x="432" y="7"/>
                  </a:cxn>
                  <a:cxn ang="0">
                    <a:pos x="443" y="7"/>
                  </a:cxn>
                  <a:cxn ang="0">
                    <a:pos x="452" y="6"/>
                  </a:cxn>
                  <a:cxn ang="0">
                    <a:pos x="463" y="5"/>
                  </a:cxn>
                  <a:cxn ang="0">
                    <a:pos x="472" y="5"/>
                  </a:cxn>
                  <a:cxn ang="0">
                    <a:pos x="483" y="4"/>
                  </a:cxn>
                  <a:cxn ang="0">
                    <a:pos x="492" y="4"/>
                  </a:cxn>
                  <a:cxn ang="0">
                    <a:pos x="503" y="3"/>
                  </a:cxn>
                  <a:cxn ang="0">
                    <a:pos x="512" y="3"/>
                  </a:cxn>
                  <a:cxn ang="0">
                    <a:pos x="523" y="2"/>
                  </a:cxn>
                  <a:cxn ang="0">
                    <a:pos x="532" y="1"/>
                  </a:cxn>
                  <a:cxn ang="0">
                    <a:pos x="543" y="1"/>
                  </a:cxn>
                  <a:cxn ang="0">
                    <a:pos x="552" y="0"/>
                  </a:cxn>
                </a:cxnLst>
                <a:rect l="0" t="0" r="r" b="b"/>
                <a:pathLst>
                  <a:path w="556" h="32">
                    <a:moveTo>
                      <a:pt x="3" y="32"/>
                    </a:moveTo>
                    <a:lnTo>
                      <a:pt x="4" y="32"/>
                    </a:lnTo>
                    <a:moveTo>
                      <a:pt x="7" y="32"/>
                    </a:moveTo>
                    <a:lnTo>
                      <a:pt x="8" y="32"/>
                    </a:lnTo>
                    <a:moveTo>
                      <a:pt x="11" y="31"/>
                    </a:moveTo>
                    <a:lnTo>
                      <a:pt x="12" y="31"/>
                    </a:lnTo>
                    <a:moveTo>
                      <a:pt x="15" y="31"/>
                    </a:moveTo>
                    <a:lnTo>
                      <a:pt x="16" y="31"/>
                    </a:lnTo>
                    <a:moveTo>
                      <a:pt x="19" y="31"/>
                    </a:moveTo>
                    <a:lnTo>
                      <a:pt x="20" y="31"/>
                    </a:lnTo>
                    <a:moveTo>
                      <a:pt x="23" y="31"/>
                    </a:moveTo>
                    <a:lnTo>
                      <a:pt x="24" y="31"/>
                    </a:lnTo>
                    <a:moveTo>
                      <a:pt x="27" y="31"/>
                    </a:moveTo>
                    <a:lnTo>
                      <a:pt x="28" y="31"/>
                    </a:lnTo>
                    <a:moveTo>
                      <a:pt x="31" y="30"/>
                    </a:moveTo>
                    <a:lnTo>
                      <a:pt x="32" y="30"/>
                    </a:lnTo>
                    <a:moveTo>
                      <a:pt x="35" y="30"/>
                    </a:moveTo>
                    <a:lnTo>
                      <a:pt x="36" y="30"/>
                    </a:lnTo>
                    <a:moveTo>
                      <a:pt x="39" y="30"/>
                    </a:moveTo>
                    <a:lnTo>
                      <a:pt x="40" y="30"/>
                    </a:lnTo>
                    <a:moveTo>
                      <a:pt x="43" y="30"/>
                    </a:moveTo>
                    <a:lnTo>
                      <a:pt x="44" y="30"/>
                    </a:lnTo>
                    <a:moveTo>
                      <a:pt x="47" y="30"/>
                    </a:moveTo>
                    <a:lnTo>
                      <a:pt x="48" y="30"/>
                    </a:lnTo>
                    <a:moveTo>
                      <a:pt x="51" y="29"/>
                    </a:moveTo>
                    <a:lnTo>
                      <a:pt x="52" y="29"/>
                    </a:lnTo>
                    <a:moveTo>
                      <a:pt x="55" y="29"/>
                    </a:moveTo>
                    <a:lnTo>
                      <a:pt x="56" y="29"/>
                    </a:lnTo>
                    <a:moveTo>
                      <a:pt x="59" y="29"/>
                    </a:moveTo>
                    <a:lnTo>
                      <a:pt x="60" y="29"/>
                    </a:lnTo>
                    <a:moveTo>
                      <a:pt x="63" y="29"/>
                    </a:moveTo>
                    <a:lnTo>
                      <a:pt x="64" y="29"/>
                    </a:lnTo>
                    <a:moveTo>
                      <a:pt x="67" y="29"/>
                    </a:moveTo>
                    <a:lnTo>
                      <a:pt x="68" y="29"/>
                    </a:lnTo>
                    <a:moveTo>
                      <a:pt x="71" y="28"/>
                    </a:moveTo>
                    <a:lnTo>
                      <a:pt x="72" y="28"/>
                    </a:lnTo>
                    <a:moveTo>
                      <a:pt x="75" y="28"/>
                    </a:moveTo>
                    <a:lnTo>
                      <a:pt x="76" y="28"/>
                    </a:lnTo>
                    <a:moveTo>
                      <a:pt x="79" y="28"/>
                    </a:moveTo>
                    <a:lnTo>
                      <a:pt x="80" y="28"/>
                    </a:lnTo>
                    <a:moveTo>
                      <a:pt x="83" y="28"/>
                    </a:moveTo>
                    <a:lnTo>
                      <a:pt x="84" y="28"/>
                    </a:lnTo>
                    <a:moveTo>
                      <a:pt x="87" y="28"/>
                    </a:moveTo>
                    <a:lnTo>
                      <a:pt x="88" y="28"/>
                    </a:lnTo>
                    <a:moveTo>
                      <a:pt x="91" y="27"/>
                    </a:moveTo>
                    <a:lnTo>
                      <a:pt x="92" y="27"/>
                    </a:lnTo>
                    <a:moveTo>
                      <a:pt x="95" y="27"/>
                    </a:moveTo>
                    <a:lnTo>
                      <a:pt x="96" y="27"/>
                    </a:lnTo>
                    <a:moveTo>
                      <a:pt x="99" y="27"/>
                    </a:moveTo>
                    <a:lnTo>
                      <a:pt x="100" y="27"/>
                    </a:lnTo>
                    <a:moveTo>
                      <a:pt x="103" y="27"/>
                    </a:moveTo>
                    <a:lnTo>
                      <a:pt x="104" y="27"/>
                    </a:lnTo>
                    <a:moveTo>
                      <a:pt x="107" y="27"/>
                    </a:moveTo>
                    <a:lnTo>
                      <a:pt x="108" y="27"/>
                    </a:lnTo>
                    <a:moveTo>
                      <a:pt x="111" y="26"/>
                    </a:moveTo>
                    <a:lnTo>
                      <a:pt x="112" y="26"/>
                    </a:lnTo>
                    <a:moveTo>
                      <a:pt x="115" y="26"/>
                    </a:moveTo>
                    <a:lnTo>
                      <a:pt x="116" y="26"/>
                    </a:lnTo>
                    <a:moveTo>
                      <a:pt x="119" y="26"/>
                    </a:moveTo>
                    <a:lnTo>
                      <a:pt x="120" y="26"/>
                    </a:lnTo>
                    <a:moveTo>
                      <a:pt x="123" y="26"/>
                    </a:moveTo>
                    <a:lnTo>
                      <a:pt x="124" y="26"/>
                    </a:lnTo>
                    <a:moveTo>
                      <a:pt x="127" y="25"/>
                    </a:moveTo>
                    <a:lnTo>
                      <a:pt x="128" y="25"/>
                    </a:lnTo>
                    <a:moveTo>
                      <a:pt x="131" y="25"/>
                    </a:moveTo>
                    <a:lnTo>
                      <a:pt x="132" y="25"/>
                    </a:lnTo>
                    <a:moveTo>
                      <a:pt x="135" y="25"/>
                    </a:moveTo>
                    <a:lnTo>
                      <a:pt x="136" y="25"/>
                    </a:lnTo>
                    <a:moveTo>
                      <a:pt x="139" y="25"/>
                    </a:moveTo>
                    <a:lnTo>
                      <a:pt x="140" y="24"/>
                    </a:lnTo>
                    <a:moveTo>
                      <a:pt x="143" y="24"/>
                    </a:moveTo>
                    <a:lnTo>
                      <a:pt x="144" y="24"/>
                    </a:lnTo>
                    <a:moveTo>
                      <a:pt x="147" y="24"/>
                    </a:moveTo>
                    <a:lnTo>
                      <a:pt x="148" y="24"/>
                    </a:lnTo>
                    <a:moveTo>
                      <a:pt x="151" y="24"/>
                    </a:moveTo>
                    <a:lnTo>
                      <a:pt x="152" y="24"/>
                    </a:lnTo>
                    <a:moveTo>
                      <a:pt x="155" y="24"/>
                    </a:moveTo>
                    <a:lnTo>
                      <a:pt x="156" y="24"/>
                    </a:lnTo>
                    <a:moveTo>
                      <a:pt x="159" y="24"/>
                    </a:moveTo>
                    <a:lnTo>
                      <a:pt x="160" y="23"/>
                    </a:lnTo>
                    <a:moveTo>
                      <a:pt x="163" y="23"/>
                    </a:moveTo>
                    <a:lnTo>
                      <a:pt x="164" y="23"/>
                    </a:lnTo>
                    <a:moveTo>
                      <a:pt x="167" y="23"/>
                    </a:moveTo>
                    <a:lnTo>
                      <a:pt x="168" y="23"/>
                    </a:lnTo>
                    <a:lnTo>
                      <a:pt x="168" y="23"/>
                    </a:lnTo>
                    <a:moveTo>
                      <a:pt x="171" y="23"/>
                    </a:moveTo>
                    <a:lnTo>
                      <a:pt x="172" y="22"/>
                    </a:lnTo>
                    <a:moveTo>
                      <a:pt x="175" y="22"/>
                    </a:moveTo>
                    <a:lnTo>
                      <a:pt x="176" y="22"/>
                    </a:lnTo>
                    <a:lnTo>
                      <a:pt x="176" y="22"/>
                    </a:lnTo>
                    <a:moveTo>
                      <a:pt x="179" y="22"/>
                    </a:moveTo>
                    <a:lnTo>
                      <a:pt x="180" y="22"/>
                    </a:lnTo>
                    <a:moveTo>
                      <a:pt x="183" y="22"/>
                    </a:moveTo>
                    <a:lnTo>
                      <a:pt x="184" y="22"/>
                    </a:lnTo>
                    <a:moveTo>
                      <a:pt x="187" y="22"/>
                    </a:moveTo>
                    <a:lnTo>
                      <a:pt x="188" y="22"/>
                    </a:lnTo>
                    <a:moveTo>
                      <a:pt x="191" y="21"/>
                    </a:moveTo>
                    <a:lnTo>
                      <a:pt x="192" y="21"/>
                    </a:lnTo>
                    <a:moveTo>
                      <a:pt x="195" y="21"/>
                    </a:moveTo>
                    <a:lnTo>
                      <a:pt x="196" y="21"/>
                    </a:lnTo>
                    <a:moveTo>
                      <a:pt x="199" y="21"/>
                    </a:moveTo>
                    <a:lnTo>
                      <a:pt x="200" y="21"/>
                    </a:lnTo>
                    <a:moveTo>
                      <a:pt x="203" y="21"/>
                    </a:moveTo>
                    <a:lnTo>
                      <a:pt x="204" y="21"/>
                    </a:lnTo>
                    <a:lnTo>
                      <a:pt x="204" y="21"/>
                    </a:lnTo>
                    <a:moveTo>
                      <a:pt x="207" y="21"/>
                    </a:moveTo>
                    <a:lnTo>
                      <a:pt x="208" y="21"/>
                    </a:lnTo>
                    <a:moveTo>
                      <a:pt x="211" y="20"/>
                    </a:moveTo>
                    <a:lnTo>
                      <a:pt x="212" y="20"/>
                    </a:lnTo>
                    <a:lnTo>
                      <a:pt x="212" y="20"/>
                    </a:lnTo>
                    <a:moveTo>
                      <a:pt x="215" y="20"/>
                    </a:moveTo>
                    <a:lnTo>
                      <a:pt x="216" y="20"/>
                    </a:lnTo>
                    <a:moveTo>
                      <a:pt x="219" y="20"/>
                    </a:moveTo>
                    <a:lnTo>
                      <a:pt x="220" y="20"/>
                    </a:lnTo>
                    <a:moveTo>
                      <a:pt x="223" y="20"/>
                    </a:moveTo>
                    <a:lnTo>
                      <a:pt x="224" y="20"/>
                    </a:lnTo>
                    <a:lnTo>
                      <a:pt x="224" y="20"/>
                    </a:lnTo>
                    <a:moveTo>
                      <a:pt x="227" y="20"/>
                    </a:moveTo>
                    <a:lnTo>
                      <a:pt x="228" y="20"/>
                    </a:lnTo>
                    <a:moveTo>
                      <a:pt x="231" y="19"/>
                    </a:moveTo>
                    <a:lnTo>
                      <a:pt x="232" y="19"/>
                    </a:lnTo>
                    <a:moveTo>
                      <a:pt x="235" y="19"/>
                    </a:moveTo>
                    <a:lnTo>
                      <a:pt x="236" y="19"/>
                    </a:lnTo>
                    <a:moveTo>
                      <a:pt x="239" y="19"/>
                    </a:moveTo>
                    <a:lnTo>
                      <a:pt x="240" y="19"/>
                    </a:lnTo>
                    <a:moveTo>
                      <a:pt x="243" y="19"/>
                    </a:moveTo>
                    <a:lnTo>
                      <a:pt x="244" y="18"/>
                    </a:lnTo>
                    <a:moveTo>
                      <a:pt x="247" y="18"/>
                    </a:moveTo>
                    <a:lnTo>
                      <a:pt x="248" y="18"/>
                    </a:lnTo>
                    <a:moveTo>
                      <a:pt x="251" y="18"/>
                    </a:moveTo>
                    <a:lnTo>
                      <a:pt x="252" y="18"/>
                    </a:lnTo>
                    <a:lnTo>
                      <a:pt x="252" y="18"/>
                    </a:lnTo>
                    <a:moveTo>
                      <a:pt x="255" y="18"/>
                    </a:moveTo>
                    <a:lnTo>
                      <a:pt x="256" y="18"/>
                    </a:lnTo>
                    <a:moveTo>
                      <a:pt x="259" y="18"/>
                    </a:moveTo>
                    <a:lnTo>
                      <a:pt x="260" y="18"/>
                    </a:lnTo>
                    <a:moveTo>
                      <a:pt x="263" y="18"/>
                    </a:moveTo>
                    <a:lnTo>
                      <a:pt x="264" y="18"/>
                    </a:lnTo>
                    <a:moveTo>
                      <a:pt x="267" y="17"/>
                    </a:moveTo>
                    <a:lnTo>
                      <a:pt x="268" y="17"/>
                    </a:lnTo>
                    <a:moveTo>
                      <a:pt x="271" y="17"/>
                    </a:moveTo>
                    <a:lnTo>
                      <a:pt x="272" y="17"/>
                    </a:lnTo>
                    <a:moveTo>
                      <a:pt x="275" y="17"/>
                    </a:moveTo>
                    <a:lnTo>
                      <a:pt x="276" y="17"/>
                    </a:lnTo>
                    <a:moveTo>
                      <a:pt x="279" y="17"/>
                    </a:moveTo>
                    <a:lnTo>
                      <a:pt x="280" y="17"/>
                    </a:lnTo>
                    <a:moveTo>
                      <a:pt x="283" y="16"/>
                    </a:moveTo>
                    <a:lnTo>
                      <a:pt x="284" y="16"/>
                    </a:lnTo>
                    <a:lnTo>
                      <a:pt x="284" y="16"/>
                    </a:lnTo>
                    <a:moveTo>
                      <a:pt x="287" y="16"/>
                    </a:moveTo>
                    <a:lnTo>
                      <a:pt x="288" y="16"/>
                    </a:lnTo>
                    <a:lnTo>
                      <a:pt x="288" y="16"/>
                    </a:lnTo>
                    <a:moveTo>
                      <a:pt x="291" y="16"/>
                    </a:moveTo>
                    <a:lnTo>
                      <a:pt x="292" y="16"/>
                    </a:lnTo>
                    <a:moveTo>
                      <a:pt x="295" y="16"/>
                    </a:moveTo>
                    <a:lnTo>
                      <a:pt x="296" y="16"/>
                    </a:lnTo>
                    <a:lnTo>
                      <a:pt x="296" y="16"/>
                    </a:lnTo>
                    <a:moveTo>
                      <a:pt x="299" y="16"/>
                    </a:moveTo>
                    <a:lnTo>
                      <a:pt x="300" y="16"/>
                    </a:lnTo>
                    <a:moveTo>
                      <a:pt x="303" y="15"/>
                    </a:moveTo>
                    <a:lnTo>
                      <a:pt x="304" y="15"/>
                    </a:lnTo>
                    <a:lnTo>
                      <a:pt x="304" y="15"/>
                    </a:lnTo>
                    <a:moveTo>
                      <a:pt x="307" y="15"/>
                    </a:moveTo>
                    <a:lnTo>
                      <a:pt x="308" y="15"/>
                    </a:lnTo>
                    <a:moveTo>
                      <a:pt x="311" y="15"/>
                    </a:moveTo>
                    <a:lnTo>
                      <a:pt x="312" y="15"/>
                    </a:lnTo>
                    <a:moveTo>
                      <a:pt x="315" y="15"/>
                    </a:moveTo>
                    <a:lnTo>
                      <a:pt x="316" y="15"/>
                    </a:lnTo>
                    <a:moveTo>
                      <a:pt x="319" y="14"/>
                    </a:moveTo>
                    <a:lnTo>
                      <a:pt x="320" y="14"/>
                    </a:lnTo>
                    <a:moveTo>
                      <a:pt x="323" y="14"/>
                    </a:moveTo>
                    <a:lnTo>
                      <a:pt x="324" y="14"/>
                    </a:lnTo>
                    <a:lnTo>
                      <a:pt x="324" y="14"/>
                    </a:lnTo>
                    <a:moveTo>
                      <a:pt x="327" y="14"/>
                    </a:moveTo>
                    <a:lnTo>
                      <a:pt x="328" y="14"/>
                    </a:lnTo>
                    <a:moveTo>
                      <a:pt x="331" y="14"/>
                    </a:moveTo>
                    <a:lnTo>
                      <a:pt x="332" y="14"/>
                    </a:lnTo>
                    <a:moveTo>
                      <a:pt x="335" y="13"/>
                    </a:moveTo>
                    <a:lnTo>
                      <a:pt x="336" y="13"/>
                    </a:lnTo>
                    <a:moveTo>
                      <a:pt x="339" y="13"/>
                    </a:moveTo>
                    <a:lnTo>
                      <a:pt x="340" y="13"/>
                    </a:lnTo>
                    <a:lnTo>
                      <a:pt x="340" y="13"/>
                    </a:lnTo>
                    <a:moveTo>
                      <a:pt x="343" y="13"/>
                    </a:moveTo>
                    <a:lnTo>
                      <a:pt x="344" y="13"/>
                    </a:lnTo>
                    <a:moveTo>
                      <a:pt x="347" y="13"/>
                    </a:moveTo>
                    <a:lnTo>
                      <a:pt x="348" y="13"/>
                    </a:lnTo>
                    <a:moveTo>
                      <a:pt x="351" y="12"/>
                    </a:moveTo>
                    <a:lnTo>
                      <a:pt x="352" y="12"/>
                    </a:lnTo>
                    <a:moveTo>
                      <a:pt x="355" y="12"/>
                    </a:moveTo>
                    <a:lnTo>
                      <a:pt x="356" y="12"/>
                    </a:lnTo>
                    <a:moveTo>
                      <a:pt x="359" y="12"/>
                    </a:moveTo>
                    <a:lnTo>
                      <a:pt x="360" y="12"/>
                    </a:lnTo>
                    <a:moveTo>
                      <a:pt x="363" y="12"/>
                    </a:moveTo>
                    <a:lnTo>
                      <a:pt x="364" y="12"/>
                    </a:lnTo>
                    <a:moveTo>
                      <a:pt x="367" y="11"/>
                    </a:moveTo>
                    <a:lnTo>
                      <a:pt x="368" y="11"/>
                    </a:lnTo>
                    <a:moveTo>
                      <a:pt x="371" y="11"/>
                    </a:moveTo>
                    <a:lnTo>
                      <a:pt x="372" y="11"/>
                    </a:lnTo>
                    <a:moveTo>
                      <a:pt x="375" y="11"/>
                    </a:moveTo>
                    <a:lnTo>
                      <a:pt x="376" y="11"/>
                    </a:lnTo>
                    <a:moveTo>
                      <a:pt x="379" y="10"/>
                    </a:moveTo>
                    <a:lnTo>
                      <a:pt x="380" y="10"/>
                    </a:lnTo>
                    <a:moveTo>
                      <a:pt x="383" y="10"/>
                    </a:moveTo>
                    <a:lnTo>
                      <a:pt x="384" y="10"/>
                    </a:lnTo>
                    <a:moveTo>
                      <a:pt x="387" y="10"/>
                    </a:moveTo>
                    <a:lnTo>
                      <a:pt x="388" y="10"/>
                    </a:lnTo>
                    <a:moveTo>
                      <a:pt x="391" y="10"/>
                    </a:moveTo>
                    <a:lnTo>
                      <a:pt x="392" y="10"/>
                    </a:lnTo>
                    <a:lnTo>
                      <a:pt x="392" y="10"/>
                    </a:lnTo>
                    <a:moveTo>
                      <a:pt x="395" y="9"/>
                    </a:moveTo>
                    <a:lnTo>
                      <a:pt x="396" y="9"/>
                    </a:lnTo>
                    <a:moveTo>
                      <a:pt x="399" y="9"/>
                    </a:moveTo>
                    <a:lnTo>
                      <a:pt x="400" y="9"/>
                    </a:lnTo>
                    <a:moveTo>
                      <a:pt x="403" y="9"/>
                    </a:moveTo>
                    <a:lnTo>
                      <a:pt x="404" y="9"/>
                    </a:lnTo>
                    <a:moveTo>
                      <a:pt x="407" y="9"/>
                    </a:moveTo>
                    <a:lnTo>
                      <a:pt x="408" y="8"/>
                    </a:lnTo>
                    <a:moveTo>
                      <a:pt x="411" y="8"/>
                    </a:moveTo>
                    <a:lnTo>
                      <a:pt x="412" y="8"/>
                    </a:lnTo>
                    <a:moveTo>
                      <a:pt x="415" y="8"/>
                    </a:moveTo>
                    <a:lnTo>
                      <a:pt x="416" y="8"/>
                    </a:lnTo>
                    <a:moveTo>
                      <a:pt x="419" y="8"/>
                    </a:moveTo>
                    <a:lnTo>
                      <a:pt x="420" y="8"/>
                    </a:lnTo>
                    <a:moveTo>
                      <a:pt x="423" y="8"/>
                    </a:moveTo>
                    <a:lnTo>
                      <a:pt x="424" y="8"/>
                    </a:lnTo>
                    <a:moveTo>
                      <a:pt x="427" y="7"/>
                    </a:moveTo>
                    <a:lnTo>
                      <a:pt x="428" y="7"/>
                    </a:lnTo>
                    <a:moveTo>
                      <a:pt x="431" y="7"/>
                    </a:moveTo>
                    <a:lnTo>
                      <a:pt x="432" y="7"/>
                    </a:lnTo>
                    <a:moveTo>
                      <a:pt x="435" y="7"/>
                    </a:moveTo>
                    <a:lnTo>
                      <a:pt x="436" y="7"/>
                    </a:lnTo>
                    <a:moveTo>
                      <a:pt x="439" y="7"/>
                    </a:moveTo>
                    <a:lnTo>
                      <a:pt x="440" y="7"/>
                    </a:lnTo>
                    <a:moveTo>
                      <a:pt x="443" y="7"/>
                    </a:moveTo>
                    <a:lnTo>
                      <a:pt x="444" y="7"/>
                    </a:lnTo>
                    <a:moveTo>
                      <a:pt x="447" y="6"/>
                    </a:moveTo>
                    <a:lnTo>
                      <a:pt x="448" y="6"/>
                    </a:lnTo>
                    <a:moveTo>
                      <a:pt x="451" y="6"/>
                    </a:moveTo>
                    <a:lnTo>
                      <a:pt x="452" y="6"/>
                    </a:lnTo>
                    <a:moveTo>
                      <a:pt x="455" y="6"/>
                    </a:moveTo>
                    <a:lnTo>
                      <a:pt x="456" y="6"/>
                    </a:lnTo>
                    <a:moveTo>
                      <a:pt x="459" y="6"/>
                    </a:moveTo>
                    <a:lnTo>
                      <a:pt x="460" y="6"/>
                    </a:lnTo>
                    <a:moveTo>
                      <a:pt x="463" y="5"/>
                    </a:moveTo>
                    <a:lnTo>
                      <a:pt x="464" y="5"/>
                    </a:lnTo>
                    <a:moveTo>
                      <a:pt x="467" y="5"/>
                    </a:moveTo>
                    <a:lnTo>
                      <a:pt x="468" y="5"/>
                    </a:lnTo>
                    <a:moveTo>
                      <a:pt x="471" y="5"/>
                    </a:moveTo>
                    <a:lnTo>
                      <a:pt x="472" y="5"/>
                    </a:lnTo>
                    <a:moveTo>
                      <a:pt x="475" y="5"/>
                    </a:moveTo>
                    <a:lnTo>
                      <a:pt x="476" y="5"/>
                    </a:lnTo>
                    <a:moveTo>
                      <a:pt x="479" y="5"/>
                    </a:moveTo>
                    <a:lnTo>
                      <a:pt x="480" y="4"/>
                    </a:lnTo>
                    <a:moveTo>
                      <a:pt x="483" y="4"/>
                    </a:moveTo>
                    <a:lnTo>
                      <a:pt x="484" y="4"/>
                    </a:lnTo>
                    <a:moveTo>
                      <a:pt x="487" y="4"/>
                    </a:moveTo>
                    <a:lnTo>
                      <a:pt x="488" y="4"/>
                    </a:lnTo>
                    <a:moveTo>
                      <a:pt x="491" y="4"/>
                    </a:moveTo>
                    <a:lnTo>
                      <a:pt x="492" y="4"/>
                    </a:lnTo>
                    <a:moveTo>
                      <a:pt x="495" y="4"/>
                    </a:moveTo>
                    <a:lnTo>
                      <a:pt x="496" y="4"/>
                    </a:lnTo>
                    <a:moveTo>
                      <a:pt x="499" y="3"/>
                    </a:moveTo>
                    <a:lnTo>
                      <a:pt x="500" y="3"/>
                    </a:lnTo>
                    <a:moveTo>
                      <a:pt x="503" y="3"/>
                    </a:moveTo>
                    <a:lnTo>
                      <a:pt x="504" y="3"/>
                    </a:lnTo>
                    <a:moveTo>
                      <a:pt x="507" y="3"/>
                    </a:moveTo>
                    <a:lnTo>
                      <a:pt x="508" y="3"/>
                    </a:lnTo>
                    <a:moveTo>
                      <a:pt x="511" y="3"/>
                    </a:moveTo>
                    <a:lnTo>
                      <a:pt x="512" y="3"/>
                    </a:lnTo>
                    <a:moveTo>
                      <a:pt x="515" y="2"/>
                    </a:moveTo>
                    <a:lnTo>
                      <a:pt x="516" y="2"/>
                    </a:lnTo>
                    <a:moveTo>
                      <a:pt x="519" y="2"/>
                    </a:moveTo>
                    <a:lnTo>
                      <a:pt x="520" y="2"/>
                    </a:lnTo>
                    <a:moveTo>
                      <a:pt x="523" y="2"/>
                    </a:moveTo>
                    <a:lnTo>
                      <a:pt x="524" y="2"/>
                    </a:lnTo>
                    <a:moveTo>
                      <a:pt x="527" y="2"/>
                    </a:moveTo>
                    <a:lnTo>
                      <a:pt x="528" y="2"/>
                    </a:lnTo>
                    <a:moveTo>
                      <a:pt x="531" y="1"/>
                    </a:moveTo>
                    <a:lnTo>
                      <a:pt x="532" y="1"/>
                    </a:lnTo>
                    <a:moveTo>
                      <a:pt x="535" y="1"/>
                    </a:moveTo>
                    <a:lnTo>
                      <a:pt x="536" y="1"/>
                    </a:lnTo>
                    <a:moveTo>
                      <a:pt x="539" y="1"/>
                    </a:moveTo>
                    <a:lnTo>
                      <a:pt x="540" y="1"/>
                    </a:lnTo>
                    <a:moveTo>
                      <a:pt x="543" y="1"/>
                    </a:moveTo>
                    <a:lnTo>
                      <a:pt x="544" y="1"/>
                    </a:lnTo>
                    <a:moveTo>
                      <a:pt x="547" y="1"/>
                    </a:moveTo>
                    <a:lnTo>
                      <a:pt x="548" y="0"/>
                    </a:lnTo>
                    <a:moveTo>
                      <a:pt x="551" y="0"/>
                    </a:moveTo>
                    <a:lnTo>
                      <a:pt x="552" y="0"/>
                    </a:lnTo>
                    <a:moveTo>
                      <a:pt x="555" y="0"/>
                    </a:moveTo>
                  </a:path>
                </a:pathLst>
              </a:cu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202" name="Rectangle 106"/>
              <p:cNvSpPr>
                <a:spLocks noChangeArrowheads="1"/>
              </p:cNvSpPr>
              <p:nvPr/>
            </p:nvSpPr>
            <p:spPr bwMode="auto">
              <a:xfrm>
                <a:off x="3608" y="291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03" name="Rectangle 107"/>
              <p:cNvSpPr>
                <a:spLocks noChangeArrowheads="1"/>
              </p:cNvSpPr>
              <p:nvPr/>
            </p:nvSpPr>
            <p:spPr bwMode="auto">
              <a:xfrm>
                <a:off x="3090" y="29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04" name="Rectangle 108"/>
              <p:cNvSpPr>
                <a:spLocks noChangeArrowheads="1"/>
              </p:cNvSpPr>
              <p:nvPr/>
            </p:nvSpPr>
            <p:spPr bwMode="auto">
              <a:xfrm>
                <a:off x="3266" y="293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05" name="Rectangle 109"/>
              <p:cNvSpPr>
                <a:spLocks noChangeArrowheads="1"/>
              </p:cNvSpPr>
              <p:nvPr/>
            </p:nvSpPr>
            <p:spPr bwMode="auto">
              <a:xfrm>
                <a:off x="2990" y="295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06" name="Rectangle 110"/>
              <p:cNvSpPr>
                <a:spLocks noChangeArrowheads="1"/>
              </p:cNvSpPr>
              <p:nvPr/>
            </p:nvSpPr>
            <p:spPr bwMode="auto">
              <a:xfrm>
                <a:off x="2928" y="295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07" name="Rectangle 111"/>
              <p:cNvSpPr>
                <a:spLocks noChangeArrowheads="1"/>
              </p:cNvSpPr>
              <p:nvPr/>
            </p:nvSpPr>
            <p:spPr bwMode="auto">
              <a:xfrm>
                <a:off x="2800" y="296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08" name="Rectangle 112"/>
              <p:cNvSpPr>
                <a:spLocks noChangeArrowheads="1"/>
              </p:cNvSpPr>
              <p:nvPr/>
            </p:nvSpPr>
            <p:spPr bwMode="auto">
              <a:xfrm>
                <a:off x="3066" y="29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09" name="Rectangle 113"/>
              <p:cNvSpPr>
                <a:spLocks noChangeArrowheads="1"/>
              </p:cNvSpPr>
              <p:nvPr/>
            </p:nvSpPr>
            <p:spPr bwMode="auto">
              <a:xfrm>
                <a:off x="3137" y="29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10" name="Rectangle 114"/>
              <p:cNvSpPr>
                <a:spLocks noChangeArrowheads="1"/>
              </p:cNvSpPr>
              <p:nvPr/>
            </p:nvSpPr>
            <p:spPr bwMode="auto">
              <a:xfrm>
                <a:off x="2144" y="300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11" name="Rectangle 115"/>
              <p:cNvSpPr>
                <a:spLocks noChangeArrowheads="1"/>
              </p:cNvSpPr>
              <p:nvPr/>
            </p:nvSpPr>
            <p:spPr bwMode="auto">
              <a:xfrm>
                <a:off x="2458" y="298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12" name="Rectangle 116"/>
              <p:cNvSpPr>
                <a:spLocks noChangeArrowheads="1"/>
              </p:cNvSpPr>
              <p:nvPr/>
            </p:nvSpPr>
            <p:spPr bwMode="auto">
              <a:xfrm>
                <a:off x="2658" y="297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13" name="Rectangle 117"/>
              <p:cNvSpPr>
                <a:spLocks noChangeArrowheads="1"/>
              </p:cNvSpPr>
              <p:nvPr/>
            </p:nvSpPr>
            <p:spPr bwMode="auto">
              <a:xfrm>
                <a:off x="2924" y="295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14" name="Rectangle 118"/>
              <p:cNvSpPr>
                <a:spLocks noChangeArrowheads="1"/>
              </p:cNvSpPr>
              <p:nvPr/>
            </p:nvSpPr>
            <p:spPr bwMode="auto">
              <a:xfrm>
                <a:off x="3152" y="294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15" name="Rectangle 119"/>
              <p:cNvSpPr>
                <a:spLocks noChangeArrowheads="1"/>
              </p:cNvSpPr>
              <p:nvPr/>
            </p:nvSpPr>
            <p:spPr bwMode="auto">
              <a:xfrm>
                <a:off x="3304" y="293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16" name="Rectangle 120"/>
              <p:cNvSpPr>
                <a:spLocks noChangeArrowheads="1"/>
              </p:cNvSpPr>
              <p:nvPr/>
            </p:nvSpPr>
            <p:spPr bwMode="auto">
              <a:xfrm>
                <a:off x="2420" y="298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17" name="Rectangle 121"/>
              <p:cNvSpPr>
                <a:spLocks noChangeArrowheads="1"/>
              </p:cNvSpPr>
              <p:nvPr/>
            </p:nvSpPr>
            <p:spPr bwMode="auto">
              <a:xfrm>
                <a:off x="2819" y="296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18" name="Rectangle 122"/>
              <p:cNvSpPr>
                <a:spLocks noChangeArrowheads="1"/>
              </p:cNvSpPr>
              <p:nvPr/>
            </p:nvSpPr>
            <p:spPr bwMode="auto">
              <a:xfrm>
                <a:off x="2182" y="299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19" name="Rectangle 123"/>
              <p:cNvSpPr>
                <a:spLocks noChangeArrowheads="1"/>
              </p:cNvSpPr>
              <p:nvPr/>
            </p:nvSpPr>
            <p:spPr bwMode="auto">
              <a:xfrm>
                <a:off x="3014" y="295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20" name="Rectangle 124"/>
              <p:cNvSpPr>
                <a:spLocks noChangeArrowheads="1"/>
              </p:cNvSpPr>
              <p:nvPr/>
            </p:nvSpPr>
            <p:spPr bwMode="auto">
              <a:xfrm>
                <a:off x="3066" y="29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21" name="Rectangle 125"/>
              <p:cNvSpPr>
                <a:spLocks noChangeArrowheads="1"/>
              </p:cNvSpPr>
              <p:nvPr/>
            </p:nvSpPr>
            <p:spPr bwMode="auto">
              <a:xfrm>
                <a:off x="2515" y="298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22" name="Rectangle 126"/>
              <p:cNvSpPr>
                <a:spLocks noChangeArrowheads="1"/>
              </p:cNvSpPr>
              <p:nvPr/>
            </p:nvSpPr>
            <p:spPr bwMode="auto">
              <a:xfrm>
                <a:off x="2857" y="296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23" name="Rectangle 127"/>
              <p:cNvSpPr>
                <a:spLocks noChangeArrowheads="1"/>
              </p:cNvSpPr>
              <p:nvPr/>
            </p:nvSpPr>
            <p:spPr bwMode="auto">
              <a:xfrm>
                <a:off x="4093" y="288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24" name="Rectangle 128"/>
              <p:cNvSpPr>
                <a:spLocks noChangeArrowheads="1"/>
              </p:cNvSpPr>
              <p:nvPr/>
            </p:nvSpPr>
            <p:spPr bwMode="auto">
              <a:xfrm>
                <a:off x="1446" y="303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25" name="Rectangle 129"/>
              <p:cNvSpPr>
                <a:spLocks noChangeArrowheads="1"/>
              </p:cNvSpPr>
              <p:nvPr/>
            </p:nvSpPr>
            <p:spPr bwMode="auto">
              <a:xfrm>
                <a:off x="2287" y="299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26" name="Rectangle 130"/>
              <p:cNvSpPr>
                <a:spLocks noChangeArrowheads="1"/>
              </p:cNvSpPr>
              <p:nvPr/>
            </p:nvSpPr>
            <p:spPr bwMode="auto">
              <a:xfrm>
                <a:off x="3337" y="293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27" name="Rectangle 131"/>
              <p:cNvSpPr>
                <a:spLocks noChangeArrowheads="1"/>
              </p:cNvSpPr>
              <p:nvPr/>
            </p:nvSpPr>
            <p:spPr bwMode="auto">
              <a:xfrm>
                <a:off x="3313" y="293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28" name="Rectangle 132"/>
              <p:cNvSpPr>
                <a:spLocks noChangeArrowheads="1"/>
              </p:cNvSpPr>
              <p:nvPr/>
            </p:nvSpPr>
            <p:spPr bwMode="auto">
              <a:xfrm>
                <a:off x="2895" y="296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29" name="Rectangle 133"/>
              <p:cNvSpPr>
                <a:spLocks noChangeArrowheads="1"/>
              </p:cNvSpPr>
              <p:nvPr/>
            </p:nvSpPr>
            <p:spPr bwMode="auto">
              <a:xfrm>
                <a:off x="3209" y="294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30" name="Rectangle 134"/>
              <p:cNvSpPr>
                <a:spLocks noChangeArrowheads="1"/>
              </p:cNvSpPr>
              <p:nvPr/>
            </p:nvSpPr>
            <p:spPr bwMode="auto">
              <a:xfrm>
                <a:off x="2577" y="297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31" name="Rectangle 135"/>
              <p:cNvSpPr>
                <a:spLocks noChangeArrowheads="1"/>
              </p:cNvSpPr>
              <p:nvPr/>
            </p:nvSpPr>
            <p:spPr bwMode="auto">
              <a:xfrm>
                <a:off x="3080" y="29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32" name="Rectangle 136"/>
              <p:cNvSpPr>
                <a:spLocks noChangeArrowheads="1"/>
              </p:cNvSpPr>
              <p:nvPr/>
            </p:nvSpPr>
            <p:spPr bwMode="auto">
              <a:xfrm>
                <a:off x="2639" y="297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33" name="Rectangle 137"/>
              <p:cNvSpPr>
                <a:spLocks noChangeArrowheads="1"/>
              </p:cNvSpPr>
              <p:nvPr/>
            </p:nvSpPr>
            <p:spPr bwMode="auto">
              <a:xfrm>
                <a:off x="2016" y="300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34" name="Rectangle 138"/>
              <p:cNvSpPr>
                <a:spLocks noChangeArrowheads="1"/>
              </p:cNvSpPr>
              <p:nvPr/>
            </p:nvSpPr>
            <p:spPr bwMode="auto">
              <a:xfrm>
                <a:off x="2776" y="296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35" name="Rectangle 139"/>
              <p:cNvSpPr>
                <a:spLocks noChangeArrowheads="1"/>
              </p:cNvSpPr>
              <p:nvPr/>
            </p:nvSpPr>
            <p:spPr bwMode="auto">
              <a:xfrm>
                <a:off x="2558" y="298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36" name="Rectangle 140"/>
              <p:cNvSpPr>
                <a:spLocks noChangeArrowheads="1"/>
              </p:cNvSpPr>
              <p:nvPr/>
            </p:nvSpPr>
            <p:spPr bwMode="auto">
              <a:xfrm>
                <a:off x="3342" y="293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37" name="Rectangle 141"/>
              <p:cNvSpPr>
                <a:spLocks noChangeArrowheads="1"/>
              </p:cNvSpPr>
              <p:nvPr/>
            </p:nvSpPr>
            <p:spPr bwMode="auto">
              <a:xfrm>
                <a:off x="2648" y="297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38" name="Rectangle 142"/>
              <p:cNvSpPr>
                <a:spLocks noChangeArrowheads="1"/>
              </p:cNvSpPr>
              <p:nvPr/>
            </p:nvSpPr>
            <p:spPr bwMode="auto">
              <a:xfrm>
                <a:off x="1550" y="303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39" name="Rectangle 143"/>
              <p:cNvSpPr>
                <a:spLocks noChangeArrowheads="1"/>
              </p:cNvSpPr>
              <p:nvPr/>
            </p:nvSpPr>
            <p:spPr bwMode="auto">
              <a:xfrm>
                <a:off x="2282" y="299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40" name="Rectangle 144"/>
              <p:cNvSpPr>
                <a:spLocks noChangeArrowheads="1"/>
              </p:cNvSpPr>
              <p:nvPr/>
            </p:nvSpPr>
            <p:spPr bwMode="auto">
              <a:xfrm>
                <a:off x="2235" y="299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41" name="Rectangle 145"/>
              <p:cNvSpPr>
                <a:spLocks noChangeArrowheads="1"/>
              </p:cNvSpPr>
              <p:nvPr/>
            </p:nvSpPr>
            <p:spPr bwMode="auto">
              <a:xfrm>
                <a:off x="1821" y="301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42" name="Rectangle 146"/>
              <p:cNvSpPr>
                <a:spLocks noChangeArrowheads="1"/>
              </p:cNvSpPr>
              <p:nvPr/>
            </p:nvSpPr>
            <p:spPr bwMode="auto">
              <a:xfrm>
                <a:off x="2249" y="299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43" name="Rectangle 147"/>
              <p:cNvSpPr>
                <a:spLocks noChangeArrowheads="1"/>
              </p:cNvSpPr>
              <p:nvPr/>
            </p:nvSpPr>
            <p:spPr bwMode="auto">
              <a:xfrm>
                <a:off x="3337" y="293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44" name="Rectangle 148"/>
              <p:cNvSpPr>
                <a:spLocks noChangeArrowheads="1"/>
              </p:cNvSpPr>
              <p:nvPr/>
            </p:nvSpPr>
            <p:spPr bwMode="auto">
              <a:xfrm>
                <a:off x="3061" y="29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5</a:t>
                </a:r>
                <a:endParaRPr kumimoji="0" lang="en-US" sz="1200" b="0" i="0" u="none" strike="noStrike" cap="none" normalizeH="0" baseline="0" smtClean="0">
                  <a:ln>
                    <a:noFill/>
                  </a:ln>
                  <a:solidFill>
                    <a:schemeClr val="tx1"/>
                  </a:solidFill>
                  <a:effectLst/>
                  <a:cs typeface="Arial" pitchFamily="34" charset="0"/>
                </a:endParaRPr>
              </a:p>
            </p:txBody>
          </p:sp>
          <p:sp>
            <p:nvSpPr>
              <p:cNvPr id="4245" name="Freeform 149"/>
              <p:cNvSpPr>
                <a:spLocks noEditPoints="1"/>
              </p:cNvSpPr>
              <p:nvPr/>
            </p:nvSpPr>
            <p:spPr bwMode="auto">
              <a:xfrm>
                <a:off x="1652" y="2676"/>
                <a:ext cx="1868" cy="209"/>
              </a:xfrm>
              <a:custGeom>
                <a:avLst/>
                <a:gdLst/>
                <a:ahLst/>
                <a:cxnLst>
                  <a:cxn ang="0">
                    <a:pos x="7" y="1"/>
                  </a:cxn>
                  <a:cxn ang="0">
                    <a:pos x="15" y="2"/>
                  </a:cxn>
                  <a:cxn ang="0">
                    <a:pos x="23" y="3"/>
                  </a:cxn>
                  <a:cxn ang="0">
                    <a:pos x="31" y="4"/>
                  </a:cxn>
                  <a:cxn ang="0">
                    <a:pos x="39" y="5"/>
                  </a:cxn>
                  <a:cxn ang="0">
                    <a:pos x="47" y="6"/>
                  </a:cxn>
                  <a:cxn ang="0">
                    <a:pos x="55" y="7"/>
                  </a:cxn>
                  <a:cxn ang="0">
                    <a:pos x="63" y="8"/>
                  </a:cxn>
                  <a:cxn ang="0">
                    <a:pos x="71" y="9"/>
                  </a:cxn>
                  <a:cxn ang="0">
                    <a:pos x="79" y="9"/>
                  </a:cxn>
                  <a:cxn ang="0">
                    <a:pos x="87" y="10"/>
                  </a:cxn>
                  <a:cxn ang="0">
                    <a:pos x="95" y="11"/>
                  </a:cxn>
                  <a:cxn ang="0">
                    <a:pos x="103" y="12"/>
                  </a:cxn>
                  <a:cxn ang="0">
                    <a:pos x="111" y="13"/>
                  </a:cxn>
                  <a:cxn ang="0">
                    <a:pos x="119" y="14"/>
                  </a:cxn>
                  <a:cxn ang="0">
                    <a:pos x="127" y="15"/>
                  </a:cxn>
                  <a:cxn ang="0">
                    <a:pos x="135" y="16"/>
                  </a:cxn>
                  <a:cxn ang="0">
                    <a:pos x="143" y="16"/>
                  </a:cxn>
                  <a:cxn ang="0">
                    <a:pos x="148" y="17"/>
                  </a:cxn>
                  <a:cxn ang="0">
                    <a:pos x="156" y="18"/>
                  </a:cxn>
                  <a:cxn ang="0">
                    <a:pos x="164" y="19"/>
                  </a:cxn>
                  <a:cxn ang="0">
                    <a:pos x="172" y="20"/>
                  </a:cxn>
                  <a:cxn ang="0">
                    <a:pos x="179" y="21"/>
                  </a:cxn>
                  <a:cxn ang="0">
                    <a:pos x="187" y="22"/>
                  </a:cxn>
                  <a:cxn ang="0">
                    <a:pos x="195" y="23"/>
                  </a:cxn>
                  <a:cxn ang="0">
                    <a:pos x="203" y="24"/>
                  </a:cxn>
                  <a:cxn ang="0">
                    <a:pos x="208" y="24"/>
                  </a:cxn>
                  <a:cxn ang="0">
                    <a:pos x="215" y="25"/>
                  </a:cxn>
                  <a:cxn ang="0">
                    <a:pos x="223" y="26"/>
                  </a:cxn>
                  <a:cxn ang="0">
                    <a:pos x="231" y="27"/>
                  </a:cxn>
                  <a:cxn ang="0">
                    <a:pos x="239" y="28"/>
                  </a:cxn>
                  <a:cxn ang="0">
                    <a:pos x="247" y="29"/>
                  </a:cxn>
                  <a:cxn ang="0">
                    <a:pos x="255" y="30"/>
                  </a:cxn>
                  <a:cxn ang="0">
                    <a:pos x="263" y="30"/>
                  </a:cxn>
                  <a:cxn ang="0">
                    <a:pos x="271" y="31"/>
                  </a:cxn>
                  <a:cxn ang="0">
                    <a:pos x="279" y="32"/>
                  </a:cxn>
                  <a:cxn ang="0">
                    <a:pos x="287" y="33"/>
                  </a:cxn>
                  <a:cxn ang="0">
                    <a:pos x="295" y="34"/>
                  </a:cxn>
                  <a:cxn ang="0">
                    <a:pos x="300" y="34"/>
                  </a:cxn>
                  <a:cxn ang="0">
                    <a:pos x="308" y="35"/>
                  </a:cxn>
                  <a:cxn ang="0">
                    <a:pos x="316" y="36"/>
                  </a:cxn>
                  <a:cxn ang="0">
                    <a:pos x="324" y="37"/>
                  </a:cxn>
                  <a:cxn ang="0">
                    <a:pos x="332" y="38"/>
                  </a:cxn>
                  <a:cxn ang="0">
                    <a:pos x="340" y="38"/>
                  </a:cxn>
                  <a:cxn ang="0">
                    <a:pos x="348" y="39"/>
                  </a:cxn>
                  <a:cxn ang="0">
                    <a:pos x="356" y="40"/>
                  </a:cxn>
                  <a:cxn ang="0">
                    <a:pos x="364" y="41"/>
                  </a:cxn>
                  <a:cxn ang="0">
                    <a:pos x="372" y="42"/>
                  </a:cxn>
                  <a:cxn ang="0">
                    <a:pos x="380" y="43"/>
                  </a:cxn>
                  <a:cxn ang="0">
                    <a:pos x="388" y="44"/>
                  </a:cxn>
                </a:cxnLst>
                <a:rect l="0" t="0" r="r" b="b"/>
                <a:pathLst>
                  <a:path w="393" h="44">
                    <a:moveTo>
                      <a:pt x="3" y="0"/>
                    </a:moveTo>
                    <a:lnTo>
                      <a:pt x="4" y="1"/>
                    </a:lnTo>
                    <a:moveTo>
                      <a:pt x="7" y="1"/>
                    </a:moveTo>
                    <a:lnTo>
                      <a:pt x="8" y="1"/>
                    </a:lnTo>
                    <a:moveTo>
                      <a:pt x="11" y="1"/>
                    </a:moveTo>
                    <a:lnTo>
                      <a:pt x="12" y="2"/>
                    </a:lnTo>
                    <a:moveTo>
                      <a:pt x="15" y="2"/>
                    </a:moveTo>
                    <a:lnTo>
                      <a:pt x="16" y="2"/>
                    </a:lnTo>
                    <a:moveTo>
                      <a:pt x="19" y="2"/>
                    </a:moveTo>
                    <a:lnTo>
                      <a:pt x="20" y="2"/>
                    </a:lnTo>
                    <a:moveTo>
                      <a:pt x="23" y="3"/>
                    </a:moveTo>
                    <a:lnTo>
                      <a:pt x="24" y="3"/>
                    </a:lnTo>
                    <a:moveTo>
                      <a:pt x="27" y="3"/>
                    </a:moveTo>
                    <a:lnTo>
                      <a:pt x="28" y="3"/>
                    </a:lnTo>
                    <a:moveTo>
                      <a:pt x="31" y="4"/>
                    </a:moveTo>
                    <a:lnTo>
                      <a:pt x="32" y="4"/>
                    </a:lnTo>
                    <a:moveTo>
                      <a:pt x="35" y="4"/>
                    </a:moveTo>
                    <a:lnTo>
                      <a:pt x="36" y="4"/>
                    </a:lnTo>
                    <a:moveTo>
                      <a:pt x="39" y="5"/>
                    </a:moveTo>
                    <a:lnTo>
                      <a:pt x="40" y="5"/>
                    </a:lnTo>
                    <a:moveTo>
                      <a:pt x="43" y="5"/>
                    </a:moveTo>
                    <a:lnTo>
                      <a:pt x="44" y="5"/>
                    </a:lnTo>
                    <a:moveTo>
                      <a:pt x="47" y="6"/>
                    </a:moveTo>
                    <a:lnTo>
                      <a:pt x="48" y="6"/>
                    </a:lnTo>
                    <a:moveTo>
                      <a:pt x="51" y="6"/>
                    </a:moveTo>
                    <a:lnTo>
                      <a:pt x="52" y="6"/>
                    </a:lnTo>
                    <a:moveTo>
                      <a:pt x="55" y="7"/>
                    </a:moveTo>
                    <a:lnTo>
                      <a:pt x="56" y="7"/>
                    </a:lnTo>
                    <a:moveTo>
                      <a:pt x="59" y="7"/>
                    </a:moveTo>
                    <a:lnTo>
                      <a:pt x="60" y="7"/>
                    </a:lnTo>
                    <a:moveTo>
                      <a:pt x="63" y="8"/>
                    </a:moveTo>
                    <a:lnTo>
                      <a:pt x="64" y="8"/>
                    </a:lnTo>
                    <a:moveTo>
                      <a:pt x="67" y="8"/>
                    </a:moveTo>
                    <a:lnTo>
                      <a:pt x="68" y="8"/>
                    </a:lnTo>
                    <a:moveTo>
                      <a:pt x="71" y="9"/>
                    </a:moveTo>
                    <a:lnTo>
                      <a:pt x="72" y="9"/>
                    </a:lnTo>
                    <a:moveTo>
                      <a:pt x="75" y="9"/>
                    </a:moveTo>
                    <a:lnTo>
                      <a:pt x="76" y="9"/>
                    </a:lnTo>
                    <a:moveTo>
                      <a:pt x="79" y="9"/>
                    </a:moveTo>
                    <a:lnTo>
                      <a:pt x="80" y="10"/>
                    </a:lnTo>
                    <a:moveTo>
                      <a:pt x="83" y="10"/>
                    </a:moveTo>
                    <a:lnTo>
                      <a:pt x="84" y="10"/>
                    </a:lnTo>
                    <a:moveTo>
                      <a:pt x="87" y="10"/>
                    </a:moveTo>
                    <a:lnTo>
                      <a:pt x="88" y="11"/>
                    </a:lnTo>
                    <a:moveTo>
                      <a:pt x="91" y="11"/>
                    </a:moveTo>
                    <a:lnTo>
                      <a:pt x="92" y="11"/>
                    </a:lnTo>
                    <a:moveTo>
                      <a:pt x="95" y="11"/>
                    </a:moveTo>
                    <a:lnTo>
                      <a:pt x="96" y="11"/>
                    </a:lnTo>
                    <a:moveTo>
                      <a:pt x="99" y="12"/>
                    </a:moveTo>
                    <a:lnTo>
                      <a:pt x="100" y="12"/>
                    </a:lnTo>
                    <a:moveTo>
                      <a:pt x="103" y="12"/>
                    </a:moveTo>
                    <a:lnTo>
                      <a:pt x="104" y="12"/>
                    </a:lnTo>
                    <a:moveTo>
                      <a:pt x="107" y="13"/>
                    </a:moveTo>
                    <a:lnTo>
                      <a:pt x="108" y="13"/>
                    </a:lnTo>
                    <a:moveTo>
                      <a:pt x="111" y="13"/>
                    </a:moveTo>
                    <a:lnTo>
                      <a:pt x="112" y="13"/>
                    </a:lnTo>
                    <a:moveTo>
                      <a:pt x="115" y="14"/>
                    </a:moveTo>
                    <a:lnTo>
                      <a:pt x="116" y="14"/>
                    </a:lnTo>
                    <a:moveTo>
                      <a:pt x="119" y="14"/>
                    </a:moveTo>
                    <a:lnTo>
                      <a:pt x="120" y="14"/>
                    </a:lnTo>
                    <a:moveTo>
                      <a:pt x="123" y="15"/>
                    </a:moveTo>
                    <a:lnTo>
                      <a:pt x="124" y="15"/>
                    </a:lnTo>
                    <a:moveTo>
                      <a:pt x="127" y="15"/>
                    </a:moveTo>
                    <a:lnTo>
                      <a:pt x="128" y="15"/>
                    </a:lnTo>
                    <a:moveTo>
                      <a:pt x="131" y="16"/>
                    </a:moveTo>
                    <a:lnTo>
                      <a:pt x="132" y="16"/>
                    </a:lnTo>
                    <a:moveTo>
                      <a:pt x="135" y="16"/>
                    </a:moveTo>
                    <a:lnTo>
                      <a:pt x="136" y="16"/>
                    </a:lnTo>
                    <a:moveTo>
                      <a:pt x="139" y="16"/>
                    </a:moveTo>
                    <a:lnTo>
                      <a:pt x="140" y="16"/>
                    </a:lnTo>
                    <a:moveTo>
                      <a:pt x="143" y="16"/>
                    </a:moveTo>
                    <a:lnTo>
                      <a:pt x="144" y="16"/>
                    </a:lnTo>
                    <a:moveTo>
                      <a:pt x="147" y="17"/>
                    </a:moveTo>
                    <a:lnTo>
                      <a:pt x="148" y="17"/>
                    </a:lnTo>
                    <a:lnTo>
                      <a:pt x="148" y="17"/>
                    </a:lnTo>
                    <a:moveTo>
                      <a:pt x="151" y="18"/>
                    </a:moveTo>
                    <a:lnTo>
                      <a:pt x="152" y="18"/>
                    </a:lnTo>
                    <a:moveTo>
                      <a:pt x="155" y="18"/>
                    </a:moveTo>
                    <a:lnTo>
                      <a:pt x="156" y="18"/>
                    </a:lnTo>
                    <a:moveTo>
                      <a:pt x="159" y="18"/>
                    </a:moveTo>
                    <a:lnTo>
                      <a:pt x="160" y="18"/>
                    </a:lnTo>
                    <a:moveTo>
                      <a:pt x="163" y="19"/>
                    </a:moveTo>
                    <a:lnTo>
                      <a:pt x="164" y="19"/>
                    </a:lnTo>
                    <a:moveTo>
                      <a:pt x="167" y="19"/>
                    </a:moveTo>
                    <a:lnTo>
                      <a:pt x="168" y="20"/>
                    </a:lnTo>
                    <a:moveTo>
                      <a:pt x="171" y="20"/>
                    </a:moveTo>
                    <a:lnTo>
                      <a:pt x="172" y="20"/>
                    </a:lnTo>
                    <a:lnTo>
                      <a:pt x="172" y="20"/>
                    </a:lnTo>
                    <a:moveTo>
                      <a:pt x="175" y="20"/>
                    </a:moveTo>
                    <a:lnTo>
                      <a:pt x="176" y="20"/>
                    </a:lnTo>
                    <a:moveTo>
                      <a:pt x="179" y="21"/>
                    </a:moveTo>
                    <a:lnTo>
                      <a:pt x="180" y="21"/>
                    </a:lnTo>
                    <a:moveTo>
                      <a:pt x="183" y="21"/>
                    </a:moveTo>
                    <a:lnTo>
                      <a:pt x="184" y="21"/>
                    </a:lnTo>
                    <a:moveTo>
                      <a:pt x="187" y="22"/>
                    </a:moveTo>
                    <a:lnTo>
                      <a:pt x="188" y="22"/>
                    </a:lnTo>
                    <a:moveTo>
                      <a:pt x="191" y="22"/>
                    </a:moveTo>
                    <a:lnTo>
                      <a:pt x="192" y="22"/>
                    </a:lnTo>
                    <a:moveTo>
                      <a:pt x="195" y="23"/>
                    </a:moveTo>
                    <a:lnTo>
                      <a:pt x="196" y="23"/>
                    </a:lnTo>
                    <a:moveTo>
                      <a:pt x="199" y="23"/>
                    </a:moveTo>
                    <a:lnTo>
                      <a:pt x="200" y="24"/>
                    </a:lnTo>
                    <a:moveTo>
                      <a:pt x="203" y="24"/>
                    </a:moveTo>
                    <a:lnTo>
                      <a:pt x="204" y="24"/>
                    </a:lnTo>
                    <a:lnTo>
                      <a:pt x="204" y="24"/>
                    </a:lnTo>
                    <a:moveTo>
                      <a:pt x="207" y="24"/>
                    </a:moveTo>
                    <a:lnTo>
                      <a:pt x="208" y="24"/>
                    </a:lnTo>
                    <a:lnTo>
                      <a:pt x="208" y="24"/>
                    </a:lnTo>
                    <a:moveTo>
                      <a:pt x="211" y="24"/>
                    </a:moveTo>
                    <a:lnTo>
                      <a:pt x="212" y="25"/>
                    </a:lnTo>
                    <a:moveTo>
                      <a:pt x="215" y="25"/>
                    </a:moveTo>
                    <a:lnTo>
                      <a:pt x="216" y="25"/>
                    </a:lnTo>
                    <a:moveTo>
                      <a:pt x="219" y="25"/>
                    </a:moveTo>
                    <a:lnTo>
                      <a:pt x="220" y="26"/>
                    </a:lnTo>
                    <a:moveTo>
                      <a:pt x="223" y="26"/>
                    </a:moveTo>
                    <a:lnTo>
                      <a:pt x="224" y="26"/>
                    </a:lnTo>
                    <a:moveTo>
                      <a:pt x="227" y="26"/>
                    </a:moveTo>
                    <a:lnTo>
                      <a:pt x="228" y="27"/>
                    </a:lnTo>
                    <a:moveTo>
                      <a:pt x="231" y="27"/>
                    </a:moveTo>
                    <a:lnTo>
                      <a:pt x="232" y="27"/>
                    </a:lnTo>
                    <a:moveTo>
                      <a:pt x="235" y="27"/>
                    </a:moveTo>
                    <a:lnTo>
                      <a:pt x="236" y="27"/>
                    </a:lnTo>
                    <a:moveTo>
                      <a:pt x="239" y="28"/>
                    </a:moveTo>
                    <a:lnTo>
                      <a:pt x="240" y="28"/>
                    </a:lnTo>
                    <a:moveTo>
                      <a:pt x="243" y="28"/>
                    </a:moveTo>
                    <a:lnTo>
                      <a:pt x="244" y="28"/>
                    </a:lnTo>
                    <a:moveTo>
                      <a:pt x="247" y="29"/>
                    </a:moveTo>
                    <a:lnTo>
                      <a:pt x="248" y="29"/>
                    </a:lnTo>
                    <a:moveTo>
                      <a:pt x="251" y="29"/>
                    </a:moveTo>
                    <a:lnTo>
                      <a:pt x="252" y="29"/>
                    </a:lnTo>
                    <a:moveTo>
                      <a:pt x="255" y="30"/>
                    </a:moveTo>
                    <a:lnTo>
                      <a:pt x="256" y="30"/>
                    </a:lnTo>
                    <a:moveTo>
                      <a:pt x="259" y="30"/>
                    </a:moveTo>
                    <a:lnTo>
                      <a:pt x="260" y="30"/>
                    </a:lnTo>
                    <a:moveTo>
                      <a:pt x="263" y="30"/>
                    </a:moveTo>
                    <a:lnTo>
                      <a:pt x="264" y="30"/>
                    </a:lnTo>
                    <a:moveTo>
                      <a:pt x="267" y="30"/>
                    </a:moveTo>
                    <a:lnTo>
                      <a:pt x="268" y="30"/>
                    </a:lnTo>
                    <a:moveTo>
                      <a:pt x="271" y="31"/>
                    </a:moveTo>
                    <a:lnTo>
                      <a:pt x="272" y="31"/>
                    </a:lnTo>
                    <a:moveTo>
                      <a:pt x="275" y="31"/>
                    </a:moveTo>
                    <a:lnTo>
                      <a:pt x="276" y="31"/>
                    </a:lnTo>
                    <a:moveTo>
                      <a:pt x="279" y="32"/>
                    </a:moveTo>
                    <a:lnTo>
                      <a:pt x="280" y="32"/>
                    </a:lnTo>
                    <a:moveTo>
                      <a:pt x="283" y="32"/>
                    </a:moveTo>
                    <a:lnTo>
                      <a:pt x="284" y="32"/>
                    </a:lnTo>
                    <a:moveTo>
                      <a:pt x="287" y="33"/>
                    </a:moveTo>
                    <a:lnTo>
                      <a:pt x="288" y="33"/>
                    </a:lnTo>
                    <a:moveTo>
                      <a:pt x="291" y="33"/>
                    </a:moveTo>
                    <a:lnTo>
                      <a:pt x="292" y="33"/>
                    </a:lnTo>
                    <a:moveTo>
                      <a:pt x="295" y="34"/>
                    </a:moveTo>
                    <a:lnTo>
                      <a:pt x="296" y="34"/>
                    </a:lnTo>
                    <a:moveTo>
                      <a:pt x="299" y="34"/>
                    </a:moveTo>
                    <a:lnTo>
                      <a:pt x="300" y="34"/>
                    </a:lnTo>
                    <a:lnTo>
                      <a:pt x="300" y="34"/>
                    </a:lnTo>
                    <a:moveTo>
                      <a:pt x="303" y="34"/>
                    </a:moveTo>
                    <a:lnTo>
                      <a:pt x="304" y="35"/>
                    </a:lnTo>
                    <a:moveTo>
                      <a:pt x="307" y="35"/>
                    </a:moveTo>
                    <a:lnTo>
                      <a:pt x="308" y="35"/>
                    </a:lnTo>
                    <a:moveTo>
                      <a:pt x="311" y="35"/>
                    </a:moveTo>
                    <a:lnTo>
                      <a:pt x="312" y="35"/>
                    </a:lnTo>
                    <a:moveTo>
                      <a:pt x="315" y="36"/>
                    </a:moveTo>
                    <a:lnTo>
                      <a:pt x="316" y="36"/>
                    </a:lnTo>
                    <a:moveTo>
                      <a:pt x="319" y="36"/>
                    </a:moveTo>
                    <a:lnTo>
                      <a:pt x="320" y="36"/>
                    </a:lnTo>
                    <a:moveTo>
                      <a:pt x="323" y="37"/>
                    </a:moveTo>
                    <a:lnTo>
                      <a:pt x="324" y="37"/>
                    </a:lnTo>
                    <a:moveTo>
                      <a:pt x="327" y="37"/>
                    </a:moveTo>
                    <a:lnTo>
                      <a:pt x="328" y="37"/>
                    </a:lnTo>
                    <a:moveTo>
                      <a:pt x="331" y="38"/>
                    </a:moveTo>
                    <a:lnTo>
                      <a:pt x="332" y="38"/>
                    </a:lnTo>
                    <a:moveTo>
                      <a:pt x="335" y="38"/>
                    </a:moveTo>
                    <a:lnTo>
                      <a:pt x="336" y="38"/>
                    </a:lnTo>
                    <a:moveTo>
                      <a:pt x="339" y="38"/>
                    </a:moveTo>
                    <a:lnTo>
                      <a:pt x="340" y="38"/>
                    </a:lnTo>
                    <a:moveTo>
                      <a:pt x="343" y="39"/>
                    </a:moveTo>
                    <a:lnTo>
                      <a:pt x="344" y="39"/>
                    </a:lnTo>
                    <a:moveTo>
                      <a:pt x="347" y="39"/>
                    </a:moveTo>
                    <a:lnTo>
                      <a:pt x="348" y="39"/>
                    </a:lnTo>
                    <a:moveTo>
                      <a:pt x="351" y="40"/>
                    </a:moveTo>
                    <a:lnTo>
                      <a:pt x="352" y="40"/>
                    </a:lnTo>
                    <a:moveTo>
                      <a:pt x="355" y="40"/>
                    </a:moveTo>
                    <a:lnTo>
                      <a:pt x="356" y="40"/>
                    </a:lnTo>
                    <a:moveTo>
                      <a:pt x="359" y="40"/>
                    </a:moveTo>
                    <a:lnTo>
                      <a:pt x="360" y="40"/>
                    </a:lnTo>
                    <a:moveTo>
                      <a:pt x="363" y="41"/>
                    </a:moveTo>
                    <a:lnTo>
                      <a:pt x="364" y="41"/>
                    </a:lnTo>
                    <a:moveTo>
                      <a:pt x="367" y="41"/>
                    </a:moveTo>
                    <a:lnTo>
                      <a:pt x="368" y="41"/>
                    </a:lnTo>
                    <a:moveTo>
                      <a:pt x="371" y="42"/>
                    </a:moveTo>
                    <a:lnTo>
                      <a:pt x="372" y="42"/>
                    </a:lnTo>
                    <a:moveTo>
                      <a:pt x="375" y="42"/>
                    </a:moveTo>
                    <a:lnTo>
                      <a:pt x="376" y="43"/>
                    </a:lnTo>
                    <a:moveTo>
                      <a:pt x="379" y="43"/>
                    </a:moveTo>
                    <a:lnTo>
                      <a:pt x="380" y="43"/>
                    </a:lnTo>
                    <a:moveTo>
                      <a:pt x="383" y="43"/>
                    </a:moveTo>
                    <a:lnTo>
                      <a:pt x="384" y="43"/>
                    </a:lnTo>
                    <a:moveTo>
                      <a:pt x="387" y="44"/>
                    </a:moveTo>
                    <a:lnTo>
                      <a:pt x="388" y="44"/>
                    </a:lnTo>
                    <a:moveTo>
                      <a:pt x="391" y="44"/>
                    </a:moveTo>
                    <a:lnTo>
                      <a:pt x="392" y="44"/>
                    </a:lnTo>
                  </a:path>
                </a:pathLst>
              </a:cu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246" name="Rectangle 150"/>
              <p:cNvSpPr>
                <a:spLocks noChangeArrowheads="1"/>
              </p:cNvSpPr>
              <p:nvPr/>
            </p:nvSpPr>
            <p:spPr bwMode="auto">
              <a:xfrm>
                <a:off x="3413" y="28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47" name="Rectangle 151"/>
              <p:cNvSpPr>
                <a:spLocks noChangeArrowheads="1"/>
              </p:cNvSpPr>
              <p:nvPr/>
            </p:nvSpPr>
            <p:spPr bwMode="auto">
              <a:xfrm>
                <a:off x="3071" y="281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48" name="Rectangle 152"/>
              <p:cNvSpPr>
                <a:spLocks noChangeArrowheads="1"/>
              </p:cNvSpPr>
              <p:nvPr/>
            </p:nvSpPr>
            <p:spPr bwMode="auto">
              <a:xfrm>
                <a:off x="3261" y="283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49" name="Rectangle 153"/>
              <p:cNvSpPr>
                <a:spLocks noChangeArrowheads="1"/>
              </p:cNvSpPr>
              <p:nvPr/>
            </p:nvSpPr>
            <p:spPr bwMode="auto">
              <a:xfrm>
                <a:off x="3038" y="280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50" name="Rectangle 154"/>
              <p:cNvSpPr>
                <a:spLocks noChangeArrowheads="1"/>
              </p:cNvSpPr>
              <p:nvPr/>
            </p:nvSpPr>
            <p:spPr bwMode="auto">
              <a:xfrm>
                <a:off x="3147" y="281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51" name="Rectangle 155"/>
              <p:cNvSpPr>
                <a:spLocks noChangeArrowheads="1"/>
              </p:cNvSpPr>
              <p:nvPr/>
            </p:nvSpPr>
            <p:spPr bwMode="auto">
              <a:xfrm>
                <a:off x="2985" y="280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52" name="Rectangle 156"/>
              <p:cNvSpPr>
                <a:spLocks noChangeArrowheads="1"/>
              </p:cNvSpPr>
              <p:nvPr/>
            </p:nvSpPr>
            <p:spPr bwMode="auto">
              <a:xfrm>
                <a:off x="2672" y="276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53" name="Rectangle 157"/>
              <p:cNvSpPr>
                <a:spLocks noChangeArrowheads="1"/>
              </p:cNvSpPr>
              <p:nvPr/>
            </p:nvSpPr>
            <p:spPr bwMode="auto">
              <a:xfrm>
                <a:off x="2582" y="275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54" name="Rectangle 158"/>
              <p:cNvSpPr>
                <a:spLocks noChangeArrowheads="1"/>
              </p:cNvSpPr>
              <p:nvPr/>
            </p:nvSpPr>
            <p:spPr bwMode="auto">
              <a:xfrm>
                <a:off x="2315" y="272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55" name="Rectangle 159"/>
              <p:cNvSpPr>
                <a:spLocks noChangeArrowheads="1"/>
              </p:cNvSpPr>
              <p:nvPr/>
            </p:nvSpPr>
            <p:spPr bwMode="auto">
              <a:xfrm>
                <a:off x="3033" y="280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56" name="Rectangle 160"/>
              <p:cNvSpPr>
                <a:spLocks noChangeArrowheads="1"/>
              </p:cNvSpPr>
              <p:nvPr/>
            </p:nvSpPr>
            <p:spPr bwMode="auto">
              <a:xfrm>
                <a:off x="3023" y="280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57" name="Rectangle 161"/>
              <p:cNvSpPr>
                <a:spLocks noChangeArrowheads="1"/>
              </p:cNvSpPr>
              <p:nvPr/>
            </p:nvSpPr>
            <p:spPr bwMode="auto">
              <a:xfrm>
                <a:off x="2254" y="271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58" name="Rectangle 162"/>
              <p:cNvSpPr>
                <a:spLocks noChangeArrowheads="1"/>
              </p:cNvSpPr>
              <p:nvPr/>
            </p:nvSpPr>
            <p:spPr bwMode="auto">
              <a:xfrm>
                <a:off x="2539" y="275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59" name="Rectangle 163"/>
              <p:cNvSpPr>
                <a:spLocks noChangeArrowheads="1"/>
              </p:cNvSpPr>
              <p:nvPr/>
            </p:nvSpPr>
            <p:spPr bwMode="auto">
              <a:xfrm>
                <a:off x="3123" y="281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60" name="Rectangle 164"/>
              <p:cNvSpPr>
                <a:spLocks noChangeArrowheads="1"/>
              </p:cNvSpPr>
              <p:nvPr/>
            </p:nvSpPr>
            <p:spPr bwMode="auto">
              <a:xfrm>
                <a:off x="2330" y="272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61" name="Rectangle 165"/>
              <p:cNvSpPr>
                <a:spLocks noChangeArrowheads="1"/>
              </p:cNvSpPr>
              <p:nvPr/>
            </p:nvSpPr>
            <p:spPr bwMode="auto">
              <a:xfrm>
                <a:off x="3294" y="283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62" name="Rectangle 166"/>
              <p:cNvSpPr>
                <a:spLocks noChangeArrowheads="1"/>
              </p:cNvSpPr>
              <p:nvPr/>
            </p:nvSpPr>
            <p:spPr bwMode="auto">
              <a:xfrm>
                <a:off x="3014" y="280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63" name="Rectangle 167"/>
              <p:cNvSpPr>
                <a:spLocks noChangeArrowheads="1"/>
              </p:cNvSpPr>
              <p:nvPr/>
            </p:nvSpPr>
            <p:spPr bwMode="auto">
              <a:xfrm>
                <a:off x="2430" y="273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64" name="Rectangle 168"/>
              <p:cNvSpPr>
                <a:spLocks noChangeArrowheads="1"/>
              </p:cNvSpPr>
              <p:nvPr/>
            </p:nvSpPr>
            <p:spPr bwMode="auto">
              <a:xfrm>
                <a:off x="2539" y="275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65" name="Rectangle 169"/>
              <p:cNvSpPr>
                <a:spLocks noChangeArrowheads="1"/>
              </p:cNvSpPr>
              <p:nvPr/>
            </p:nvSpPr>
            <p:spPr bwMode="auto">
              <a:xfrm>
                <a:off x="2510" y="274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66" name="Rectangle 170"/>
              <p:cNvSpPr>
                <a:spLocks noChangeArrowheads="1"/>
              </p:cNvSpPr>
              <p:nvPr/>
            </p:nvSpPr>
            <p:spPr bwMode="auto">
              <a:xfrm>
                <a:off x="2482" y="274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67" name="Rectangle 171"/>
              <p:cNvSpPr>
                <a:spLocks noChangeArrowheads="1"/>
              </p:cNvSpPr>
              <p:nvPr/>
            </p:nvSpPr>
            <p:spPr bwMode="auto">
              <a:xfrm>
                <a:off x="2805" y="278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68" name="Rectangle 172"/>
              <p:cNvSpPr>
                <a:spLocks noChangeArrowheads="1"/>
              </p:cNvSpPr>
              <p:nvPr/>
            </p:nvSpPr>
            <p:spPr bwMode="auto">
              <a:xfrm>
                <a:off x="2757" y="277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69" name="Rectangle 173"/>
              <p:cNvSpPr>
                <a:spLocks noChangeArrowheads="1"/>
              </p:cNvSpPr>
              <p:nvPr/>
            </p:nvSpPr>
            <p:spPr bwMode="auto">
              <a:xfrm>
                <a:off x="2871" y="278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70" name="Rectangle 174"/>
              <p:cNvSpPr>
                <a:spLocks noChangeArrowheads="1"/>
              </p:cNvSpPr>
              <p:nvPr/>
            </p:nvSpPr>
            <p:spPr bwMode="auto">
              <a:xfrm>
                <a:off x="1608" y="264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71" name="Rectangle 175"/>
              <p:cNvSpPr>
                <a:spLocks noChangeArrowheads="1"/>
              </p:cNvSpPr>
              <p:nvPr/>
            </p:nvSpPr>
            <p:spPr bwMode="auto">
              <a:xfrm>
                <a:off x="2947" y="279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72" name="Rectangle 176"/>
              <p:cNvSpPr>
                <a:spLocks noChangeArrowheads="1"/>
              </p:cNvSpPr>
              <p:nvPr/>
            </p:nvSpPr>
            <p:spPr bwMode="auto">
              <a:xfrm>
                <a:off x="3480" y="285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73" name="Rectangle 177"/>
              <p:cNvSpPr>
                <a:spLocks noChangeArrowheads="1"/>
              </p:cNvSpPr>
              <p:nvPr/>
            </p:nvSpPr>
            <p:spPr bwMode="auto">
              <a:xfrm>
                <a:off x="2838" y="278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74" name="Rectangle 178"/>
              <p:cNvSpPr>
                <a:spLocks noChangeArrowheads="1"/>
              </p:cNvSpPr>
              <p:nvPr/>
            </p:nvSpPr>
            <p:spPr bwMode="auto">
              <a:xfrm>
                <a:off x="2363" y="273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75" name="Rectangle 179"/>
              <p:cNvSpPr>
                <a:spLocks noChangeArrowheads="1"/>
              </p:cNvSpPr>
              <p:nvPr/>
            </p:nvSpPr>
            <p:spPr bwMode="auto">
              <a:xfrm>
                <a:off x="3351" y="284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76" name="Rectangle 180"/>
              <p:cNvSpPr>
                <a:spLocks noChangeArrowheads="1"/>
              </p:cNvSpPr>
              <p:nvPr/>
            </p:nvSpPr>
            <p:spPr bwMode="auto">
              <a:xfrm>
                <a:off x="3461" y="285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77" name="Rectangle 181"/>
              <p:cNvSpPr>
                <a:spLocks noChangeArrowheads="1"/>
              </p:cNvSpPr>
              <p:nvPr/>
            </p:nvSpPr>
            <p:spPr bwMode="auto">
              <a:xfrm>
                <a:off x="2130" y="270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78" name="Rectangle 182"/>
              <p:cNvSpPr>
                <a:spLocks noChangeArrowheads="1"/>
              </p:cNvSpPr>
              <p:nvPr/>
            </p:nvSpPr>
            <p:spPr bwMode="auto">
              <a:xfrm>
                <a:off x="2601" y="276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79" name="Rectangle 183"/>
              <p:cNvSpPr>
                <a:spLocks noChangeArrowheads="1"/>
              </p:cNvSpPr>
              <p:nvPr/>
            </p:nvSpPr>
            <p:spPr bwMode="auto">
              <a:xfrm>
                <a:off x="2287" y="272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80" name="Rectangle 184"/>
              <p:cNvSpPr>
                <a:spLocks noChangeArrowheads="1"/>
              </p:cNvSpPr>
              <p:nvPr/>
            </p:nvSpPr>
            <p:spPr bwMode="auto">
              <a:xfrm>
                <a:off x="3080" y="281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81" name="Rectangle 185"/>
              <p:cNvSpPr>
                <a:spLocks noChangeArrowheads="1"/>
              </p:cNvSpPr>
              <p:nvPr/>
            </p:nvSpPr>
            <p:spPr bwMode="auto">
              <a:xfrm>
                <a:off x="3271" y="283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82" name="Rectangle 186"/>
              <p:cNvSpPr>
                <a:spLocks noChangeArrowheads="1"/>
              </p:cNvSpPr>
              <p:nvPr/>
            </p:nvSpPr>
            <p:spPr bwMode="auto">
              <a:xfrm>
                <a:off x="2805" y="278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83" name="Rectangle 187"/>
              <p:cNvSpPr>
                <a:spLocks noChangeArrowheads="1"/>
              </p:cNvSpPr>
              <p:nvPr/>
            </p:nvSpPr>
            <p:spPr bwMode="auto">
              <a:xfrm>
                <a:off x="2425" y="273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84" name="Rectangle 188"/>
              <p:cNvSpPr>
                <a:spLocks noChangeArrowheads="1"/>
              </p:cNvSpPr>
              <p:nvPr/>
            </p:nvSpPr>
            <p:spPr bwMode="auto">
              <a:xfrm>
                <a:off x="3085" y="281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6</a:t>
                </a:r>
                <a:endParaRPr kumimoji="0" lang="en-US" sz="1200" b="0" i="0" u="none" strike="noStrike" cap="none" normalizeH="0" baseline="0" smtClean="0">
                  <a:ln>
                    <a:noFill/>
                  </a:ln>
                  <a:solidFill>
                    <a:schemeClr val="tx1"/>
                  </a:solidFill>
                  <a:effectLst/>
                  <a:cs typeface="Arial" pitchFamily="34" charset="0"/>
                </a:endParaRPr>
              </a:p>
            </p:txBody>
          </p:sp>
          <p:sp>
            <p:nvSpPr>
              <p:cNvPr id="4285" name="Freeform 189"/>
              <p:cNvSpPr>
                <a:spLocks noEditPoints="1"/>
              </p:cNvSpPr>
              <p:nvPr/>
            </p:nvSpPr>
            <p:spPr bwMode="auto">
              <a:xfrm>
                <a:off x="1700" y="2201"/>
                <a:ext cx="2100" cy="703"/>
              </a:xfrm>
              <a:custGeom>
                <a:avLst/>
                <a:gdLst/>
                <a:ahLst/>
                <a:cxnLst>
                  <a:cxn ang="0">
                    <a:pos x="7" y="3"/>
                  </a:cxn>
                  <a:cxn ang="0">
                    <a:pos x="15" y="5"/>
                  </a:cxn>
                  <a:cxn ang="0">
                    <a:pos x="23" y="8"/>
                  </a:cxn>
                  <a:cxn ang="0">
                    <a:pos x="31" y="11"/>
                  </a:cxn>
                  <a:cxn ang="0">
                    <a:pos x="39" y="14"/>
                  </a:cxn>
                  <a:cxn ang="0">
                    <a:pos x="47" y="16"/>
                  </a:cxn>
                  <a:cxn ang="0">
                    <a:pos x="55" y="19"/>
                  </a:cxn>
                  <a:cxn ang="0">
                    <a:pos x="62" y="21"/>
                  </a:cxn>
                  <a:cxn ang="0">
                    <a:pos x="69" y="24"/>
                  </a:cxn>
                  <a:cxn ang="0">
                    <a:pos x="77" y="27"/>
                  </a:cxn>
                  <a:cxn ang="0">
                    <a:pos x="84" y="29"/>
                  </a:cxn>
                  <a:cxn ang="0">
                    <a:pos x="92" y="32"/>
                  </a:cxn>
                  <a:cxn ang="0">
                    <a:pos x="99" y="35"/>
                  </a:cxn>
                  <a:cxn ang="0">
                    <a:pos x="107" y="38"/>
                  </a:cxn>
                  <a:cxn ang="0">
                    <a:pos x="115" y="41"/>
                  </a:cxn>
                  <a:cxn ang="0">
                    <a:pos x="123" y="43"/>
                  </a:cxn>
                  <a:cxn ang="0">
                    <a:pos x="131" y="46"/>
                  </a:cxn>
                  <a:cxn ang="0">
                    <a:pos x="139" y="49"/>
                  </a:cxn>
                  <a:cxn ang="0">
                    <a:pos x="147" y="51"/>
                  </a:cxn>
                  <a:cxn ang="0">
                    <a:pos x="155" y="54"/>
                  </a:cxn>
                  <a:cxn ang="0">
                    <a:pos x="163" y="57"/>
                  </a:cxn>
                  <a:cxn ang="0">
                    <a:pos x="171" y="59"/>
                  </a:cxn>
                  <a:cxn ang="0">
                    <a:pos x="179" y="62"/>
                  </a:cxn>
                  <a:cxn ang="0">
                    <a:pos x="187" y="65"/>
                  </a:cxn>
                  <a:cxn ang="0">
                    <a:pos x="194" y="67"/>
                  </a:cxn>
                  <a:cxn ang="0">
                    <a:pos x="202" y="70"/>
                  </a:cxn>
                  <a:cxn ang="0">
                    <a:pos x="210" y="73"/>
                  </a:cxn>
                  <a:cxn ang="0">
                    <a:pos x="218" y="76"/>
                  </a:cxn>
                  <a:cxn ang="0">
                    <a:pos x="226" y="78"/>
                  </a:cxn>
                  <a:cxn ang="0">
                    <a:pos x="234" y="80"/>
                  </a:cxn>
                  <a:cxn ang="0">
                    <a:pos x="239" y="82"/>
                  </a:cxn>
                  <a:cxn ang="0">
                    <a:pos x="247" y="85"/>
                  </a:cxn>
                  <a:cxn ang="0">
                    <a:pos x="254" y="88"/>
                  </a:cxn>
                  <a:cxn ang="0">
                    <a:pos x="262" y="90"/>
                  </a:cxn>
                  <a:cxn ang="0">
                    <a:pos x="269" y="92"/>
                  </a:cxn>
                  <a:cxn ang="0">
                    <a:pos x="277" y="95"/>
                  </a:cxn>
                  <a:cxn ang="0">
                    <a:pos x="285" y="97"/>
                  </a:cxn>
                  <a:cxn ang="0">
                    <a:pos x="293" y="100"/>
                  </a:cxn>
                  <a:cxn ang="0">
                    <a:pos x="301" y="103"/>
                  </a:cxn>
                  <a:cxn ang="0">
                    <a:pos x="309" y="106"/>
                  </a:cxn>
                  <a:cxn ang="0">
                    <a:pos x="316" y="108"/>
                  </a:cxn>
                  <a:cxn ang="0">
                    <a:pos x="324" y="111"/>
                  </a:cxn>
                  <a:cxn ang="0">
                    <a:pos x="332" y="113"/>
                  </a:cxn>
                  <a:cxn ang="0">
                    <a:pos x="340" y="116"/>
                  </a:cxn>
                  <a:cxn ang="0">
                    <a:pos x="347" y="118"/>
                  </a:cxn>
                  <a:cxn ang="0">
                    <a:pos x="355" y="121"/>
                  </a:cxn>
                  <a:cxn ang="0">
                    <a:pos x="363" y="123"/>
                  </a:cxn>
                  <a:cxn ang="0">
                    <a:pos x="371" y="126"/>
                  </a:cxn>
                  <a:cxn ang="0">
                    <a:pos x="379" y="128"/>
                  </a:cxn>
                  <a:cxn ang="0">
                    <a:pos x="387" y="131"/>
                  </a:cxn>
                  <a:cxn ang="0">
                    <a:pos x="395" y="133"/>
                  </a:cxn>
                  <a:cxn ang="0">
                    <a:pos x="403" y="136"/>
                  </a:cxn>
                  <a:cxn ang="0">
                    <a:pos x="411" y="138"/>
                  </a:cxn>
                  <a:cxn ang="0">
                    <a:pos x="419" y="141"/>
                  </a:cxn>
                  <a:cxn ang="0">
                    <a:pos x="427" y="143"/>
                  </a:cxn>
                  <a:cxn ang="0">
                    <a:pos x="435" y="146"/>
                  </a:cxn>
                </a:cxnLst>
                <a:rect l="0" t="0" r="r" b="b"/>
                <a:pathLst>
                  <a:path w="442" h="148">
                    <a:moveTo>
                      <a:pt x="3" y="1"/>
                    </a:moveTo>
                    <a:lnTo>
                      <a:pt x="4" y="2"/>
                    </a:lnTo>
                    <a:moveTo>
                      <a:pt x="7" y="3"/>
                    </a:moveTo>
                    <a:lnTo>
                      <a:pt x="8" y="3"/>
                    </a:lnTo>
                    <a:moveTo>
                      <a:pt x="11" y="4"/>
                    </a:moveTo>
                    <a:lnTo>
                      <a:pt x="12" y="4"/>
                    </a:lnTo>
                    <a:moveTo>
                      <a:pt x="15" y="5"/>
                    </a:moveTo>
                    <a:lnTo>
                      <a:pt x="16" y="6"/>
                    </a:lnTo>
                    <a:moveTo>
                      <a:pt x="19" y="7"/>
                    </a:moveTo>
                    <a:lnTo>
                      <a:pt x="20" y="7"/>
                    </a:lnTo>
                    <a:moveTo>
                      <a:pt x="23" y="8"/>
                    </a:moveTo>
                    <a:lnTo>
                      <a:pt x="24" y="8"/>
                    </a:lnTo>
                    <a:moveTo>
                      <a:pt x="27" y="10"/>
                    </a:moveTo>
                    <a:lnTo>
                      <a:pt x="28" y="10"/>
                    </a:lnTo>
                    <a:moveTo>
                      <a:pt x="31" y="11"/>
                    </a:moveTo>
                    <a:lnTo>
                      <a:pt x="32" y="11"/>
                    </a:lnTo>
                    <a:moveTo>
                      <a:pt x="35" y="12"/>
                    </a:moveTo>
                    <a:lnTo>
                      <a:pt x="36" y="13"/>
                    </a:lnTo>
                    <a:moveTo>
                      <a:pt x="39" y="14"/>
                    </a:moveTo>
                    <a:lnTo>
                      <a:pt x="40" y="14"/>
                    </a:lnTo>
                    <a:moveTo>
                      <a:pt x="43" y="15"/>
                    </a:moveTo>
                    <a:lnTo>
                      <a:pt x="44" y="15"/>
                    </a:lnTo>
                    <a:moveTo>
                      <a:pt x="47" y="16"/>
                    </a:moveTo>
                    <a:lnTo>
                      <a:pt x="48" y="17"/>
                    </a:lnTo>
                    <a:moveTo>
                      <a:pt x="51" y="18"/>
                    </a:moveTo>
                    <a:lnTo>
                      <a:pt x="52" y="18"/>
                    </a:lnTo>
                    <a:moveTo>
                      <a:pt x="55" y="19"/>
                    </a:moveTo>
                    <a:lnTo>
                      <a:pt x="56" y="19"/>
                    </a:lnTo>
                    <a:moveTo>
                      <a:pt x="58" y="20"/>
                    </a:moveTo>
                    <a:lnTo>
                      <a:pt x="59" y="20"/>
                    </a:lnTo>
                    <a:moveTo>
                      <a:pt x="62" y="21"/>
                    </a:moveTo>
                    <a:lnTo>
                      <a:pt x="63" y="22"/>
                    </a:lnTo>
                    <a:moveTo>
                      <a:pt x="66" y="23"/>
                    </a:moveTo>
                    <a:lnTo>
                      <a:pt x="67" y="23"/>
                    </a:lnTo>
                    <a:moveTo>
                      <a:pt x="69" y="24"/>
                    </a:moveTo>
                    <a:lnTo>
                      <a:pt x="70" y="24"/>
                    </a:lnTo>
                    <a:moveTo>
                      <a:pt x="73" y="25"/>
                    </a:moveTo>
                    <a:lnTo>
                      <a:pt x="74" y="26"/>
                    </a:lnTo>
                    <a:moveTo>
                      <a:pt x="77" y="27"/>
                    </a:moveTo>
                    <a:lnTo>
                      <a:pt x="78" y="27"/>
                    </a:lnTo>
                    <a:moveTo>
                      <a:pt x="80" y="28"/>
                    </a:moveTo>
                    <a:lnTo>
                      <a:pt x="81" y="28"/>
                    </a:lnTo>
                    <a:moveTo>
                      <a:pt x="84" y="29"/>
                    </a:moveTo>
                    <a:lnTo>
                      <a:pt x="85" y="30"/>
                    </a:lnTo>
                    <a:moveTo>
                      <a:pt x="88" y="31"/>
                    </a:moveTo>
                    <a:lnTo>
                      <a:pt x="89" y="31"/>
                    </a:lnTo>
                    <a:moveTo>
                      <a:pt x="92" y="32"/>
                    </a:moveTo>
                    <a:lnTo>
                      <a:pt x="93" y="33"/>
                    </a:lnTo>
                    <a:moveTo>
                      <a:pt x="96" y="34"/>
                    </a:moveTo>
                    <a:lnTo>
                      <a:pt x="97" y="34"/>
                    </a:lnTo>
                    <a:moveTo>
                      <a:pt x="99" y="35"/>
                    </a:moveTo>
                    <a:lnTo>
                      <a:pt x="100" y="35"/>
                    </a:lnTo>
                    <a:moveTo>
                      <a:pt x="103" y="36"/>
                    </a:moveTo>
                    <a:lnTo>
                      <a:pt x="104" y="37"/>
                    </a:lnTo>
                    <a:moveTo>
                      <a:pt x="107" y="38"/>
                    </a:moveTo>
                    <a:lnTo>
                      <a:pt x="108" y="38"/>
                    </a:lnTo>
                    <a:moveTo>
                      <a:pt x="111" y="39"/>
                    </a:moveTo>
                    <a:lnTo>
                      <a:pt x="112" y="39"/>
                    </a:lnTo>
                    <a:moveTo>
                      <a:pt x="115" y="41"/>
                    </a:moveTo>
                    <a:lnTo>
                      <a:pt x="116" y="41"/>
                    </a:lnTo>
                    <a:moveTo>
                      <a:pt x="119" y="42"/>
                    </a:moveTo>
                    <a:lnTo>
                      <a:pt x="120" y="42"/>
                    </a:lnTo>
                    <a:moveTo>
                      <a:pt x="123" y="43"/>
                    </a:moveTo>
                    <a:lnTo>
                      <a:pt x="124" y="44"/>
                    </a:lnTo>
                    <a:moveTo>
                      <a:pt x="127" y="45"/>
                    </a:moveTo>
                    <a:lnTo>
                      <a:pt x="128" y="45"/>
                    </a:lnTo>
                    <a:moveTo>
                      <a:pt x="131" y="46"/>
                    </a:moveTo>
                    <a:lnTo>
                      <a:pt x="132" y="46"/>
                    </a:lnTo>
                    <a:moveTo>
                      <a:pt x="135" y="47"/>
                    </a:moveTo>
                    <a:lnTo>
                      <a:pt x="136" y="48"/>
                    </a:lnTo>
                    <a:moveTo>
                      <a:pt x="139" y="49"/>
                    </a:moveTo>
                    <a:lnTo>
                      <a:pt x="140" y="49"/>
                    </a:lnTo>
                    <a:moveTo>
                      <a:pt x="143" y="50"/>
                    </a:moveTo>
                    <a:lnTo>
                      <a:pt x="144" y="50"/>
                    </a:lnTo>
                    <a:moveTo>
                      <a:pt x="147" y="51"/>
                    </a:moveTo>
                    <a:lnTo>
                      <a:pt x="148" y="52"/>
                    </a:lnTo>
                    <a:moveTo>
                      <a:pt x="151" y="53"/>
                    </a:moveTo>
                    <a:lnTo>
                      <a:pt x="152" y="53"/>
                    </a:lnTo>
                    <a:moveTo>
                      <a:pt x="155" y="54"/>
                    </a:moveTo>
                    <a:lnTo>
                      <a:pt x="156" y="54"/>
                    </a:lnTo>
                    <a:moveTo>
                      <a:pt x="159" y="55"/>
                    </a:moveTo>
                    <a:lnTo>
                      <a:pt x="160" y="56"/>
                    </a:lnTo>
                    <a:moveTo>
                      <a:pt x="163" y="57"/>
                    </a:moveTo>
                    <a:lnTo>
                      <a:pt x="164" y="57"/>
                    </a:lnTo>
                    <a:moveTo>
                      <a:pt x="167" y="58"/>
                    </a:moveTo>
                    <a:lnTo>
                      <a:pt x="168" y="58"/>
                    </a:lnTo>
                    <a:moveTo>
                      <a:pt x="171" y="59"/>
                    </a:moveTo>
                    <a:lnTo>
                      <a:pt x="172" y="60"/>
                    </a:lnTo>
                    <a:moveTo>
                      <a:pt x="175" y="61"/>
                    </a:moveTo>
                    <a:lnTo>
                      <a:pt x="176" y="61"/>
                    </a:lnTo>
                    <a:moveTo>
                      <a:pt x="179" y="62"/>
                    </a:moveTo>
                    <a:lnTo>
                      <a:pt x="180" y="62"/>
                    </a:lnTo>
                    <a:moveTo>
                      <a:pt x="183" y="63"/>
                    </a:moveTo>
                    <a:lnTo>
                      <a:pt x="184" y="64"/>
                    </a:lnTo>
                    <a:moveTo>
                      <a:pt x="187" y="65"/>
                    </a:moveTo>
                    <a:lnTo>
                      <a:pt x="188" y="65"/>
                    </a:lnTo>
                    <a:moveTo>
                      <a:pt x="191" y="66"/>
                    </a:moveTo>
                    <a:lnTo>
                      <a:pt x="192" y="66"/>
                    </a:lnTo>
                    <a:moveTo>
                      <a:pt x="194" y="67"/>
                    </a:moveTo>
                    <a:lnTo>
                      <a:pt x="195" y="67"/>
                    </a:lnTo>
                    <a:moveTo>
                      <a:pt x="198" y="68"/>
                    </a:moveTo>
                    <a:lnTo>
                      <a:pt x="199" y="69"/>
                    </a:lnTo>
                    <a:moveTo>
                      <a:pt x="202" y="70"/>
                    </a:moveTo>
                    <a:lnTo>
                      <a:pt x="203" y="70"/>
                    </a:lnTo>
                    <a:moveTo>
                      <a:pt x="206" y="71"/>
                    </a:moveTo>
                    <a:lnTo>
                      <a:pt x="207" y="72"/>
                    </a:lnTo>
                    <a:moveTo>
                      <a:pt x="210" y="73"/>
                    </a:moveTo>
                    <a:lnTo>
                      <a:pt x="211" y="73"/>
                    </a:lnTo>
                    <a:moveTo>
                      <a:pt x="214" y="74"/>
                    </a:moveTo>
                    <a:lnTo>
                      <a:pt x="215" y="75"/>
                    </a:lnTo>
                    <a:moveTo>
                      <a:pt x="218" y="76"/>
                    </a:moveTo>
                    <a:lnTo>
                      <a:pt x="219" y="76"/>
                    </a:lnTo>
                    <a:moveTo>
                      <a:pt x="222" y="77"/>
                    </a:moveTo>
                    <a:lnTo>
                      <a:pt x="223" y="77"/>
                    </a:lnTo>
                    <a:moveTo>
                      <a:pt x="226" y="78"/>
                    </a:moveTo>
                    <a:lnTo>
                      <a:pt x="227" y="78"/>
                    </a:lnTo>
                    <a:moveTo>
                      <a:pt x="230" y="79"/>
                    </a:moveTo>
                    <a:lnTo>
                      <a:pt x="231" y="79"/>
                    </a:lnTo>
                    <a:moveTo>
                      <a:pt x="234" y="80"/>
                    </a:moveTo>
                    <a:lnTo>
                      <a:pt x="235" y="81"/>
                    </a:lnTo>
                    <a:moveTo>
                      <a:pt x="238" y="82"/>
                    </a:moveTo>
                    <a:lnTo>
                      <a:pt x="239" y="82"/>
                    </a:lnTo>
                    <a:lnTo>
                      <a:pt x="239" y="82"/>
                    </a:lnTo>
                    <a:moveTo>
                      <a:pt x="242" y="83"/>
                    </a:moveTo>
                    <a:lnTo>
                      <a:pt x="243" y="83"/>
                    </a:lnTo>
                    <a:moveTo>
                      <a:pt x="246" y="85"/>
                    </a:moveTo>
                    <a:lnTo>
                      <a:pt x="247" y="85"/>
                    </a:lnTo>
                    <a:lnTo>
                      <a:pt x="247" y="85"/>
                    </a:lnTo>
                    <a:moveTo>
                      <a:pt x="250" y="86"/>
                    </a:moveTo>
                    <a:lnTo>
                      <a:pt x="251" y="87"/>
                    </a:lnTo>
                    <a:moveTo>
                      <a:pt x="254" y="88"/>
                    </a:moveTo>
                    <a:lnTo>
                      <a:pt x="255" y="88"/>
                    </a:lnTo>
                    <a:moveTo>
                      <a:pt x="258" y="89"/>
                    </a:moveTo>
                    <a:lnTo>
                      <a:pt x="259" y="89"/>
                    </a:lnTo>
                    <a:moveTo>
                      <a:pt x="262" y="90"/>
                    </a:moveTo>
                    <a:lnTo>
                      <a:pt x="263" y="90"/>
                    </a:lnTo>
                    <a:moveTo>
                      <a:pt x="266" y="91"/>
                    </a:moveTo>
                    <a:lnTo>
                      <a:pt x="267" y="91"/>
                    </a:lnTo>
                    <a:moveTo>
                      <a:pt x="269" y="92"/>
                    </a:moveTo>
                    <a:lnTo>
                      <a:pt x="270" y="92"/>
                    </a:lnTo>
                    <a:moveTo>
                      <a:pt x="273" y="93"/>
                    </a:moveTo>
                    <a:lnTo>
                      <a:pt x="274" y="94"/>
                    </a:lnTo>
                    <a:moveTo>
                      <a:pt x="277" y="95"/>
                    </a:moveTo>
                    <a:lnTo>
                      <a:pt x="278" y="95"/>
                    </a:lnTo>
                    <a:moveTo>
                      <a:pt x="281" y="96"/>
                    </a:moveTo>
                    <a:lnTo>
                      <a:pt x="282" y="96"/>
                    </a:lnTo>
                    <a:moveTo>
                      <a:pt x="285" y="97"/>
                    </a:moveTo>
                    <a:lnTo>
                      <a:pt x="286" y="98"/>
                    </a:lnTo>
                    <a:moveTo>
                      <a:pt x="289" y="99"/>
                    </a:moveTo>
                    <a:lnTo>
                      <a:pt x="290" y="99"/>
                    </a:lnTo>
                    <a:moveTo>
                      <a:pt x="293" y="100"/>
                    </a:moveTo>
                    <a:lnTo>
                      <a:pt x="294" y="101"/>
                    </a:lnTo>
                    <a:moveTo>
                      <a:pt x="297" y="102"/>
                    </a:moveTo>
                    <a:lnTo>
                      <a:pt x="298" y="102"/>
                    </a:lnTo>
                    <a:moveTo>
                      <a:pt x="301" y="103"/>
                    </a:moveTo>
                    <a:lnTo>
                      <a:pt x="302" y="103"/>
                    </a:lnTo>
                    <a:moveTo>
                      <a:pt x="305" y="104"/>
                    </a:moveTo>
                    <a:lnTo>
                      <a:pt x="306" y="105"/>
                    </a:lnTo>
                    <a:moveTo>
                      <a:pt x="309" y="106"/>
                    </a:moveTo>
                    <a:lnTo>
                      <a:pt x="310" y="106"/>
                    </a:lnTo>
                    <a:moveTo>
                      <a:pt x="313" y="107"/>
                    </a:moveTo>
                    <a:lnTo>
                      <a:pt x="314" y="107"/>
                    </a:lnTo>
                    <a:moveTo>
                      <a:pt x="316" y="108"/>
                    </a:moveTo>
                    <a:lnTo>
                      <a:pt x="317" y="108"/>
                    </a:lnTo>
                    <a:moveTo>
                      <a:pt x="320" y="109"/>
                    </a:moveTo>
                    <a:lnTo>
                      <a:pt x="321" y="110"/>
                    </a:lnTo>
                    <a:moveTo>
                      <a:pt x="324" y="111"/>
                    </a:moveTo>
                    <a:lnTo>
                      <a:pt x="325" y="111"/>
                    </a:lnTo>
                    <a:moveTo>
                      <a:pt x="328" y="112"/>
                    </a:moveTo>
                    <a:lnTo>
                      <a:pt x="329" y="112"/>
                    </a:lnTo>
                    <a:moveTo>
                      <a:pt x="332" y="113"/>
                    </a:moveTo>
                    <a:lnTo>
                      <a:pt x="333" y="113"/>
                    </a:lnTo>
                    <a:moveTo>
                      <a:pt x="336" y="114"/>
                    </a:moveTo>
                    <a:lnTo>
                      <a:pt x="337" y="115"/>
                    </a:lnTo>
                    <a:moveTo>
                      <a:pt x="340" y="116"/>
                    </a:moveTo>
                    <a:lnTo>
                      <a:pt x="341" y="116"/>
                    </a:lnTo>
                    <a:moveTo>
                      <a:pt x="344" y="117"/>
                    </a:moveTo>
                    <a:lnTo>
                      <a:pt x="345" y="117"/>
                    </a:lnTo>
                    <a:moveTo>
                      <a:pt x="347" y="118"/>
                    </a:moveTo>
                    <a:lnTo>
                      <a:pt x="348" y="118"/>
                    </a:lnTo>
                    <a:moveTo>
                      <a:pt x="351" y="119"/>
                    </a:moveTo>
                    <a:lnTo>
                      <a:pt x="352" y="120"/>
                    </a:lnTo>
                    <a:moveTo>
                      <a:pt x="355" y="121"/>
                    </a:moveTo>
                    <a:lnTo>
                      <a:pt x="356" y="121"/>
                    </a:lnTo>
                    <a:moveTo>
                      <a:pt x="359" y="122"/>
                    </a:moveTo>
                    <a:lnTo>
                      <a:pt x="360" y="122"/>
                    </a:lnTo>
                    <a:moveTo>
                      <a:pt x="363" y="123"/>
                    </a:moveTo>
                    <a:lnTo>
                      <a:pt x="364" y="123"/>
                    </a:lnTo>
                    <a:moveTo>
                      <a:pt x="367" y="124"/>
                    </a:moveTo>
                    <a:lnTo>
                      <a:pt x="368" y="125"/>
                    </a:lnTo>
                    <a:moveTo>
                      <a:pt x="371" y="126"/>
                    </a:moveTo>
                    <a:lnTo>
                      <a:pt x="372" y="126"/>
                    </a:lnTo>
                    <a:moveTo>
                      <a:pt x="375" y="127"/>
                    </a:moveTo>
                    <a:lnTo>
                      <a:pt x="376" y="127"/>
                    </a:lnTo>
                    <a:moveTo>
                      <a:pt x="379" y="128"/>
                    </a:moveTo>
                    <a:lnTo>
                      <a:pt x="380" y="128"/>
                    </a:lnTo>
                    <a:moveTo>
                      <a:pt x="383" y="129"/>
                    </a:moveTo>
                    <a:lnTo>
                      <a:pt x="384" y="130"/>
                    </a:lnTo>
                    <a:moveTo>
                      <a:pt x="387" y="131"/>
                    </a:moveTo>
                    <a:lnTo>
                      <a:pt x="388" y="131"/>
                    </a:lnTo>
                    <a:moveTo>
                      <a:pt x="391" y="132"/>
                    </a:moveTo>
                    <a:lnTo>
                      <a:pt x="392" y="132"/>
                    </a:lnTo>
                    <a:moveTo>
                      <a:pt x="395" y="133"/>
                    </a:moveTo>
                    <a:lnTo>
                      <a:pt x="396" y="133"/>
                    </a:lnTo>
                    <a:moveTo>
                      <a:pt x="399" y="134"/>
                    </a:moveTo>
                    <a:lnTo>
                      <a:pt x="400" y="135"/>
                    </a:lnTo>
                    <a:moveTo>
                      <a:pt x="403" y="136"/>
                    </a:moveTo>
                    <a:lnTo>
                      <a:pt x="404" y="136"/>
                    </a:lnTo>
                    <a:moveTo>
                      <a:pt x="407" y="137"/>
                    </a:moveTo>
                    <a:lnTo>
                      <a:pt x="408" y="137"/>
                    </a:lnTo>
                    <a:moveTo>
                      <a:pt x="411" y="138"/>
                    </a:moveTo>
                    <a:lnTo>
                      <a:pt x="412" y="139"/>
                    </a:lnTo>
                    <a:moveTo>
                      <a:pt x="415" y="139"/>
                    </a:moveTo>
                    <a:lnTo>
                      <a:pt x="416" y="140"/>
                    </a:lnTo>
                    <a:moveTo>
                      <a:pt x="419" y="141"/>
                    </a:moveTo>
                    <a:lnTo>
                      <a:pt x="420" y="141"/>
                    </a:lnTo>
                    <a:moveTo>
                      <a:pt x="423" y="142"/>
                    </a:moveTo>
                    <a:lnTo>
                      <a:pt x="424" y="142"/>
                    </a:lnTo>
                    <a:moveTo>
                      <a:pt x="427" y="143"/>
                    </a:moveTo>
                    <a:lnTo>
                      <a:pt x="428" y="144"/>
                    </a:lnTo>
                    <a:moveTo>
                      <a:pt x="431" y="145"/>
                    </a:moveTo>
                    <a:lnTo>
                      <a:pt x="432" y="145"/>
                    </a:lnTo>
                    <a:moveTo>
                      <a:pt x="435" y="146"/>
                    </a:moveTo>
                    <a:lnTo>
                      <a:pt x="436" y="146"/>
                    </a:lnTo>
                    <a:moveTo>
                      <a:pt x="439" y="147"/>
                    </a:moveTo>
                    <a:lnTo>
                      <a:pt x="440" y="147"/>
                    </a:lnTo>
                  </a:path>
                </a:pathLst>
              </a:cu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286" name="Rectangle 190"/>
              <p:cNvSpPr>
                <a:spLocks noChangeArrowheads="1"/>
              </p:cNvSpPr>
              <p:nvPr/>
            </p:nvSpPr>
            <p:spPr bwMode="auto">
              <a:xfrm>
                <a:off x="3266" y="271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87" name="Rectangle 191"/>
              <p:cNvSpPr>
                <a:spLocks noChangeArrowheads="1"/>
              </p:cNvSpPr>
              <p:nvPr/>
            </p:nvSpPr>
            <p:spPr bwMode="auto">
              <a:xfrm>
                <a:off x="3033" y="264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88" name="Rectangle 192"/>
              <p:cNvSpPr>
                <a:spLocks noChangeArrowheads="1"/>
              </p:cNvSpPr>
              <p:nvPr/>
            </p:nvSpPr>
            <p:spPr bwMode="auto">
              <a:xfrm>
                <a:off x="2795" y="256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89" name="Rectangle 193"/>
              <p:cNvSpPr>
                <a:spLocks noChangeArrowheads="1"/>
              </p:cNvSpPr>
              <p:nvPr/>
            </p:nvSpPr>
            <p:spPr bwMode="auto">
              <a:xfrm>
                <a:off x="3218" y="269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90" name="Rectangle 194"/>
              <p:cNvSpPr>
                <a:spLocks noChangeArrowheads="1"/>
              </p:cNvSpPr>
              <p:nvPr/>
            </p:nvSpPr>
            <p:spPr bwMode="auto">
              <a:xfrm>
                <a:off x="2938" y="260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91" name="Rectangle 195"/>
              <p:cNvSpPr>
                <a:spLocks noChangeArrowheads="1"/>
              </p:cNvSpPr>
              <p:nvPr/>
            </p:nvSpPr>
            <p:spPr bwMode="auto">
              <a:xfrm>
                <a:off x="1893" y="225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92" name="Rectangle 196"/>
              <p:cNvSpPr>
                <a:spLocks noChangeArrowheads="1"/>
              </p:cNvSpPr>
              <p:nvPr/>
            </p:nvSpPr>
            <p:spPr bwMode="auto">
              <a:xfrm>
                <a:off x="3309" y="272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93" name="Rectangle 197"/>
              <p:cNvSpPr>
                <a:spLocks noChangeArrowheads="1"/>
              </p:cNvSpPr>
              <p:nvPr/>
            </p:nvSpPr>
            <p:spPr bwMode="auto">
              <a:xfrm>
                <a:off x="1935" y="226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94" name="Rectangle 198"/>
              <p:cNvSpPr>
                <a:spLocks noChangeArrowheads="1"/>
              </p:cNvSpPr>
              <p:nvPr/>
            </p:nvSpPr>
            <p:spPr bwMode="auto">
              <a:xfrm>
                <a:off x="2833" y="257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95" name="Rectangle 199"/>
              <p:cNvSpPr>
                <a:spLocks noChangeArrowheads="1"/>
              </p:cNvSpPr>
              <p:nvPr/>
            </p:nvSpPr>
            <p:spPr bwMode="auto">
              <a:xfrm>
                <a:off x="1988" y="228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96" name="Rectangle 200"/>
              <p:cNvSpPr>
                <a:spLocks noChangeArrowheads="1"/>
              </p:cNvSpPr>
              <p:nvPr/>
            </p:nvSpPr>
            <p:spPr bwMode="auto">
              <a:xfrm>
                <a:off x="2705" y="252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97" name="Rectangle 201"/>
              <p:cNvSpPr>
                <a:spLocks noChangeArrowheads="1"/>
              </p:cNvSpPr>
              <p:nvPr/>
            </p:nvSpPr>
            <p:spPr bwMode="auto">
              <a:xfrm>
                <a:off x="3760" y="286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98" name="Rectangle 202"/>
              <p:cNvSpPr>
                <a:spLocks noChangeArrowheads="1"/>
              </p:cNvSpPr>
              <p:nvPr/>
            </p:nvSpPr>
            <p:spPr bwMode="auto">
              <a:xfrm>
                <a:off x="3023" y="263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299" name="Rectangle 203"/>
              <p:cNvSpPr>
                <a:spLocks noChangeArrowheads="1"/>
              </p:cNvSpPr>
              <p:nvPr/>
            </p:nvSpPr>
            <p:spPr bwMode="auto">
              <a:xfrm>
                <a:off x="2040" y="230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300" name="Rectangle 204"/>
              <p:cNvSpPr>
                <a:spLocks noChangeArrowheads="1"/>
              </p:cNvSpPr>
              <p:nvPr/>
            </p:nvSpPr>
            <p:spPr bwMode="auto">
              <a:xfrm>
                <a:off x="2567" y="248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grpSp>
        <p:sp>
          <p:nvSpPr>
            <p:cNvPr id="4302" name="Rectangle 206"/>
            <p:cNvSpPr>
              <a:spLocks noChangeArrowheads="1"/>
            </p:cNvSpPr>
            <p:nvPr/>
          </p:nvSpPr>
          <p:spPr bwMode="auto">
            <a:xfrm>
              <a:off x="2577" y="249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303" name="Rectangle 207"/>
            <p:cNvSpPr>
              <a:spLocks noChangeArrowheads="1"/>
            </p:cNvSpPr>
            <p:nvPr/>
          </p:nvSpPr>
          <p:spPr bwMode="auto">
            <a:xfrm>
              <a:off x="3228" y="270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304" name="Rectangle 208"/>
            <p:cNvSpPr>
              <a:spLocks noChangeArrowheads="1"/>
            </p:cNvSpPr>
            <p:nvPr/>
          </p:nvSpPr>
          <p:spPr bwMode="auto">
            <a:xfrm>
              <a:off x="2254" y="237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305" name="Rectangle 209"/>
            <p:cNvSpPr>
              <a:spLocks noChangeArrowheads="1"/>
            </p:cNvSpPr>
            <p:nvPr/>
          </p:nvSpPr>
          <p:spPr bwMode="auto">
            <a:xfrm>
              <a:off x="2696" y="252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306" name="Rectangle 210"/>
            <p:cNvSpPr>
              <a:spLocks noChangeArrowheads="1"/>
            </p:cNvSpPr>
            <p:nvPr/>
          </p:nvSpPr>
          <p:spPr bwMode="auto">
            <a:xfrm>
              <a:off x="2582" y="249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307" name="Rectangle 211"/>
            <p:cNvSpPr>
              <a:spLocks noChangeArrowheads="1"/>
            </p:cNvSpPr>
            <p:nvPr/>
          </p:nvSpPr>
          <p:spPr bwMode="auto">
            <a:xfrm>
              <a:off x="3161" y="268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308" name="Rectangle 212"/>
            <p:cNvSpPr>
              <a:spLocks noChangeArrowheads="1"/>
            </p:cNvSpPr>
            <p:nvPr/>
          </p:nvSpPr>
          <p:spPr bwMode="auto">
            <a:xfrm>
              <a:off x="1655" y="217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309" name="Rectangle 213"/>
            <p:cNvSpPr>
              <a:spLocks noChangeArrowheads="1"/>
            </p:cNvSpPr>
            <p:nvPr/>
          </p:nvSpPr>
          <p:spPr bwMode="auto">
            <a:xfrm>
              <a:off x="2867" y="258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310" name="Rectangle 214"/>
            <p:cNvSpPr>
              <a:spLocks noChangeArrowheads="1"/>
            </p:cNvSpPr>
            <p:nvPr/>
          </p:nvSpPr>
          <p:spPr bwMode="auto">
            <a:xfrm>
              <a:off x="2966" y="261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311" name="Rectangle 215"/>
            <p:cNvSpPr>
              <a:spLocks noChangeArrowheads="1"/>
            </p:cNvSpPr>
            <p:nvPr/>
          </p:nvSpPr>
          <p:spPr bwMode="auto">
            <a:xfrm>
              <a:off x="2130" y="233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7</a:t>
              </a:r>
              <a:endParaRPr kumimoji="0" lang="en-US" sz="1200" b="0" i="0" u="none" strike="noStrike" cap="none" normalizeH="0" baseline="0" smtClean="0">
                <a:ln>
                  <a:noFill/>
                </a:ln>
                <a:solidFill>
                  <a:schemeClr val="tx1"/>
                </a:solidFill>
                <a:effectLst/>
                <a:cs typeface="Arial" pitchFamily="34" charset="0"/>
              </a:endParaRPr>
            </a:p>
          </p:txBody>
        </p:sp>
        <p:sp>
          <p:nvSpPr>
            <p:cNvPr id="4312" name="Freeform 216"/>
            <p:cNvSpPr>
              <a:spLocks noEditPoints="1"/>
            </p:cNvSpPr>
            <p:nvPr/>
          </p:nvSpPr>
          <p:spPr bwMode="auto">
            <a:xfrm>
              <a:off x="2161" y="2001"/>
              <a:ext cx="2513" cy="1373"/>
            </a:xfrm>
            <a:custGeom>
              <a:avLst/>
              <a:gdLst/>
              <a:ahLst/>
              <a:cxnLst>
                <a:cxn ang="0">
                  <a:pos x="8" y="4"/>
                </a:cxn>
                <a:cxn ang="0">
                  <a:pos x="19" y="10"/>
                </a:cxn>
                <a:cxn ang="0">
                  <a:pos x="28" y="15"/>
                </a:cxn>
                <a:cxn ang="0">
                  <a:pos x="39" y="20"/>
                </a:cxn>
                <a:cxn ang="0">
                  <a:pos x="48" y="25"/>
                </a:cxn>
                <a:cxn ang="0">
                  <a:pos x="59" y="30"/>
                </a:cxn>
                <a:cxn ang="0">
                  <a:pos x="68" y="35"/>
                </a:cxn>
                <a:cxn ang="0">
                  <a:pos x="79" y="40"/>
                </a:cxn>
                <a:cxn ang="0">
                  <a:pos x="87" y="45"/>
                </a:cxn>
                <a:cxn ang="0">
                  <a:pos x="95" y="49"/>
                </a:cxn>
                <a:cxn ang="0">
                  <a:pos x="106" y="55"/>
                </a:cxn>
                <a:cxn ang="0">
                  <a:pos x="115" y="60"/>
                </a:cxn>
                <a:cxn ang="0">
                  <a:pos x="123" y="64"/>
                </a:cxn>
                <a:cxn ang="0">
                  <a:pos x="130" y="68"/>
                </a:cxn>
                <a:cxn ang="0">
                  <a:pos x="140" y="74"/>
                </a:cxn>
                <a:cxn ang="0">
                  <a:pos x="149" y="79"/>
                </a:cxn>
                <a:cxn ang="0">
                  <a:pos x="157" y="83"/>
                </a:cxn>
                <a:cxn ang="0">
                  <a:pos x="168" y="90"/>
                </a:cxn>
                <a:cxn ang="0">
                  <a:pos x="177" y="95"/>
                </a:cxn>
                <a:cxn ang="0">
                  <a:pos x="184" y="99"/>
                </a:cxn>
                <a:cxn ang="0">
                  <a:pos x="192" y="103"/>
                </a:cxn>
                <a:cxn ang="0">
                  <a:pos x="203" y="109"/>
                </a:cxn>
                <a:cxn ang="0">
                  <a:pos x="211" y="113"/>
                </a:cxn>
                <a:cxn ang="0">
                  <a:pos x="220" y="118"/>
                </a:cxn>
                <a:cxn ang="0">
                  <a:pos x="230" y="124"/>
                </a:cxn>
                <a:cxn ang="0">
                  <a:pos x="239" y="129"/>
                </a:cxn>
                <a:cxn ang="0">
                  <a:pos x="247" y="133"/>
                </a:cxn>
                <a:cxn ang="0">
                  <a:pos x="258" y="139"/>
                </a:cxn>
                <a:cxn ang="0">
                  <a:pos x="267" y="144"/>
                </a:cxn>
                <a:cxn ang="0">
                  <a:pos x="278" y="150"/>
                </a:cxn>
                <a:cxn ang="0">
                  <a:pos x="287" y="155"/>
                </a:cxn>
                <a:cxn ang="0">
                  <a:pos x="298" y="161"/>
                </a:cxn>
                <a:cxn ang="0">
                  <a:pos x="307" y="166"/>
                </a:cxn>
                <a:cxn ang="0">
                  <a:pos x="318" y="173"/>
                </a:cxn>
                <a:cxn ang="0">
                  <a:pos x="327" y="178"/>
                </a:cxn>
                <a:cxn ang="0">
                  <a:pos x="338" y="184"/>
                </a:cxn>
                <a:cxn ang="0">
                  <a:pos x="347" y="189"/>
                </a:cxn>
                <a:cxn ang="0">
                  <a:pos x="358" y="195"/>
                </a:cxn>
                <a:cxn ang="0">
                  <a:pos x="367" y="200"/>
                </a:cxn>
                <a:cxn ang="0">
                  <a:pos x="378" y="206"/>
                </a:cxn>
                <a:cxn ang="0">
                  <a:pos x="387" y="211"/>
                </a:cxn>
                <a:cxn ang="0">
                  <a:pos x="398" y="217"/>
                </a:cxn>
                <a:cxn ang="0">
                  <a:pos x="407" y="222"/>
                </a:cxn>
                <a:cxn ang="0">
                  <a:pos x="418" y="228"/>
                </a:cxn>
                <a:cxn ang="0">
                  <a:pos x="427" y="233"/>
                </a:cxn>
                <a:cxn ang="0">
                  <a:pos x="438" y="239"/>
                </a:cxn>
                <a:cxn ang="0">
                  <a:pos x="447" y="244"/>
                </a:cxn>
                <a:cxn ang="0">
                  <a:pos x="458" y="250"/>
                </a:cxn>
                <a:cxn ang="0">
                  <a:pos x="467" y="255"/>
                </a:cxn>
                <a:cxn ang="0">
                  <a:pos x="478" y="261"/>
                </a:cxn>
                <a:cxn ang="0">
                  <a:pos x="487" y="266"/>
                </a:cxn>
                <a:cxn ang="0">
                  <a:pos x="498" y="272"/>
                </a:cxn>
                <a:cxn ang="0">
                  <a:pos x="507" y="277"/>
                </a:cxn>
                <a:cxn ang="0">
                  <a:pos x="518" y="283"/>
                </a:cxn>
                <a:cxn ang="0">
                  <a:pos x="527" y="288"/>
                </a:cxn>
              </a:cxnLst>
              <a:rect l="0" t="0" r="r" b="b"/>
              <a:pathLst>
                <a:path w="529" h="289">
                  <a:moveTo>
                    <a:pt x="3" y="2"/>
                  </a:moveTo>
                  <a:lnTo>
                    <a:pt x="4" y="2"/>
                  </a:lnTo>
                  <a:moveTo>
                    <a:pt x="7" y="4"/>
                  </a:moveTo>
                  <a:lnTo>
                    <a:pt x="8" y="4"/>
                  </a:lnTo>
                  <a:moveTo>
                    <a:pt x="11" y="6"/>
                  </a:moveTo>
                  <a:lnTo>
                    <a:pt x="12" y="6"/>
                  </a:lnTo>
                  <a:moveTo>
                    <a:pt x="15" y="8"/>
                  </a:moveTo>
                  <a:lnTo>
                    <a:pt x="16" y="9"/>
                  </a:lnTo>
                  <a:moveTo>
                    <a:pt x="19" y="10"/>
                  </a:moveTo>
                  <a:lnTo>
                    <a:pt x="20" y="11"/>
                  </a:lnTo>
                  <a:moveTo>
                    <a:pt x="23" y="12"/>
                  </a:moveTo>
                  <a:lnTo>
                    <a:pt x="24" y="13"/>
                  </a:lnTo>
                  <a:moveTo>
                    <a:pt x="27" y="14"/>
                  </a:moveTo>
                  <a:lnTo>
                    <a:pt x="28" y="15"/>
                  </a:lnTo>
                  <a:moveTo>
                    <a:pt x="31" y="16"/>
                  </a:moveTo>
                  <a:lnTo>
                    <a:pt x="32" y="17"/>
                  </a:lnTo>
                  <a:moveTo>
                    <a:pt x="35" y="18"/>
                  </a:moveTo>
                  <a:lnTo>
                    <a:pt x="36" y="19"/>
                  </a:lnTo>
                  <a:moveTo>
                    <a:pt x="39" y="20"/>
                  </a:moveTo>
                  <a:lnTo>
                    <a:pt x="40" y="21"/>
                  </a:lnTo>
                  <a:moveTo>
                    <a:pt x="43" y="22"/>
                  </a:moveTo>
                  <a:lnTo>
                    <a:pt x="44" y="23"/>
                  </a:lnTo>
                  <a:moveTo>
                    <a:pt x="47" y="24"/>
                  </a:moveTo>
                  <a:lnTo>
                    <a:pt x="48" y="25"/>
                  </a:lnTo>
                  <a:moveTo>
                    <a:pt x="51" y="26"/>
                  </a:moveTo>
                  <a:lnTo>
                    <a:pt x="52" y="27"/>
                  </a:lnTo>
                  <a:moveTo>
                    <a:pt x="55" y="28"/>
                  </a:moveTo>
                  <a:lnTo>
                    <a:pt x="56" y="29"/>
                  </a:lnTo>
                  <a:moveTo>
                    <a:pt x="59" y="30"/>
                  </a:moveTo>
                  <a:lnTo>
                    <a:pt x="60" y="31"/>
                  </a:lnTo>
                  <a:moveTo>
                    <a:pt x="63" y="32"/>
                  </a:moveTo>
                  <a:lnTo>
                    <a:pt x="64" y="33"/>
                  </a:lnTo>
                  <a:moveTo>
                    <a:pt x="67" y="34"/>
                  </a:moveTo>
                  <a:lnTo>
                    <a:pt x="68" y="35"/>
                  </a:lnTo>
                  <a:moveTo>
                    <a:pt x="71" y="36"/>
                  </a:moveTo>
                  <a:lnTo>
                    <a:pt x="72" y="37"/>
                  </a:lnTo>
                  <a:moveTo>
                    <a:pt x="75" y="38"/>
                  </a:moveTo>
                  <a:lnTo>
                    <a:pt x="76" y="39"/>
                  </a:lnTo>
                  <a:moveTo>
                    <a:pt x="79" y="40"/>
                  </a:moveTo>
                  <a:lnTo>
                    <a:pt x="80" y="41"/>
                  </a:lnTo>
                  <a:moveTo>
                    <a:pt x="83" y="42"/>
                  </a:moveTo>
                  <a:lnTo>
                    <a:pt x="84" y="43"/>
                  </a:lnTo>
                  <a:moveTo>
                    <a:pt x="86" y="44"/>
                  </a:moveTo>
                  <a:lnTo>
                    <a:pt x="87" y="45"/>
                  </a:lnTo>
                  <a:moveTo>
                    <a:pt x="90" y="46"/>
                  </a:moveTo>
                  <a:lnTo>
                    <a:pt x="91" y="47"/>
                  </a:lnTo>
                  <a:moveTo>
                    <a:pt x="94" y="49"/>
                  </a:moveTo>
                  <a:lnTo>
                    <a:pt x="95" y="49"/>
                  </a:lnTo>
                  <a:lnTo>
                    <a:pt x="95" y="49"/>
                  </a:lnTo>
                  <a:moveTo>
                    <a:pt x="98" y="51"/>
                  </a:moveTo>
                  <a:lnTo>
                    <a:pt x="99" y="51"/>
                  </a:lnTo>
                  <a:moveTo>
                    <a:pt x="102" y="53"/>
                  </a:moveTo>
                  <a:lnTo>
                    <a:pt x="103" y="53"/>
                  </a:lnTo>
                  <a:moveTo>
                    <a:pt x="106" y="55"/>
                  </a:moveTo>
                  <a:lnTo>
                    <a:pt x="107" y="55"/>
                  </a:lnTo>
                  <a:moveTo>
                    <a:pt x="110" y="57"/>
                  </a:moveTo>
                  <a:lnTo>
                    <a:pt x="111" y="58"/>
                  </a:lnTo>
                  <a:moveTo>
                    <a:pt x="114" y="59"/>
                  </a:moveTo>
                  <a:lnTo>
                    <a:pt x="115" y="60"/>
                  </a:lnTo>
                  <a:moveTo>
                    <a:pt x="118" y="61"/>
                  </a:moveTo>
                  <a:lnTo>
                    <a:pt x="119" y="62"/>
                  </a:lnTo>
                  <a:lnTo>
                    <a:pt x="119" y="62"/>
                  </a:lnTo>
                  <a:moveTo>
                    <a:pt x="122" y="63"/>
                  </a:moveTo>
                  <a:lnTo>
                    <a:pt x="123" y="64"/>
                  </a:lnTo>
                  <a:moveTo>
                    <a:pt x="125" y="65"/>
                  </a:moveTo>
                  <a:lnTo>
                    <a:pt x="126" y="66"/>
                  </a:lnTo>
                  <a:moveTo>
                    <a:pt x="129" y="68"/>
                  </a:moveTo>
                  <a:lnTo>
                    <a:pt x="130" y="68"/>
                  </a:lnTo>
                  <a:lnTo>
                    <a:pt x="130" y="68"/>
                  </a:lnTo>
                  <a:moveTo>
                    <a:pt x="133" y="70"/>
                  </a:moveTo>
                  <a:lnTo>
                    <a:pt x="134" y="70"/>
                  </a:lnTo>
                  <a:moveTo>
                    <a:pt x="136" y="72"/>
                  </a:moveTo>
                  <a:lnTo>
                    <a:pt x="137" y="72"/>
                  </a:lnTo>
                  <a:moveTo>
                    <a:pt x="140" y="74"/>
                  </a:moveTo>
                  <a:lnTo>
                    <a:pt x="141" y="74"/>
                  </a:lnTo>
                  <a:moveTo>
                    <a:pt x="144" y="76"/>
                  </a:moveTo>
                  <a:lnTo>
                    <a:pt x="145" y="77"/>
                  </a:lnTo>
                  <a:moveTo>
                    <a:pt x="148" y="78"/>
                  </a:moveTo>
                  <a:lnTo>
                    <a:pt x="149" y="79"/>
                  </a:lnTo>
                  <a:lnTo>
                    <a:pt x="149" y="79"/>
                  </a:lnTo>
                  <a:moveTo>
                    <a:pt x="152" y="81"/>
                  </a:moveTo>
                  <a:lnTo>
                    <a:pt x="153" y="81"/>
                  </a:lnTo>
                  <a:moveTo>
                    <a:pt x="156" y="83"/>
                  </a:moveTo>
                  <a:lnTo>
                    <a:pt x="157" y="83"/>
                  </a:lnTo>
                  <a:moveTo>
                    <a:pt x="160" y="85"/>
                  </a:moveTo>
                  <a:lnTo>
                    <a:pt x="161" y="86"/>
                  </a:lnTo>
                  <a:moveTo>
                    <a:pt x="164" y="87"/>
                  </a:moveTo>
                  <a:lnTo>
                    <a:pt x="165" y="88"/>
                  </a:lnTo>
                  <a:moveTo>
                    <a:pt x="168" y="90"/>
                  </a:moveTo>
                  <a:lnTo>
                    <a:pt x="169" y="90"/>
                  </a:lnTo>
                  <a:moveTo>
                    <a:pt x="172" y="92"/>
                  </a:moveTo>
                  <a:lnTo>
                    <a:pt x="173" y="92"/>
                  </a:lnTo>
                  <a:moveTo>
                    <a:pt x="176" y="94"/>
                  </a:moveTo>
                  <a:lnTo>
                    <a:pt x="177" y="95"/>
                  </a:lnTo>
                  <a:moveTo>
                    <a:pt x="180" y="96"/>
                  </a:moveTo>
                  <a:lnTo>
                    <a:pt x="181" y="97"/>
                  </a:lnTo>
                  <a:lnTo>
                    <a:pt x="181" y="97"/>
                  </a:lnTo>
                  <a:moveTo>
                    <a:pt x="183" y="98"/>
                  </a:moveTo>
                  <a:lnTo>
                    <a:pt x="184" y="99"/>
                  </a:lnTo>
                  <a:moveTo>
                    <a:pt x="187" y="100"/>
                  </a:moveTo>
                  <a:lnTo>
                    <a:pt x="188" y="101"/>
                  </a:lnTo>
                  <a:moveTo>
                    <a:pt x="191" y="102"/>
                  </a:moveTo>
                  <a:lnTo>
                    <a:pt x="192" y="103"/>
                  </a:lnTo>
                  <a:lnTo>
                    <a:pt x="192" y="103"/>
                  </a:lnTo>
                  <a:moveTo>
                    <a:pt x="195" y="105"/>
                  </a:moveTo>
                  <a:lnTo>
                    <a:pt x="196" y="105"/>
                  </a:lnTo>
                  <a:moveTo>
                    <a:pt x="199" y="107"/>
                  </a:moveTo>
                  <a:lnTo>
                    <a:pt x="200" y="107"/>
                  </a:lnTo>
                  <a:moveTo>
                    <a:pt x="203" y="109"/>
                  </a:moveTo>
                  <a:lnTo>
                    <a:pt x="204" y="110"/>
                  </a:lnTo>
                  <a:moveTo>
                    <a:pt x="207" y="111"/>
                  </a:moveTo>
                  <a:lnTo>
                    <a:pt x="208" y="112"/>
                  </a:lnTo>
                  <a:lnTo>
                    <a:pt x="208" y="112"/>
                  </a:lnTo>
                  <a:moveTo>
                    <a:pt x="211" y="113"/>
                  </a:moveTo>
                  <a:lnTo>
                    <a:pt x="212" y="114"/>
                  </a:lnTo>
                  <a:moveTo>
                    <a:pt x="215" y="115"/>
                  </a:moveTo>
                  <a:lnTo>
                    <a:pt x="216" y="116"/>
                  </a:lnTo>
                  <a:moveTo>
                    <a:pt x="219" y="117"/>
                  </a:moveTo>
                  <a:lnTo>
                    <a:pt x="220" y="118"/>
                  </a:lnTo>
                  <a:moveTo>
                    <a:pt x="222" y="119"/>
                  </a:moveTo>
                  <a:lnTo>
                    <a:pt x="223" y="120"/>
                  </a:lnTo>
                  <a:moveTo>
                    <a:pt x="226" y="121"/>
                  </a:moveTo>
                  <a:lnTo>
                    <a:pt x="227" y="122"/>
                  </a:lnTo>
                  <a:moveTo>
                    <a:pt x="230" y="124"/>
                  </a:moveTo>
                  <a:lnTo>
                    <a:pt x="231" y="124"/>
                  </a:lnTo>
                  <a:moveTo>
                    <a:pt x="234" y="126"/>
                  </a:moveTo>
                  <a:lnTo>
                    <a:pt x="235" y="127"/>
                  </a:lnTo>
                  <a:moveTo>
                    <a:pt x="238" y="128"/>
                  </a:moveTo>
                  <a:lnTo>
                    <a:pt x="239" y="129"/>
                  </a:lnTo>
                  <a:lnTo>
                    <a:pt x="239" y="129"/>
                  </a:lnTo>
                  <a:moveTo>
                    <a:pt x="242" y="131"/>
                  </a:moveTo>
                  <a:lnTo>
                    <a:pt x="243" y="131"/>
                  </a:lnTo>
                  <a:moveTo>
                    <a:pt x="246" y="133"/>
                  </a:moveTo>
                  <a:lnTo>
                    <a:pt x="247" y="133"/>
                  </a:lnTo>
                  <a:moveTo>
                    <a:pt x="250" y="135"/>
                  </a:moveTo>
                  <a:lnTo>
                    <a:pt x="251" y="136"/>
                  </a:lnTo>
                  <a:moveTo>
                    <a:pt x="254" y="137"/>
                  </a:moveTo>
                  <a:lnTo>
                    <a:pt x="255" y="138"/>
                  </a:lnTo>
                  <a:moveTo>
                    <a:pt x="258" y="139"/>
                  </a:moveTo>
                  <a:lnTo>
                    <a:pt x="259" y="140"/>
                  </a:lnTo>
                  <a:moveTo>
                    <a:pt x="262" y="142"/>
                  </a:moveTo>
                  <a:lnTo>
                    <a:pt x="263" y="142"/>
                  </a:lnTo>
                  <a:moveTo>
                    <a:pt x="266" y="144"/>
                  </a:moveTo>
                  <a:lnTo>
                    <a:pt x="267" y="144"/>
                  </a:lnTo>
                  <a:moveTo>
                    <a:pt x="270" y="146"/>
                  </a:moveTo>
                  <a:lnTo>
                    <a:pt x="271" y="147"/>
                  </a:lnTo>
                  <a:moveTo>
                    <a:pt x="274" y="148"/>
                  </a:moveTo>
                  <a:lnTo>
                    <a:pt x="275" y="149"/>
                  </a:lnTo>
                  <a:moveTo>
                    <a:pt x="278" y="150"/>
                  </a:moveTo>
                  <a:lnTo>
                    <a:pt x="279" y="151"/>
                  </a:lnTo>
                  <a:moveTo>
                    <a:pt x="282" y="153"/>
                  </a:moveTo>
                  <a:lnTo>
                    <a:pt x="283" y="153"/>
                  </a:lnTo>
                  <a:moveTo>
                    <a:pt x="286" y="155"/>
                  </a:moveTo>
                  <a:lnTo>
                    <a:pt x="287" y="155"/>
                  </a:lnTo>
                  <a:moveTo>
                    <a:pt x="290" y="157"/>
                  </a:moveTo>
                  <a:lnTo>
                    <a:pt x="291" y="158"/>
                  </a:lnTo>
                  <a:moveTo>
                    <a:pt x="294" y="159"/>
                  </a:moveTo>
                  <a:lnTo>
                    <a:pt x="295" y="160"/>
                  </a:lnTo>
                  <a:moveTo>
                    <a:pt x="298" y="161"/>
                  </a:moveTo>
                  <a:lnTo>
                    <a:pt x="299" y="162"/>
                  </a:lnTo>
                  <a:moveTo>
                    <a:pt x="302" y="164"/>
                  </a:moveTo>
                  <a:lnTo>
                    <a:pt x="303" y="164"/>
                  </a:lnTo>
                  <a:moveTo>
                    <a:pt x="306" y="166"/>
                  </a:moveTo>
                  <a:lnTo>
                    <a:pt x="307" y="166"/>
                  </a:lnTo>
                  <a:moveTo>
                    <a:pt x="310" y="168"/>
                  </a:moveTo>
                  <a:lnTo>
                    <a:pt x="311" y="169"/>
                  </a:lnTo>
                  <a:moveTo>
                    <a:pt x="314" y="170"/>
                  </a:moveTo>
                  <a:lnTo>
                    <a:pt x="315" y="171"/>
                  </a:lnTo>
                  <a:moveTo>
                    <a:pt x="318" y="173"/>
                  </a:moveTo>
                  <a:lnTo>
                    <a:pt x="319" y="173"/>
                  </a:lnTo>
                  <a:moveTo>
                    <a:pt x="322" y="175"/>
                  </a:moveTo>
                  <a:lnTo>
                    <a:pt x="323" y="175"/>
                  </a:lnTo>
                  <a:moveTo>
                    <a:pt x="326" y="177"/>
                  </a:moveTo>
                  <a:lnTo>
                    <a:pt x="327" y="178"/>
                  </a:lnTo>
                  <a:moveTo>
                    <a:pt x="330" y="179"/>
                  </a:moveTo>
                  <a:lnTo>
                    <a:pt x="331" y="180"/>
                  </a:lnTo>
                  <a:moveTo>
                    <a:pt x="334" y="181"/>
                  </a:moveTo>
                  <a:lnTo>
                    <a:pt x="335" y="182"/>
                  </a:lnTo>
                  <a:moveTo>
                    <a:pt x="338" y="184"/>
                  </a:moveTo>
                  <a:lnTo>
                    <a:pt x="339" y="184"/>
                  </a:lnTo>
                  <a:moveTo>
                    <a:pt x="342" y="186"/>
                  </a:moveTo>
                  <a:lnTo>
                    <a:pt x="343" y="186"/>
                  </a:lnTo>
                  <a:moveTo>
                    <a:pt x="346" y="188"/>
                  </a:moveTo>
                  <a:lnTo>
                    <a:pt x="347" y="189"/>
                  </a:lnTo>
                  <a:moveTo>
                    <a:pt x="350" y="190"/>
                  </a:moveTo>
                  <a:lnTo>
                    <a:pt x="351" y="191"/>
                  </a:lnTo>
                  <a:moveTo>
                    <a:pt x="354" y="192"/>
                  </a:moveTo>
                  <a:lnTo>
                    <a:pt x="355" y="193"/>
                  </a:lnTo>
                  <a:moveTo>
                    <a:pt x="358" y="195"/>
                  </a:moveTo>
                  <a:lnTo>
                    <a:pt x="359" y="195"/>
                  </a:lnTo>
                  <a:moveTo>
                    <a:pt x="362" y="197"/>
                  </a:moveTo>
                  <a:lnTo>
                    <a:pt x="363" y="197"/>
                  </a:lnTo>
                  <a:moveTo>
                    <a:pt x="366" y="199"/>
                  </a:moveTo>
                  <a:lnTo>
                    <a:pt x="367" y="200"/>
                  </a:lnTo>
                  <a:moveTo>
                    <a:pt x="370" y="201"/>
                  </a:moveTo>
                  <a:lnTo>
                    <a:pt x="371" y="202"/>
                  </a:lnTo>
                  <a:moveTo>
                    <a:pt x="374" y="203"/>
                  </a:moveTo>
                  <a:lnTo>
                    <a:pt x="375" y="204"/>
                  </a:lnTo>
                  <a:moveTo>
                    <a:pt x="378" y="206"/>
                  </a:moveTo>
                  <a:lnTo>
                    <a:pt x="379" y="206"/>
                  </a:lnTo>
                  <a:moveTo>
                    <a:pt x="382" y="208"/>
                  </a:moveTo>
                  <a:lnTo>
                    <a:pt x="383" y="208"/>
                  </a:lnTo>
                  <a:moveTo>
                    <a:pt x="386" y="210"/>
                  </a:moveTo>
                  <a:lnTo>
                    <a:pt x="387" y="211"/>
                  </a:lnTo>
                  <a:moveTo>
                    <a:pt x="390" y="212"/>
                  </a:moveTo>
                  <a:lnTo>
                    <a:pt x="391" y="213"/>
                  </a:lnTo>
                  <a:moveTo>
                    <a:pt x="394" y="214"/>
                  </a:moveTo>
                  <a:lnTo>
                    <a:pt x="395" y="215"/>
                  </a:lnTo>
                  <a:moveTo>
                    <a:pt x="398" y="217"/>
                  </a:moveTo>
                  <a:lnTo>
                    <a:pt x="399" y="217"/>
                  </a:lnTo>
                  <a:moveTo>
                    <a:pt x="402" y="219"/>
                  </a:moveTo>
                  <a:lnTo>
                    <a:pt x="403" y="219"/>
                  </a:lnTo>
                  <a:moveTo>
                    <a:pt x="406" y="221"/>
                  </a:moveTo>
                  <a:lnTo>
                    <a:pt x="407" y="222"/>
                  </a:lnTo>
                  <a:moveTo>
                    <a:pt x="410" y="223"/>
                  </a:moveTo>
                  <a:lnTo>
                    <a:pt x="411" y="224"/>
                  </a:lnTo>
                  <a:moveTo>
                    <a:pt x="414" y="226"/>
                  </a:moveTo>
                  <a:lnTo>
                    <a:pt x="415" y="226"/>
                  </a:lnTo>
                  <a:moveTo>
                    <a:pt x="418" y="228"/>
                  </a:moveTo>
                  <a:lnTo>
                    <a:pt x="419" y="228"/>
                  </a:lnTo>
                  <a:moveTo>
                    <a:pt x="422" y="230"/>
                  </a:moveTo>
                  <a:lnTo>
                    <a:pt x="423" y="230"/>
                  </a:lnTo>
                  <a:moveTo>
                    <a:pt x="426" y="232"/>
                  </a:moveTo>
                  <a:lnTo>
                    <a:pt x="427" y="233"/>
                  </a:lnTo>
                  <a:moveTo>
                    <a:pt x="430" y="234"/>
                  </a:moveTo>
                  <a:lnTo>
                    <a:pt x="431" y="235"/>
                  </a:lnTo>
                  <a:moveTo>
                    <a:pt x="434" y="237"/>
                  </a:moveTo>
                  <a:lnTo>
                    <a:pt x="435" y="237"/>
                  </a:lnTo>
                  <a:moveTo>
                    <a:pt x="438" y="239"/>
                  </a:moveTo>
                  <a:lnTo>
                    <a:pt x="439" y="239"/>
                  </a:lnTo>
                  <a:moveTo>
                    <a:pt x="442" y="241"/>
                  </a:moveTo>
                  <a:lnTo>
                    <a:pt x="443" y="242"/>
                  </a:lnTo>
                  <a:moveTo>
                    <a:pt x="446" y="243"/>
                  </a:moveTo>
                  <a:lnTo>
                    <a:pt x="447" y="244"/>
                  </a:lnTo>
                  <a:moveTo>
                    <a:pt x="450" y="245"/>
                  </a:moveTo>
                  <a:lnTo>
                    <a:pt x="451" y="246"/>
                  </a:lnTo>
                  <a:moveTo>
                    <a:pt x="454" y="248"/>
                  </a:moveTo>
                  <a:lnTo>
                    <a:pt x="455" y="248"/>
                  </a:lnTo>
                  <a:moveTo>
                    <a:pt x="458" y="250"/>
                  </a:moveTo>
                  <a:lnTo>
                    <a:pt x="459" y="250"/>
                  </a:lnTo>
                  <a:moveTo>
                    <a:pt x="462" y="252"/>
                  </a:moveTo>
                  <a:lnTo>
                    <a:pt x="463" y="253"/>
                  </a:lnTo>
                  <a:moveTo>
                    <a:pt x="466" y="254"/>
                  </a:moveTo>
                  <a:lnTo>
                    <a:pt x="467" y="255"/>
                  </a:lnTo>
                  <a:moveTo>
                    <a:pt x="470" y="256"/>
                  </a:moveTo>
                  <a:lnTo>
                    <a:pt x="471" y="257"/>
                  </a:lnTo>
                  <a:moveTo>
                    <a:pt x="474" y="259"/>
                  </a:moveTo>
                  <a:lnTo>
                    <a:pt x="475" y="259"/>
                  </a:lnTo>
                  <a:moveTo>
                    <a:pt x="478" y="261"/>
                  </a:moveTo>
                  <a:lnTo>
                    <a:pt x="479" y="261"/>
                  </a:lnTo>
                  <a:moveTo>
                    <a:pt x="482" y="263"/>
                  </a:moveTo>
                  <a:lnTo>
                    <a:pt x="483" y="264"/>
                  </a:lnTo>
                  <a:moveTo>
                    <a:pt x="486" y="265"/>
                  </a:moveTo>
                  <a:lnTo>
                    <a:pt x="487" y="266"/>
                  </a:lnTo>
                  <a:moveTo>
                    <a:pt x="490" y="267"/>
                  </a:moveTo>
                  <a:lnTo>
                    <a:pt x="491" y="268"/>
                  </a:lnTo>
                  <a:moveTo>
                    <a:pt x="494" y="270"/>
                  </a:moveTo>
                  <a:lnTo>
                    <a:pt x="495" y="270"/>
                  </a:lnTo>
                  <a:moveTo>
                    <a:pt x="498" y="272"/>
                  </a:moveTo>
                  <a:lnTo>
                    <a:pt x="499" y="272"/>
                  </a:lnTo>
                  <a:moveTo>
                    <a:pt x="502" y="274"/>
                  </a:moveTo>
                  <a:lnTo>
                    <a:pt x="503" y="275"/>
                  </a:lnTo>
                  <a:moveTo>
                    <a:pt x="506" y="276"/>
                  </a:moveTo>
                  <a:lnTo>
                    <a:pt x="507" y="277"/>
                  </a:lnTo>
                  <a:moveTo>
                    <a:pt x="510" y="279"/>
                  </a:moveTo>
                  <a:lnTo>
                    <a:pt x="511" y="279"/>
                  </a:lnTo>
                  <a:moveTo>
                    <a:pt x="514" y="281"/>
                  </a:moveTo>
                  <a:lnTo>
                    <a:pt x="515" y="281"/>
                  </a:lnTo>
                  <a:moveTo>
                    <a:pt x="518" y="283"/>
                  </a:moveTo>
                  <a:lnTo>
                    <a:pt x="519" y="283"/>
                  </a:lnTo>
                  <a:moveTo>
                    <a:pt x="522" y="285"/>
                  </a:moveTo>
                  <a:lnTo>
                    <a:pt x="523" y="286"/>
                  </a:lnTo>
                  <a:moveTo>
                    <a:pt x="526" y="287"/>
                  </a:moveTo>
                  <a:lnTo>
                    <a:pt x="527" y="288"/>
                  </a:lnTo>
                </a:path>
              </a:pathLst>
            </a:cu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313" name="Rectangle 217"/>
            <p:cNvSpPr>
              <a:spLocks noChangeArrowheads="1"/>
            </p:cNvSpPr>
            <p:nvPr/>
          </p:nvSpPr>
          <p:spPr bwMode="auto">
            <a:xfrm>
              <a:off x="2558" y="219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14" name="Rectangle 218"/>
            <p:cNvSpPr>
              <a:spLocks noChangeArrowheads="1"/>
            </p:cNvSpPr>
            <p:nvPr/>
          </p:nvSpPr>
          <p:spPr bwMode="auto">
            <a:xfrm>
              <a:off x="2686" y="2267"/>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15" name="Rectangle 219"/>
            <p:cNvSpPr>
              <a:spLocks noChangeArrowheads="1"/>
            </p:cNvSpPr>
            <p:nvPr/>
          </p:nvSpPr>
          <p:spPr bwMode="auto">
            <a:xfrm>
              <a:off x="2990" y="243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16" name="Rectangle 220"/>
            <p:cNvSpPr>
              <a:spLocks noChangeArrowheads="1"/>
            </p:cNvSpPr>
            <p:nvPr/>
          </p:nvSpPr>
          <p:spPr bwMode="auto">
            <a:xfrm>
              <a:off x="2116" y="1972"/>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17" name="Rectangle 221"/>
            <p:cNvSpPr>
              <a:spLocks noChangeArrowheads="1"/>
            </p:cNvSpPr>
            <p:nvPr/>
          </p:nvSpPr>
          <p:spPr bwMode="auto">
            <a:xfrm>
              <a:off x="2762" y="230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18" name="Rectangle 222"/>
            <p:cNvSpPr>
              <a:spLocks noChangeArrowheads="1"/>
            </p:cNvSpPr>
            <p:nvPr/>
          </p:nvSpPr>
          <p:spPr bwMode="auto">
            <a:xfrm>
              <a:off x="3256" y="258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19" name="Rectangle 223"/>
            <p:cNvSpPr>
              <a:spLocks noChangeArrowheads="1"/>
            </p:cNvSpPr>
            <p:nvPr/>
          </p:nvSpPr>
          <p:spPr bwMode="auto">
            <a:xfrm>
              <a:off x="2192" y="200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20" name="Rectangle 224"/>
            <p:cNvSpPr>
              <a:spLocks noChangeArrowheads="1"/>
            </p:cNvSpPr>
            <p:nvPr/>
          </p:nvSpPr>
          <p:spPr bwMode="auto">
            <a:xfrm>
              <a:off x="3309" y="260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21" name="Rectangle 225"/>
            <p:cNvSpPr>
              <a:spLocks noChangeArrowheads="1"/>
            </p:cNvSpPr>
            <p:nvPr/>
          </p:nvSpPr>
          <p:spPr bwMode="auto">
            <a:xfrm>
              <a:off x="2715" y="228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22" name="Rectangle 226"/>
            <p:cNvSpPr>
              <a:spLocks noChangeArrowheads="1"/>
            </p:cNvSpPr>
            <p:nvPr/>
          </p:nvSpPr>
          <p:spPr bwMode="auto">
            <a:xfrm>
              <a:off x="2738" y="229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23" name="Rectangle 227"/>
            <p:cNvSpPr>
              <a:spLocks noChangeArrowheads="1"/>
            </p:cNvSpPr>
            <p:nvPr/>
          </p:nvSpPr>
          <p:spPr bwMode="auto">
            <a:xfrm>
              <a:off x="3175" y="253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24" name="Rectangle 228"/>
            <p:cNvSpPr>
              <a:spLocks noChangeArrowheads="1"/>
            </p:cNvSpPr>
            <p:nvPr/>
          </p:nvSpPr>
          <p:spPr bwMode="auto">
            <a:xfrm>
              <a:off x="3109" y="249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25" name="Rectangle 229"/>
            <p:cNvSpPr>
              <a:spLocks noChangeArrowheads="1"/>
            </p:cNvSpPr>
            <p:nvPr/>
          </p:nvSpPr>
          <p:spPr bwMode="auto">
            <a:xfrm>
              <a:off x="4634" y="314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26" name="Rectangle 230"/>
            <p:cNvSpPr>
              <a:spLocks noChangeArrowheads="1"/>
            </p:cNvSpPr>
            <p:nvPr/>
          </p:nvSpPr>
          <p:spPr bwMode="auto">
            <a:xfrm>
              <a:off x="2539" y="218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27" name="Rectangle 231"/>
            <p:cNvSpPr>
              <a:spLocks noChangeArrowheads="1"/>
            </p:cNvSpPr>
            <p:nvPr/>
          </p:nvSpPr>
          <p:spPr bwMode="auto">
            <a:xfrm>
              <a:off x="2529" y="218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28" name="Rectangle 232"/>
            <p:cNvSpPr>
              <a:spLocks noChangeArrowheads="1"/>
            </p:cNvSpPr>
            <p:nvPr/>
          </p:nvSpPr>
          <p:spPr bwMode="auto">
            <a:xfrm>
              <a:off x="2829" y="234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29" name="Rectangle 233"/>
            <p:cNvSpPr>
              <a:spLocks noChangeArrowheads="1"/>
            </p:cNvSpPr>
            <p:nvPr/>
          </p:nvSpPr>
          <p:spPr bwMode="auto">
            <a:xfrm>
              <a:off x="2182" y="200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30" name="Rectangle 234"/>
            <p:cNvSpPr>
              <a:spLocks noChangeArrowheads="1"/>
            </p:cNvSpPr>
            <p:nvPr/>
          </p:nvSpPr>
          <p:spPr bwMode="auto">
            <a:xfrm>
              <a:off x="2734" y="229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31" name="Rectangle 235"/>
            <p:cNvSpPr>
              <a:spLocks noChangeArrowheads="1"/>
            </p:cNvSpPr>
            <p:nvPr/>
          </p:nvSpPr>
          <p:spPr bwMode="auto">
            <a:xfrm>
              <a:off x="2567" y="220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32" name="Rectangle 236"/>
            <p:cNvSpPr>
              <a:spLocks noChangeArrowheads="1"/>
            </p:cNvSpPr>
            <p:nvPr/>
          </p:nvSpPr>
          <p:spPr bwMode="auto">
            <a:xfrm>
              <a:off x="3033" y="246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33" name="Rectangle 237"/>
            <p:cNvSpPr>
              <a:spLocks noChangeArrowheads="1"/>
            </p:cNvSpPr>
            <p:nvPr/>
          </p:nvSpPr>
          <p:spPr bwMode="auto">
            <a:xfrm>
              <a:off x="2572" y="220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34" name="Rectangle 238"/>
            <p:cNvSpPr>
              <a:spLocks noChangeArrowheads="1"/>
            </p:cNvSpPr>
            <p:nvPr/>
          </p:nvSpPr>
          <p:spPr bwMode="auto">
            <a:xfrm>
              <a:off x="2981" y="2428"/>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8</a:t>
              </a:r>
              <a:endParaRPr kumimoji="0" lang="en-US" sz="1200" b="0" i="0" u="none" strike="noStrike" cap="none" normalizeH="0" baseline="0" smtClean="0">
                <a:ln>
                  <a:noFill/>
                </a:ln>
                <a:solidFill>
                  <a:schemeClr val="tx1"/>
                </a:solidFill>
                <a:effectLst/>
                <a:cs typeface="Arial" pitchFamily="34" charset="0"/>
              </a:endParaRPr>
            </a:p>
          </p:txBody>
        </p:sp>
        <p:sp>
          <p:nvSpPr>
            <p:cNvPr id="4335" name="Freeform 239"/>
            <p:cNvSpPr>
              <a:spLocks noEditPoints="1"/>
            </p:cNvSpPr>
            <p:nvPr/>
          </p:nvSpPr>
          <p:spPr bwMode="auto">
            <a:xfrm>
              <a:off x="1462" y="1526"/>
              <a:ext cx="3046" cy="1663"/>
            </a:xfrm>
            <a:custGeom>
              <a:avLst/>
              <a:gdLst/>
              <a:ahLst/>
              <a:cxnLst>
                <a:cxn ang="0">
                  <a:pos x="11" y="4"/>
                </a:cxn>
                <a:cxn ang="0">
                  <a:pos x="23" y="8"/>
                </a:cxn>
                <a:cxn ang="0">
                  <a:pos x="35" y="13"/>
                </a:cxn>
                <a:cxn ang="0">
                  <a:pos x="47" y="17"/>
                </a:cxn>
                <a:cxn ang="0">
                  <a:pos x="59" y="21"/>
                </a:cxn>
                <a:cxn ang="0">
                  <a:pos x="71" y="25"/>
                </a:cxn>
                <a:cxn ang="0">
                  <a:pos x="83" y="29"/>
                </a:cxn>
                <a:cxn ang="0">
                  <a:pos x="95" y="33"/>
                </a:cxn>
                <a:cxn ang="0">
                  <a:pos x="107" y="37"/>
                </a:cxn>
                <a:cxn ang="0">
                  <a:pos x="119" y="41"/>
                </a:cxn>
                <a:cxn ang="0">
                  <a:pos x="131" y="46"/>
                </a:cxn>
                <a:cxn ang="0">
                  <a:pos x="143" y="50"/>
                </a:cxn>
                <a:cxn ang="0">
                  <a:pos x="155" y="54"/>
                </a:cxn>
                <a:cxn ang="0">
                  <a:pos x="167" y="58"/>
                </a:cxn>
                <a:cxn ang="0">
                  <a:pos x="179" y="62"/>
                </a:cxn>
                <a:cxn ang="0">
                  <a:pos x="191" y="66"/>
                </a:cxn>
                <a:cxn ang="0">
                  <a:pos x="202" y="72"/>
                </a:cxn>
                <a:cxn ang="0">
                  <a:pos x="214" y="79"/>
                </a:cxn>
                <a:cxn ang="0">
                  <a:pos x="226" y="87"/>
                </a:cxn>
                <a:cxn ang="0">
                  <a:pos x="235" y="93"/>
                </a:cxn>
                <a:cxn ang="0">
                  <a:pos x="247" y="100"/>
                </a:cxn>
                <a:cxn ang="0">
                  <a:pos x="258" y="107"/>
                </a:cxn>
                <a:cxn ang="0">
                  <a:pos x="270" y="115"/>
                </a:cxn>
                <a:cxn ang="0">
                  <a:pos x="282" y="123"/>
                </a:cxn>
                <a:cxn ang="0">
                  <a:pos x="293" y="130"/>
                </a:cxn>
                <a:cxn ang="0">
                  <a:pos x="305" y="139"/>
                </a:cxn>
                <a:cxn ang="0">
                  <a:pos x="317" y="147"/>
                </a:cxn>
                <a:cxn ang="0">
                  <a:pos x="329" y="156"/>
                </a:cxn>
                <a:cxn ang="0">
                  <a:pos x="341" y="163"/>
                </a:cxn>
                <a:cxn ang="0">
                  <a:pos x="353" y="170"/>
                </a:cxn>
                <a:cxn ang="0">
                  <a:pos x="365" y="178"/>
                </a:cxn>
                <a:cxn ang="0">
                  <a:pos x="377" y="185"/>
                </a:cxn>
                <a:cxn ang="0">
                  <a:pos x="389" y="193"/>
                </a:cxn>
                <a:cxn ang="0">
                  <a:pos x="401" y="200"/>
                </a:cxn>
                <a:cxn ang="0">
                  <a:pos x="413" y="207"/>
                </a:cxn>
                <a:cxn ang="0">
                  <a:pos x="425" y="215"/>
                </a:cxn>
                <a:cxn ang="0">
                  <a:pos x="437" y="222"/>
                </a:cxn>
                <a:cxn ang="0">
                  <a:pos x="449" y="230"/>
                </a:cxn>
                <a:cxn ang="0">
                  <a:pos x="461" y="237"/>
                </a:cxn>
                <a:cxn ang="0">
                  <a:pos x="472" y="244"/>
                </a:cxn>
                <a:cxn ang="0">
                  <a:pos x="484" y="251"/>
                </a:cxn>
                <a:cxn ang="0">
                  <a:pos x="496" y="259"/>
                </a:cxn>
                <a:cxn ang="0">
                  <a:pos x="508" y="267"/>
                </a:cxn>
                <a:cxn ang="0">
                  <a:pos x="520" y="274"/>
                </a:cxn>
                <a:cxn ang="0">
                  <a:pos x="532" y="282"/>
                </a:cxn>
                <a:cxn ang="0">
                  <a:pos x="544" y="289"/>
                </a:cxn>
                <a:cxn ang="0">
                  <a:pos x="556" y="297"/>
                </a:cxn>
                <a:cxn ang="0">
                  <a:pos x="568" y="304"/>
                </a:cxn>
                <a:cxn ang="0">
                  <a:pos x="580" y="312"/>
                </a:cxn>
                <a:cxn ang="0">
                  <a:pos x="592" y="319"/>
                </a:cxn>
                <a:cxn ang="0">
                  <a:pos x="604" y="327"/>
                </a:cxn>
                <a:cxn ang="0">
                  <a:pos x="616" y="334"/>
                </a:cxn>
                <a:cxn ang="0">
                  <a:pos x="628" y="342"/>
                </a:cxn>
                <a:cxn ang="0">
                  <a:pos x="640" y="349"/>
                </a:cxn>
              </a:cxnLst>
              <a:rect l="0" t="0" r="r" b="b"/>
              <a:pathLst>
                <a:path w="641" h="350">
                  <a:moveTo>
                    <a:pt x="3" y="1"/>
                  </a:moveTo>
                  <a:lnTo>
                    <a:pt x="4" y="2"/>
                  </a:lnTo>
                  <a:moveTo>
                    <a:pt x="7" y="3"/>
                  </a:moveTo>
                  <a:lnTo>
                    <a:pt x="8" y="3"/>
                  </a:lnTo>
                  <a:moveTo>
                    <a:pt x="11" y="4"/>
                  </a:moveTo>
                  <a:lnTo>
                    <a:pt x="12" y="5"/>
                  </a:lnTo>
                  <a:moveTo>
                    <a:pt x="15" y="6"/>
                  </a:moveTo>
                  <a:lnTo>
                    <a:pt x="16" y="6"/>
                  </a:lnTo>
                  <a:moveTo>
                    <a:pt x="19" y="7"/>
                  </a:moveTo>
                  <a:lnTo>
                    <a:pt x="20" y="7"/>
                  </a:lnTo>
                  <a:moveTo>
                    <a:pt x="23" y="8"/>
                  </a:moveTo>
                  <a:lnTo>
                    <a:pt x="24" y="9"/>
                  </a:lnTo>
                  <a:moveTo>
                    <a:pt x="27" y="10"/>
                  </a:moveTo>
                  <a:lnTo>
                    <a:pt x="28" y="10"/>
                  </a:lnTo>
                  <a:moveTo>
                    <a:pt x="31" y="11"/>
                  </a:moveTo>
                  <a:lnTo>
                    <a:pt x="32" y="12"/>
                  </a:lnTo>
                  <a:moveTo>
                    <a:pt x="35" y="13"/>
                  </a:moveTo>
                  <a:lnTo>
                    <a:pt x="36" y="13"/>
                  </a:lnTo>
                  <a:moveTo>
                    <a:pt x="39" y="14"/>
                  </a:moveTo>
                  <a:lnTo>
                    <a:pt x="40" y="15"/>
                  </a:lnTo>
                  <a:moveTo>
                    <a:pt x="43" y="16"/>
                  </a:moveTo>
                  <a:lnTo>
                    <a:pt x="44" y="16"/>
                  </a:lnTo>
                  <a:moveTo>
                    <a:pt x="47" y="17"/>
                  </a:moveTo>
                  <a:lnTo>
                    <a:pt x="48" y="17"/>
                  </a:lnTo>
                  <a:moveTo>
                    <a:pt x="51" y="18"/>
                  </a:moveTo>
                  <a:lnTo>
                    <a:pt x="52" y="19"/>
                  </a:lnTo>
                  <a:moveTo>
                    <a:pt x="55" y="20"/>
                  </a:moveTo>
                  <a:lnTo>
                    <a:pt x="56" y="20"/>
                  </a:lnTo>
                  <a:moveTo>
                    <a:pt x="59" y="21"/>
                  </a:moveTo>
                  <a:lnTo>
                    <a:pt x="60" y="21"/>
                  </a:lnTo>
                  <a:moveTo>
                    <a:pt x="63" y="22"/>
                  </a:moveTo>
                  <a:lnTo>
                    <a:pt x="64" y="23"/>
                  </a:lnTo>
                  <a:moveTo>
                    <a:pt x="67" y="24"/>
                  </a:moveTo>
                  <a:lnTo>
                    <a:pt x="68" y="24"/>
                  </a:lnTo>
                  <a:moveTo>
                    <a:pt x="71" y="25"/>
                  </a:moveTo>
                  <a:lnTo>
                    <a:pt x="72" y="26"/>
                  </a:lnTo>
                  <a:moveTo>
                    <a:pt x="75" y="27"/>
                  </a:moveTo>
                  <a:lnTo>
                    <a:pt x="76" y="27"/>
                  </a:lnTo>
                  <a:moveTo>
                    <a:pt x="79" y="28"/>
                  </a:moveTo>
                  <a:lnTo>
                    <a:pt x="80" y="28"/>
                  </a:lnTo>
                  <a:moveTo>
                    <a:pt x="83" y="29"/>
                  </a:moveTo>
                  <a:lnTo>
                    <a:pt x="84" y="30"/>
                  </a:lnTo>
                  <a:moveTo>
                    <a:pt x="87" y="31"/>
                  </a:moveTo>
                  <a:lnTo>
                    <a:pt x="88" y="31"/>
                  </a:lnTo>
                  <a:moveTo>
                    <a:pt x="91" y="32"/>
                  </a:moveTo>
                  <a:lnTo>
                    <a:pt x="92" y="32"/>
                  </a:lnTo>
                  <a:moveTo>
                    <a:pt x="95" y="33"/>
                  </a:moveTo>
                  <a:lnTo>
                    <a:pt x="96" y="34"/>
                  </a:lnTo>
                  <a:moveTo>
                    <a:pt x="99" y="35"/>
                  </a:moveTo>
                  <a:lnTo>
                    <a:pt x="100" y="35"/>
                  </a:lnTo>
                  <a:moveTo>
                    <a:pt x="103" y="36"/>
                  </a:moveTo>
                  <a:lnTo>
                    <a:pt x="104" y="36"/>
                  </a:lnTo>
                  <a:moveTo>
                    <a:pt x="107" y="37"/>
                  </a:moveTo>
                  <a:lnTo>
                    <a:pt x="108" y="38"/>
                  </a:lnTo>
                  <a:moveTo>
                    <a:pt x="111" y="39"/>
                  </a:moveTo>
                  <a:lnTo>
                    <a:pt x="112" y="39"/>
                  </a:lnTo>
                  <a:moveTo>
                    <a:pt x="115" y="40"/>
                  </a:moveTo>
                  <a:lnTo>
                    <a:pt x="116" y="40"/>
                  </a:lnTo>
                  <a:moveTo>
                    <a:pt x="119" y="41"/>
                  </a:moveTo>
                  <a:lnTo>
                    <a:pt x="120" y="42"/>
                  </a:lnTo>
                  <a:moveTo>
                    <a:pt x="123" y="43"/>
                  </a:moveTo>
                  <a:lnTo>
                    <a:pt x="124" y="43"/>
                  </a:lnTo>
                  <a:moveTo>
                    <a:pt x="127" y="44"/>
                  </a:moveTo>
                  <a:lnTo>
                    <a:pt x="128" y="45"/>
                  </a:lnTo>
                  <a:moveTo>
                    <a:pt x="131" y="46"/>
                  </a:moveTo>
                  <a:lnTo>
                    <a:pt x="132" y="46"/>
                  </a:lnTo>
                  <a:moveTo>
                    <a:pt x="135" y="47"/>
                  </a:moveTo>
                  <a:lnTo>
                    <a:pt x="136" y="47"/>
                  </a:lnTo>
                  <a:moveTo>
                    <a:pt x="139" y="48"/>
                  </a:moveTo>
                  <a:lnTo>
                    <a:pt x="140" y="49"/>
                  </a:lnTo>
                  <a:moveTo>
                    <a:pt x="143" y="50"/>
                  </a:moveTo>
                  <a:lnTo>
                    <a:pt x="144" y="50"/>
                  </a:lnTo>
                  <a:moveTo>
                    <a:pt x="147" y="51"/>
                  </a:moveTo>
                  <a:lnTo>
                    <a:pt x="148" y="51"/>
                  </a:lnTo>
                  <a:moveTo>
                    <a:pt x="151" y="52"/>
                  </a:moveTo>
                  <a:lnTo>
                    <a:pt x="152" y="53"/>
                  </a:lnTo>
                  <a:moveTo>
                    <a:pt x="155" y="54"/>
                  </a:moveTo>
                  <a:lnTo>
                    <a:pt x="156" y="54"/>
                  </a:lnTo>
                  <a:moveTo>
                    <a:pt x="159" y="55"/>
                  </a:moveTo>
                  <a:lnTo>
                    <a:pt x="160" y="55"/>
                  </a:lnTo>
                  <a:moveTo>
                    <a:pt x="163" y="56"/>
                  </a:moveTo>
                  <a:lnTo>
                    <a:pt x="164" y="57"/>
                  </a:lnTo>
                  <a:moveTo>
                    <a:pt x="167" y="58"/>
                  </a:moveTo>
                  <a:lnTo>
                    <a:pt x="168" y="58"/>
                  </a:lnTo>
                  <a:moveTo>
                    <a:pt x="171" y="59"/>
                  </a:moveTo>
                  <a:lnTo>
                    <a:pt x="172" y="60"/>
                  </a:lnTo>
                  <a:moveTo>
                    <a:pt x="175" y="61"/>
                  </a:moveTo>
                  <a:lnTo>
                    <a:pt x="176" y="61"/>
                  </a:lnTo>
                  <a:moveTo>
                    <a:pt x="179" y="62"/>
                  </a:moveTo>
                  <a:lnTo>
                    <a:pt x="180" y="62"/>
                  </a:lnTo>
                  <a:moveTo>
                    <a:pt x="183" y="63"/>
                  </a:moveTo>
                  <a:lnTo>
                    <a:pt x="184" y="64"/>
                  </a:lnTo>
                  <a:moveTo>
                    <a:pt x="187" y="65"/>
                  </a:moveTo>
                  <a:lnTo>
                    <a:pt x="188" y="65"/>
                  </a:lnTo>
                  <a:moveTo>
                    <a:pt x="191" y="66"/>
                  </a:moveTo>
                  <a:lnTo>
                    <a:pt x="192" y="66"/>
                  </a:lnTo>
                  <a:moveTo>
                    <a:pt x="194" y="67"/>
                  </a:moveTo>
                  <a:lnTo>
                    <a:pt x="195" y="68"/>
                  </a:lnTo>
                  <a:moveTo>
                    <a:pt x="198" y="69"/>
                  </a:moveTo>
                  <a:lnTo>
                    <a:pt x="199" y="70"/>
                  </a:lnTo>
                  <a:moveTo>
                    <a:pt x="202" y="72"/>
                  </a:moveTo>
                  <a:lnTo>
                    <a:pt x="203" y="73"/>
                  </a:lnTo>
                  <a:moveTo>
                    <a:pt x="206" y="74"/>
                  </a:moveTo>
                  <a:lnTo>
                    <a:pt x="207" y="75"/>
                  </a:lnTo>
                  <a:moveTo>
                    <a:pt x="210" y="77"/>
                  </a:moveTo>
                  <a:lnTo>
                    <a:pt x="211" y="78"/>
                  </a:lnTo>
                  <a:moveTo>
                    <a:pt x="214" y="79"/>
                  </a:moveTo>
                  <a:lnTo>
                    <a:pt x="215" y="80"/>
                  </a:lnTo>
                  <a:moveTo>
                    <a:pt x="218" y="82"/>
                  </a:moveTo>
                  <a:lnTo>
                    <a:pt x="219" y="83"/>
                  </a:lnTo>
                  <a:moveTo>
                    <a:pt x="222" y="84"/>
                  </a:moveTo>
                  <a:lnTo>
                    <a:pt x="223" y="85"/>
                  </a:lnTo>
                  <a:moveTo>
                    <a:pt x="226" y="87"/>
                  </a:moveTo>
                  <a:lnTo>
                    <a:pt x="227" y="88"/>
                  </a:lnTo>
                  <a:moveTo>
                    <a:pt x="230" y="89"/>
                  </a:moveTo>
                  <a:lnTo>
                    <a:pt x="231" y="90"/>
                  </a:lnTo>
                  <a:lnTo>
                    <a:pt x="231" y="90"/>
                  </a:lnTo>
                  <a:moveTo>
                    <a:pt x="234" y="92"/>
                  </a:moveTo>
                  <a:lnTo>
                    <a:pt x="235" y="93"/>
                  </a:lnTo>
                  <a:moveTo>
                    <a:pt x="238" y="94"/>
                  </a:moveTo>
                  <a:lnTo>
                    <a:pt x="239" y="95"/>
                  </a:lnTo>
                  <a:moveTo>
                    <a:pt x="242" y="97"/>
                  </a:moveTo>
                  <a:lnTo>
                    <a:pt x="243" y="98"/>
                  </a:lnTo>
                  <a:moveTo>
                    <a:pt x="246" y="100"/>
                  </a:moveTo>
                  <a:lnTo>
                    <a:pt x="247" y="100"/>
                  </a:lnTo>
                  <a:moveTo>
                    <a:pt x="250" y="102"/>
                  </a:moveTo>
                  <a:lnTo>
                    <a:pt x="251" y="103"/>
                  </a:lnTo>
                  <a:moveTo>
                    <a:pt x="253" y="104"/>
                  </a:moveTo>
                  <a:lnTo>
                    <a:pt x="254" y="105"/>
                  </a:lnTo>
                  <a:moveTo>
                    <a:pt x="257" y="107"/>
                  </a:moveTo>
                  <a:lnTo>
                    <a:pt x="258" y="107"/>
                  </a:lnTo>
                  <a:moveTo>
                    <a:pt x="261" y="109"/>
                  </a:moveTo>
                  <a:lnTo>
                    <a:pt x="262" y="110"/>
                  </a:lnTo>
                  <a:moveTo>
                    <a:pt x="265" y="112"/>
                  </a:moveTo>
                  <a:lnTo>
                    <a:pt x="266" y="113"/>
                  </a:lnTo>
                  <a:moveTo>
                    <a:pt x="269" y="115"/>
                  </a:moveTo>
                  <a:lnTo>
                    <a:pt x="270" y="115"/>
                  </a:lnTo>
                  <a:moveTo>
                    <a:pt x="273" y="117"/>
                  </a:moveTo>
                  <a:lnTo>
                    <a:pt x="274" y="118"/>
                  </a:lnTo>
                  <a:moveTo>
                    <a:pt x="277" y="120"/>
                  </a:moveTo>
                  <a:lnTo>
                    <a:pt x="278" y="120"/>
                  </a:lnTo>
                  <a:moveTo>
                    <a:pt x="281" y="122"/>
                  </a:moveTo>
                  <a:lnTo>
                    <a:pt x="282" y="123"/>
                  </a:lnTo>
                  <a:moveTo>
                    <a:pt x="285" y="125"/>
                  </a:moveTo>
                  <a:lnTo>
                    <a:pt x="286" y="126"/>
                  </a:lnTo>
                  <a:moveTo>
                    <a:pt x="289" y="128"/>
                  </a:moveTo>
                  <a:lnTo>
                    <a:pt x="290" y="128"/>
                  </a:lnTo>
                  <a:moveTo>
                    <a:pt x="292" y="130"/>
                  </a:moveTo>
                  <a:lnTo>
                    <a:pt x="293" y="130"/>
                  </a:lnTo>
                  <a:moveTo>
                    <a:pt x="296" y="133"/>
                  </a:moveTo>
                  <a:lnTo>
                    <a:pt x="297" y="133"/>
                  </a:lnTo>
                  <a:moveTo>
                    <a:pt x="300" y="135"/>
                  </a:moveTo>
                  <a:lnTo>
                    <a:pt x="301" y="136"/>
                  </a:lnTo>
                  <a:moveTo>
                    <a:pt x="304" y="138"/>
                  </a:moveTo>
                  <a:lnTo>
                    <a:pt x="305" y="139"/>
                  </a:lnTo>
                  <a:moveTo>
                    <a:pt x="308" y="141"/>
                  </a:moveTo>
                  <a:lnTo>
                    <a:pt x="309" y="142"/>
                  </a:lnTo>
                  <a:moveTo>
                    <a:pt x="312" y="144"/>
                  </a:moveTo>
                  <a:lnTo>
                    <a:pt x="313" y="144"/>
                  </a:lnTo>
                  <a:moveTo>
                    <a:pt x="316" y="147"/>
                  </a:moveTo>
                  <a:lnTo>
                    <a:pt x="317" y="147"/>
                  </a:lnTo>
                  <a:moveTo>
                    <a:pt x="320" y="149"/>
                  </a:moveTo>
                  <a:lnTo>
                    <a:pt x="321" y="150"/>
                  </a:lnTo>
                  <a:moveTo>
                    <a:pt x="324" y="152"/>
                  </a:moveTo>
                  <a:lnTo>
                    <a:pt x="325" y="153"/>
                  </a:lnTo>
                  <a:moveTo>
                    <a:pt x="328" y="155"/>
                  </a:moveTo>
                  <a:lnTo>
                    <a:pt x="329" y="156"/>
                  </a:lnTo>
                  <a:moveTo>
                    <a:pt x="332" y="157"/>
                  </a:moveTo>
                  <a:lnTo>
                    <a:pt x="333" y="158"/>
                  </a:lnTo>
                  <a:moveTo>
                    <a:pt x="336" y="160"/>
                  </a:moveTo>
                  <a:lnTo>
                    <a:pt x="337" y="161"/>
                  </a:lnTo>
                  <a:moveTo>
                    <a:pt x="340" y="162"/>
                  </a:moveTo>
                  <a:lnTo>
                    <a:pt x="341" y="163"/>
                  </a:lnTo>
                  <a:moveTo>
                    <a:pt x="344" y="165"/>
                  </a:moveTo>
                  <a:lnTo>
                    <a:pt x="345" y="165"/>
                  </a:lnTo>
                  <a:moveTo>
                    <a:pt x="348" y="167"/>
                  </a:moveTo>
                  <a:lnTo>
                    <a:pt x="349" y="168"/>
                  </a:lnTo>
                  <a:moveTo>
                    <a:pt x="352" y="170"/>
                  </a:moveTo>
                  <a:lnTo>
                    <a:pt x="353" y="170"/>
                  </a:lnTo>
                  <a:moveTo>
                    <a:pt x="356" y="172"/>
                  </a:moveTo>
                  <a:lnTo>
                    <a:pt x="357" y="173"/>
                  </a:lnTo>
                  <a:moveTo>
                    <a:pt x="360" y="175"/>
                  </a:moveTo>
                  <a:lnTo>
                    <a:pt x="361" y="175"/>
                  </a:lnTo>
                  <a:moveTo>
                    <a:pt x="364" y="177"/>
                  </a:moveTo>
                  <a:lnTo>
                    <a:pt x="365" y="178"/>
                  </a:lnTo>
                  <a:moveTo>
                    <a:pt x="368" y="180"/>
                  </a:moveTo>
                  <a:lnTo>
                    <a:pt x="369" y="180"/>
                  </a:lnTo>
                  <a:moveTo>
                    <a:pt x="372" y="182"/>
                  </a:moveTo>
                  <a:lnTo>
                    <a:pt x="373" y="183"/>
                  </a:lnTo>
                  <a:moveTo>
                    <a:pt x="376" y="185"/>
                  </a:moveTo>
                  <a:lnTo>
                    <a:pt x="377" y="185"/>
                  </a:lnTo>
                  <a:moveTo>
                    <a:pt x="380" y="187"/>
                  </a:moveTo>
                  <a:lnTo>
                    <a:pt x="381" y="188"/>
                  </a:lnTo>
                  <a:moveTo>
                    <a:pt x="384" y="190"/>
                  </a:moveTo>
                  <a:lnTo>
                    <a:pt x="385" y="190"/>
                  </a:lnTo>
                  <a:moveTo>
                    <a:pt x="388" y="192"/>
                  </a:moveTo>
                  <a:lnTo>
                    <a:pt x="389" y="193"/>
                  </a:lnTo>
                  <a:moveTo>
                    <a:pt x="392" y="194"/>
                  </a:moveTo>
                  <a:lnTo>
                    <a:pt x="393" y="195"/>
                  </a:lnTo>
                  <a:moveTo>
                    <a:pt x="396" y="197"/>
                  </a:moveTo>
                  <a:lnTo>
                    <a:pt x="397" y="198"/>
                  </a:lnTo>
                  <a:moveTo>
                    <a:pt x="400" y="199"/>
                  </a:moveTo>
                  <a:lnTo>
                    <a:pt x="401" y="200"/>
                  </a:lnTo>
                  <a:moveTo>
                    <a:pt x="404" y="202"/>
                  </a:moveTo>
                  <a:lnTo>
                    <a:pt x="405" y="202"/>
                  </a:lnTo>
                  <a:moveTo>
                    <a:pt x="408" y="204"/>
                  </a:moveTo>
                  <a:lnTo>
                    <a:pt x="409" y="205"/>
                  </a:lnTo>
                  <a:moveTo>
                    <a:pt x="412" y="207"/>
                  </a:moveTo>
                  <a:lnTo>
                    <a:pt x="413" y="207"/>
                  </a:lnTo>
                  <a:moveTo>
                    <a:pt x="416" y="209"/>
                  </a:moveTo>
                  <a:lnTo>
                    <a:pt x="417" y="210"/>
                  </a:lnTo>
                  <a:moveTo>
                    <a:pt x="420" y="212"/>
                  </a:moveTo>
                  <a:lnTo>
                    <a:pt x="421" y="212"/>
                  </a:lnTo>
                  <a:moveTo>
                    <a:pt x="424" y="214"/>
                  </a:moveTo>
                  <a:lnTo>
                    <a:pt x="425" y="215"/>
                  </a:lnTo>
                  <a:moveTo>
                    <a:pt x="428" y="217"/>
                  </a:moveTo>
                  <a:lnTo>
                    <a:pt x="429" y="217"/>
                  </a:lnTo>
                  <a:moveTo>
                    <a:pt x="432" y="219"/>
                  </a:moveTo>
                  <a:lnTo>
                    <a:pt x="433" y="220"/>
                  </a:lnTo>
                  <a:moveTo>
                    <a:pt x="436" y="222"/>
                  </a:moveTo>
                  <a:lnTo>
                    <a:pt x="437" y="222"/>
                  </a:lnTo>
                  <a:moveTo>
                    <a:pt x="440" y="224"/>
                  </a:moveTo>
                  <a:lnTo>
                    <a:pt x="441" y="225"/>
                  </a:lnTo>
                  <a:moveTo>
                    <a:pt x="444" y="227"/>
                  </a:moveTo>
                  <a:lnTo>
                    <a:pt x="445" y="227"/>
                  </a:lnTo>
                  <a:moveTo>
                    <a:pt x="448" y="229"/>
                  </a:moveTo>
                  <a:lnTo>
                    <a:pt x="449" y="230"/>
                  </a:lnTo>
                  <a:moveTo>
                    <a:pt x="452" y="231"/>
                  </a:moveTo>
                  <a:lnTo>
                    <a:pt x="453" y="232"/>
                  </a:lnTo>
                  <a:moveTo>
                    <a:pt x="456" y="234"/>
                  </a:moveTo>
                  <a:lnTo>
                    <a:pt x="457" y="235"/>
                  </a:lnTo>
                  <a:moveTo>
                    <a:pt x="460" y="236"/>
                  </a:moveTo>
                  <a:lnTo>
                    <a:pt x="461" y="237"/>
                  </a:lnTo>
                  <a:lnTo>
                    <a:pt x="461" y="237"/>
                  </a:lnTo>
                  <a:moveTo>
                    <a:pt x="464" y="239"/>
                  </a:moveTo>
                  <a:lnTo>
                    <a:pt x="465" y="240"/>
                  </a:lnTo>
                  <a:moveTo>
                    <a:pt x="468" y="241"/>
                  </a:moveTo>
                  <a:lnTo>
                    <a:pt x="469" y="242"/>
                  </a:lnTo>
                  <a:moveTo>
                    <a:pt x="472" y="244"/>
                  </a:moveTo>
                  <a:lnTo>
                    <a:pt x="473" y="245"/>
                  </a:lnTo>
                  <a:moveTo>
                    <a:pt x="476" y="246"/>
                  </a:moveTo>
                  <a:lnTo>
                    <a:pt x="477" y="247"/>
                  </a:lnTo>
                  <a:moveTo>
                    <a:pt x="480" y="249"/>
                  </a:moveTo>
                  <a:lnTo>
                    <a:pt x="481" y="250"/>
                  </a:lnTo>
                  <a:moveTo>
                    <a:pt x="484" y="251"/>
                  </a:moveTo>
                  <a:lnTo>
                    <a:pt x="485" y="252"/>
                  </a:lnTo>
                  <a:moveTo>
                    <a:pt x="488" y="254"/>
                  </a:moveTo>
                  <a:lnTo>
                    <a:pt x="489" y="255"/>
                  </a:lnTo>
                  <a:moveTo>
                    <a:pt x="492" y="256"/>
                  </a:moveTo>
                  <a:lnTo>
                    <a:pt x="493" y="257"/>
                  </a:lnTo>
                  <a:moveTo>
                    <a:pt x="496" y="259"/>
                  </a:moveTo>
                  <a:lnTo>
                    <a:pt x="497" y="260"/>
                  </a:lnTo>
                  <a:moveTo>
                    <a:pt x="500" y="261"/>
                  </a:moveTo>
                  <a:lnTo>
                    <a:pt x="501" y="262"/>
                  </a:lnTo>
                  <a:moveTo>
                    <a:pt x="504" y="264"/>
                  </a:moveTo>
                  <a:lnTo>
                    <a:pt x="505" y="265"/>
                  </a:lnTo>
                  <a:moveTo>
                    <a:pt x="508" y="267"/>
                  </a:moveTo>
                  <a:lnTo>
                    <a:pt x="509" y="267"/>
                  </a:lnTo>
                  <a:moveTo>
                    <a:pt x="512" y="269"/>
                  </a:moveTo>
                  <a:lnTo>
                    <a:pt x="513" y="270"/>
                  </a:lnTo>
                  <a:moveTo>
                    <a:pt x="516" y="272"/>
                  </a:moveTo>
                  <a:lnTo>
                    <a:pt x="517" y="272"/>
                  </a:lnTo>
                  <a:moveTo>
                    <a:pt x="520" y="274"/>
                  </a:moveTo>
                  <a:lnTo>
                    <a:pt x="521" y="275"/>
                  </a:lnTo>
                  <a:moveTo>
                    <a:pt x="524" y="277"/>
                  </a:moveTo>
                  <a:lnTo>
                    <a:pt x="525" y="277"/>
                  </a:lnTo>
                  <a:moveTo>
                    <a:pt x="528" y="279"/>
                  </a:moveTo>
                  <a:lnTo>
                    <a:pt x="529" y="280"/>
                  </a:lnTo>
                  <a:moveTo>
                    <a:pt x="532" y="282"/>
                  </a:moveTo>
                  <a:lnTo>
                    <a:pt x="533" y="282"/>
                  </a:lnTo>
                  <a:moveTo>
                    <a:pt x="536" y="284"/>
                  </a:moveTo>
                  <a:lnTo>
                    <a:pt x="537" y="285"/>
                  </a:lnTo>
                  <a:moveTo>
                    <a:pt x="540" y="287"/>
                  </a:moveTo>
                  <a:lnTo>
                    <a:pt x="541" y="287"/>
                  </a:lnTo>
                  <a:moveTo>
                    <a:pt x="544" y="289"/>
                  </a:moveTo>
                  <a:lnTo>
                    <a:pt x="545" y="290"/>
                  </a:lnTo>
                  <a:moveTo>
                    <a:pt x="548" y="292"/>
                  </a:moveTo>
                  <a:lnTo>
                    <a:pt x="549" y="292"/>
                  </a:lnTo>
                  <a:moveTo>
                    <a:pt x="552" y="294"/>
                  </a:moveTo>
                  <a:lnTo>
                    <a:pt x="553" y="295"/>
                  </a:lnTo>
                  <a:moveTo>
                    <a:pt x="556" y="297"/>
                  </a:moveTo>
                  <a:lnTo>
                    <a:pt x="557" y="297"/>
                  </a:lnTo>
                  <a:moveTo>
                    <a:pt x="560" y="299"/>
                  </a:moveTo>
                  <a:lnTo>
                    <a:pt x="561" y="300"/>
                  </a:lnTo>
                  <a:moveTo>
                    <a:pt x="564" y="302"/>
                  </a:moveTo>
                  <a:lnTo>
                    <a:pt x="565" y="302"/>
                  </a:lnTo>
                  <a:moveTo>
                    <a:pt x="568" y="304"/>
                  </a:moveTo>
                  <a:lnTo>
                    <a:pt x="569" y="305"/>
                  </a:lnTo>
                  <a:moveTo>
                    <a:pt x="572" y="307"/>
                  </a:moveTo>
                  <a:lnTo>
                    <a:pt x="573" y="307"/>
                  </a:lnTo>
                  <a:moveTo>
                    <a:pt x="576" y="309"/>
                  </a:moveTo>
                  <a:lnTo>
                    <a:pt x="577" y="310"/>
                  </a:lnTo>
                  <a:moveTo>
                    <a:pt x="580" y="312"/>
                  </a:moveTo>
                  <a:lnTo>
                    <a:pt x="581" y="312"/>
                  </a:lnTo>
                  <a:moveTo>
                    <a:pt x="584" y="314"/>
                  </a:moveTo>
                  <a:lnTo>
                    <a:pt x="585" y="315"/>
                  </a:lnTo>
                  <a:moveTo>
                    <a:pt x="588" y="317"/>
                  </a:moveTo>
                  <a:lnTo>
                    <a:pt x="589" y="317"/>
                  </a:lnTo>
                  <a:moveTo>
                    <a:pt x="592" y="319"/>
                  </a:moveTo>
                  <a:lnTo>
                    <a:pt x="593" y="320"/>
                  </a:lnTo>
                  <a:moveTo>
                    <a:pt x="596" y="322"/>
                  </a:moveTo>
                  <a:lnTo>
                    <a:pt x="597" y="322"/>
                  </a:lnTo>
                  <a:moveTo>
                    <a:pt x="600" y="324"/>
                  </a:moveTo>
                  <a:lnTo>
                    <a:pt x="601" y="325"/>
                  </a:lnTo>
                  <a:moveTo>
                    <a:pt x="604" y="327"/>
                  </a:moveTo>
                  <a:lnTo>
                    <a:pt x="605" y="327"/>
                  </a:lnTo>
                  <a:moveTo>
                    <a:pt x="608" y="329"/>
                  </a:moveTo>
                  <a:lnTo>
                    <a:pt x="609" y="330"/>
                  </a:lnTo>
                  <a:moveTo>
                    <a:pt x="612" y="332"/>
                  </a:moveTo>
                  <a:lnTo>
                    <a:pt x="613" y="332"/>
                  </a:lnTo>
                  <a:moveTo>
                    <a:pt x="616" y="334"/>
                  </a:moveTo>
                  <a:lnTo>
                    <a:pt x="617" y="335"/>
                  </a:lnTo>
                  <a:moveTo>
                    <a:pt x="620" y="337"/>
                  </a:moveTo>
                  <a:lnTo>
                    <a:pt x="621" y="337"/>
                  </a:lnTo>
                  <a:moveTo>
                    <a:pt x="624" y="339"/>
                  </a:moveTo>
                  <a:lnTo>
                    <a:pt x="625" y="340"/>
                  </a:lnTo>
                  <a:moveTo>
                    <a:pt x="628" y="342"/>
                  </a:moveTo>
                  <a:lnTo>
                    <a:pt x="629" y="342"/>
                  </a:lnTo>
                  <a:moveTo>
                    <a:pt x="632" y="344"/>
                  </a:moveTo>
                  <a:lnTo>
                    <a:pt x="633" y="345"/>
                  </a:lnTo>
                  <a:moveTo>
                    <a:pt x="636" y="347"/>
                  </a:moveTo>
                  <a:lnTo>
                    <a:pt x="637" y="347"/>
                  </a:lnTo>
                  <a:moveTo>
                    <a:pt x="640" y="349"/>
                  </a:moveTo>
                </a:path>
              </a:pathLst>
            </a:cu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336" name="Rectangle 240"/>
            <p:cNvSpPr>
              <a:spLocks noChangeArrowheads="1"/>
            </p:cNvSpPr>
            <p:nvPr/>
          </p:nvSpPr>
          <p:spPr bwMode="auto">
            <a:xfrm>
              <a:off x="1646" y="1554"/>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9</a:t>
              </a:r>
              <a:endParaRPr kumimoji="0" lang="en-US" sz="1200" b="0" i="0" u="none" strike="noStrike" cap="none" normalizeH="0" baseline="0" smtClean="0">
                <a:ln>
                  <a:noFill/>
                </a:ln>
                <a:solidFill>
                  <a:schemeClr val="tx1"/>
                </a:solidFill>
                <a:effectLst/>
                <a:cs typeface="Arial" pitchFamily="34" charset="0"/>
              </a:endParaRPr>
            </a:p>
          </p:txBody>
        </p:sp>
        <p:sp>
          <p:nvSpPr>
            <p:cNvPr id="4337" name="Rectangle 241"/>
            <p:cNvSpPr>
              <a:spLocks noChangeArrowheads="1"/>
            </p:cNvSpPr>
            <p:nvPr/>
          </p:nvSpPr>
          <p:spPr bwMode="auto">
            <a:xfrm>
              <a:off x="1417" y="1506"/>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9</a:t>
              </a:r>
              <a:endParaRPr kumimoji="0" lang="en-US" sz="1200" b="0" i="0" u="none" strike="noStrike" cap="none" normalizeH="0" baseline="0" smtClean="0">
                <a:ln>
                  <a:noFill/>
                </a:ln>
                <a:solidFill>
                  <a:schemeClr val="tx1"/>
                </a:solidFill>
                <a:effectLst/>
                <a:cs typeface="Arial" pitchFamily="34" charset="0"/>
              </a:endParaRPr>
            </a:p>
          </p:txBody>
        </p:sp>
        <p:sp>
          <p:nvSpPr>
            <p:cNvPr id="4338" name="Rectangle 242"/>
            <p:cNvSpPr>
              <a:spLocks noChangeArrowheads="1"/>
            </p:cNvSpPr>
            <p:nvPr/>
          </p:nvSpPr>
          <p:spPr bwMode="auto">
            <a:xfrm>
              <a:off x="3613" y="2709"/>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9</a:t>
              </a:r>
              <a:endParaRPr kumimoji="0" lang="en-US" sz="1200" b="0" i="0" u="none" strike="noStrike" cap="none" normalizeH="0" baseline="0" smtClean="0">
                <a:ln>
                  <a:noFill/>
                </a:ln>
                <a:solidFill>
                  <a:schemeClr val="tx1"/>
                </a:solidFill>
                <a:effectLst/>
                <a:cs typeface="Arial" pitchFamily="34" charset="0"/>
              </a:endParaRPr>
            </a:p>
          </p:txBody>
        </p:sp>
        <p:sp>
          <p:nvSpPr>
            <p:cNvPr id="4339" name="Rectangle 243"/>
            <p:cNvSpPr>
              <a:spLocks noChangeArrowheads="1"/>
            </p:cNvSpPr>
            <p:nvPr/>
          </p:nvSpPr>
          <p:spPr bwMode="auto">
            <a:xfrm>
              <a:off x="2624" y="1981"/>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9</a:t>
              </a:r>
              <a:endParaRPr kumimoji="0" lang="en-US" sz="1200" b="0" i="0" u="none" strike="noStrike" cap="none" normalizeH="0" baseline="0" smtClean="0">
                <a:ln>
                  <a:noFill/>
                </a:ln>
                <a:solidFill>
                  <a:schemeClr val="tx1"/>
                </a:solidFill>
                <a:effectLst/>
                <a:cs typeface="Arial" pitchFamily="34" charset="0"/>
              </a:endParaRPr>
            </a:p>
          </p:txBody>
        </p:sp>
        <p:sp>
          <p:nvSpPr>
            <p:cNvPr id="4340" name="Rectangle 244"/>
            <p:cNvSpPr>
              <a:spLocks noChangeArrowheads="1"/>
            </p:cNvSpPr>
            <p:nvPr/>
          </p:nvSpPr>
          <p:spPr bwMode="auto">
            <a:xfrm>
              <a:off x="2981" y="2233"/>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9</a:t>
              </a:r>
              <a:endParaRPr kumimoji="0" lang="en-US" sz="1200" b="0" i="0" u="none" strike="noStrike" cap="none" normalizeH="0" baseline="0" smtClean="0">
                <a:ln>
                  <a:noFill/>
                </a:ln>
                <a:solidFill>
                  <a:schemeClr val="tx1"/>
                </a:solidFill>
                <a:effectLst/>
                <a:cs typeface="Arial" pitchFamily="34" charset="0"/>
              </a:endParaRPr>
            </a:p>
          </p:txBody>
        </p:sp>
        <p:sp>
          <p:nvSpPr>
            <p:cNvPr id="4341" name="Rectangle 245"/>
            <p:cNvSpPr>
              <a:spLocks noChangeArrowheads="1"/>
            </p:cNvSpPr>
            <p:nvPr/>
          </p:nvSpPr>
          <p:spPr bwMode="auto">
            <a:xfrm>
              <a:off x="4468" y="3160"/>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9</a:t>
              </a:r>
              <a:endParaRPr kumimoji="0" lang="en-US" sz="1200" b="0" i="0" u="none" strike="noStrike" cap="none" normalizeH="0" baseline="0" smtClean="0">
                <a:ln>
                  <a:noFill/>
                </a:ln>
                <a:solidFill>
                  <a:schemeClr val="tx1"/>
                </a:solidFill>
                <a:effectLst/>
                <a:cs typeface="Arial" pitchFamily="34" charset="0"/>
              </a:endParaRPr>
            </a:p>
          </p:txBody>
        </p:sp>
        <p:sp>
          <p:nvSpPr>
            <p:cNvPr id="4342" name="Rectangle 246"/>
            <p:cNvSpPr>
              <a:spLocks noChangeArrowheads="1"/>
            </p:cNvSpPr>
            <p:nvPr/>
          </p:nvSpPr>
          <p:spPr bwMode="auto">
            <a:xfrm>
              <a:off x="2520" y="191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9</a:t>
              </a:r>
              <a:endParaRPr kumimoji="0" lang="en-US" sz="1200" b="0" i="0" u="none" strike="noStrike" cap="none" normalizeH="0" baseline="0" smtClean="0">
                <a:ln>
                  <a:noFill/>
                </a:ln>
                <a:solidFill>
                  <a:schemeClr val="tx1"/>
                </a:solidFill>
                <a:effectLst/>
                <a:cs typeface="Arial" pitchFamily="34" charset="0"/>
              </a:endParaRPr>
            </a:p>
          </p:txBody>
        </p:sp>
        <p:sp>
          <p:nvSpPr>
            <p:cNvPr id="4343" name="Rectangle 247"/>
            <p:cNvSpPr>
              <a:spLocks noChangeArrowheads="1"/>
            </p:cNvSpPr>
            <p:nvPr/>
          </p:nvSpPr>
          <p:spPr bwMode="auto">
            <a:xfrm>
              <a:off x="2805" y="210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9</a:t>
              </a:r>
              <a:endParaRPr kumimoji="0" lang="en-US" sz="1200" b="0" i="0" u="none" strike="noStrike" cap="none" normalizeH="0" baseline="0" smtClean="0">
                <a:ln>
                  <a:noFill/>
                </a:ln>
                <a:solidFill>
                  <a:schemeClr val="tx1"/>
                </a:solidFill>
                <a:effectLst/>
                <a:cs typeface="Arial" pitchFamily="34" charset="0"/>
              </a:endParaRPr>
            </a:p>
          </p:txBody>
        </p:sp>
        <p:sp>
          <p:nvSpPr>
            <p:cNvPr id="4344" name="Rectangle 248"/>
            <p:cNvSpPr>
              <a:spLocks noChangeArrowheads="1"/>
            </p:cNvSpPr>
            <p:nvPr/>
          </p:nvSpPr>
          <p:spPr bwMode="auto">
            <a:xfrm>
              <a:off x="2344" y="1815"/>
              <a:ext cx="4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9</a:t>
              </a:r>
              <a:endParaRPr kumimoji="0" lang="en-US" sz="1200" b="0" i="0" u="none" strike="noStrike" cap="none" normalizeH="0" baseline="0" smtClean="0">
                <a:ln>
                  <a:noFill/>
                </a:ln>
                <a:solidFill>
                  <a:schemeClr val="tx1"/>
                </a:solidFill>
                <a:effectLst/>
                <a:cs typeface="Arial" pitchFamily="34" charset="0"/>
              </a:endParaRPr>
            </a:p>
          </p:txBody>
        </p:sp>
        <p:sp>
          <p:nvSpPr>
            <p:cNvPr id="4345" name="Freeform 249"/>
            <p:cNvSpPr>
              <a:spLocks noEditPoints="1"/>
            </p:cNvSpPr>
            <p:nvPr/>
          </p:nvSpPr>
          <p:spPr bwMode="auto">
            <a:xfrm>
              <a:off x="3225" y="2267"/>
              <a:ext cx="28" cy="29"/>
            </a:xfrm>
            <a:custGeom>
              <a:avLst/>
              <a:gdLst/>
              <a:ahLst/>
              <a:cxnLst>
                <a:cxn ang="0">
                  <a:pos x="0" y="0"/>
                </a:cxn>
                <a:cxn ang="0">
                  <a:pos x="3" y="3"/>
                </a:cxn>
                <a:cxn ang="0">
                  <a:pos x="4" y="4"/>
                </a:cxn>
              </a:cxnLst>
              <a:rect l="0" t="0" r="r" b="b"/>
              <a:pathLst>
                <a:path w="6" h="6">
                  <a:moveTo>
                    <a:pt x="3" y="3"/>
                  </a:moveTo>
                  <a:lnTo>
                    <a:pt x="4" y="4"/>
                  </a:lnTo>
                </a:path>
              </a:pathLst>
            </a:cu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346" name="Rectangle 250"/>
            <p:cNvSpPr>
              <a:spLocks noChangeArrowheads="1"/>
            </p:cNvSpPr>
            <p:nvPr/>
          </p:nvSpPr>
          <p:spPr bwMode="auto">
            <a:xfrm>
              <a:off x="3189" y="2262"/>
              <a:ext cx="9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10</a:t>
              </a:r>
              <a:endParaRPr kumimoji="0" lang="en-US" sz="1200" b="0" i="0" u="none" strike="noStrike" cap="none" normalizeH="0" baseline="0" smtClean="0">
                <a:ln>
                  <a:noFill/>
                </a:ln>
                <a:solidFill>
                  <a:schemeClr val="tx1"/>
                </a:solidFill>
                <a:effectLst/>
                <a:cs typeface="Arial" pitchFamily="34" charset="0"/>
              </a:endParaRPr>
            </a:p>
          </p:txBody>
        </p:sp>
        <p:sp>
          <p:nvSpPr>
            <p:cNvPr id="4347" name="Rectangle 251"/>
            <p:cNvSpPr>
              <a:spLocks noChangeArrowheads="1"/>
            </p:cNvSpPr>
            <p:nvPr/>
          </p:nvSpPr>
          <p:spPr bwMode="auto">
            <a:xfrm>
              <a:off x="3156" y="2233"/>
              <a:ext cx="9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cs typeface="Arial" pitchFamily="34" charset="0"/>
                </a:rPr>
                <a:t>10</a:t>
              </a:r>
              <a:endParaRPr kumimoji="0" lang="en-US" sz="1200" b="0" i="0" u="none" strike="noStrike" cap="none" normalizeH="0" baseline="0" smtClean="0">
                <a:ln>
                  <a:noFill/>
                </a:ln>
                <a:solidFill>
                  <a:schemeClr val="tx1"/>
                </a:solidFill>
                <a:effectLst/>
                <a:cs typeface="Arial" pitchFamily="34" charset="0"/>
              </a:endParaRPr>
            </a:p>
          </p:txBody>
        </p:sp>
        <p:sp>
          <p:nvSpPr>
            <p:cNvPr id="4348" name="Rectangle 252"/>
            <p:cNvSpPr>
              <a:spLocks noChangeArrowheads="1"/>
            </p:cNvSpPr>
            <p:nvPr/>
          </p:nvSpPr>
          <p:spPr bwMode="auto">
            <a:xfrm>
              <a:off x="1187" y="1331"/>
              <a:ext cx="3891" cy="2191"/>
            </a:xfrm>
            <a:prstGeom prst="rect">
              <a:avLst/>
            </a:pr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CA" altLang="en-US" dirty="0" smtClean="0"/>
              <a:t>Earlier and Optimal Nutrition (&gt;80%) </a:t>
            </a:r>
            <a:br>
              <a:rPr lang="en-CA" altLang="en-US" dirty="0" smtClean="0"/>
            </a:br>
            <a:r>
              <a:rPr lang="en-CA" altLang="en-US" dirty="0" smtClean="0"/>
              <a:t>is Better!</a:t>
            </a:r>
          </a:p>
        </p:txBody>
      </p:sp>
      <p:pic>
        <p:nvPicPr>
          <p:cNvPr id="44035" name="Picture 4" descr="verpleegster"/>
          <p:cNvPicPr>
            <a:picLocks noGrp="1" noChangeAspect="1" noChangeArrowheads="1"/>
          </p:cNvPicPr>
          <p:nvPr>
            <p:ph idx="1"/>
          </p:nvPr>
        </p:nvPicPr>
        <p:blipFill>
          <a:blip r:embed="rId2" cstate="print"/>
          <a:srcRect/>
          <a:stretch>
            <a:fillRect/>
          </a:stretch>
        </p:blipFill>
        <p:spPr>
          <a:xfrm>
            <a:off x="2950527" y="1916362"/>
            <a:ext cx="2293620" cy="2880360"/>
          </a:xfrm>
        </p:spPr>
      </p:pic>
      <p:sp>
        <p:nvSpPr>
          <p:cNvPr id="44036" name="TextBox 4"/>
          <p:cNvSpPr txBox="1">
            <a:spLocks noChangeArrowheads="1"/>
          </p:cNvSpPr>
          <p:nvPr/>
        </p:nvSpPr>
        <p:spPr bwMode="auto">
          <a:xfrm>
            <a:off x="2117271" y="4677910"/>
            <a:ext cx="4495800" cy="828675"/>
          </a:xfrm>
          <a:prstGeom prst="rect">
            <a:avLst/>
          </a:prstGeom>
          <a:noFill/>
          <a:ln w="9525">
            <a:noFill/>
            <a:miter lim="800000"/>
            <a:headEnd/>
            <a:tailEnd/>
          </a:ln>
        </p:spPr>
        <p:txBody>
          <a:bodyPr>
            <a:spAutoFit/>
          </a:bodyPr>
          <a:lstStyle/>
          <a:p>
            <a:pPr algn="ctr" eaLnBrk="1" hangingPunct="1"/>
            <a:r>
              <a:rPr lang="en-CA" altLang="en-US" sz="2400" dirty="0">
                <a:solidFill>
                  <a:schemeClr val="tx1">
                    <a:lumMod val="50000"/>
                    <a:lumOff val="50000"/>
                  </a:schemeClr>
                </a:solidFill>
              </a:rPr>
              <a:t>If you feed them (better!)</a:t>
            </a:r>
          </a:p>
          <a:p>
            <a:pPr algn="ctr" eaLnBrk="1" hangingPunct="1"/>
            <a:r>
              <a:rPr lang="en-CA" altLang="en-US" sz="2400" dirty="0">
                <a:solidFill>
                  <a:schemeClr val="tx1">
                    <a:lumMod val="50000"/>
                    <a:lumOff val="50000"/>
                  </a:schemeClr>
                </a:solidFill>
              </a:rPr>
              <a:t>They will leave (sooner!)</a:t>
            </a:r>
          </a:p>
        </p:txBody>
      </p:sp>
      <p:sp>
        <p:nvSpPr>
          <p:cNvPr id="44037" name="Freeform 1"/>
          <p:cNvSpPr>
            <a:spLocks/>
          </p:cNvSpPr>
          <p:nvPr/>
        </p:nvSpPr>
        <p:spPr bwMode="auto">
          <a:xfrm>
            <a:off x="4619625" y="2076224"/>
            <a:ext cx="2898775" cy="841375"/>
          </a:xfrm>
          <a:custGeom>
            <a:avLst/>
            <a:gdLst>
              <a:gd name="T0" fmla="*/ 2147483646 w 268941"/>
              <a:gd name="T1" fmla="*/ 155144 h 708066"/>
              <a:gd name="T2" fmla="*/ 2147483646 w 268941"/>
              <a:gd name="T3" fmla="*/ 10662 h 708066"/>
              <a:gd name="T4" fmla="*/ 2147483646 w 268941"/>
              <a:gd name="T5" fmla="*/ 155144 h 708066"/>
              <a:gd name="T6" fmla="*/ 2147483646 w 268941"/>
              <a:gd name="T7" fmla="*/ 588581 h 708066"/>
              <a:gd name="T8" fmla="*/ 0 w 268941"/>
              <a:gd name="T9" fmla="*/ 1094258 h 708066"/>
              <a:gd name="T10" fmla="*/ 2147483646 w 268941"/>
              <a:gd name="T11" fmla="*/ 2683511 h 708066"/>
              <a:gd name="T12" fmla="*/ 2147483646 w 268941"/>
              <a:gd name="T13" fmla="*/ 3333655 h 708066"/>
              <a:gd name="T14" fmla="*/ 2147483646 w 268941"/>
              <a:gd name="T15" fmla="*/ 3767094 h 708066"/>
              <a:gd name="T16" fmla="*/ 2147483646 w 268941"/>
              <a:gd name="T17" fmla="*/ 4417256 h 708066"/>
              <a:gd name="T18" fmla="*/ 2147483646 w 268941"/>
              <a:gd name="T19" fmla="*/ 5067400 h 708066"/>
              <a:gd name="T20" fmla="*/ 2147483646 w 268941"/>
              <a:gd name="T21" fmla="*/ 5717553 h 708066"/>
              <a:gd name="T22" fmla="*/ 2147483646 w 268941"/>
              <a:gd name="T23" fmla="*/ 6006503 h 708066"/>
              <a:gd name="T24" fmla="*/ 2147483646 w 268941"/>
              <a:gd name="T25" fmla="*/ 6151004 h 708066"/>
              <a:gd name="T26" fmla="*/ 2147483646 w 268941"/>
              <a:gd name="T27" fmla="*/ 6656668 h 7080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8941"/>
              <a:gd name="T43" fmla="*/ 0 h 708066"/>
              <a:gd name="T44" fmla="*/ 268941 w 268941"/>
              <a:gd name="T45" fmla="*/ 708066 h 7080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8941" h="708066">
                <a:moveTo>
                  <a:pt x="268941" y="16503"/>
                </a:moveTo>
                <a:cubicBezTo>
                  <a:pt x="253573" y="11380"/>
                  <a:pt x="239018" y="1906"/>
                  <a:pt x="222837" y="1135"/>
                </a:cubicBezTo>
                <a:cubicBezTo>
                  <a:pt x="145346" y="-2555"/>
                  <a:pt x="131684" y="2792"/>
                  <a:pt x="76841" y="16503"/>
                </a:cubicBezTo>
                <a:cubicBezTo>
                  <a:pt x="61473" y="31871"/>
                  <a:pt x="37609" y="41988"/>
                  <a:pt x="30736" y="62607"/>
                </a:cubicBezTo>
                <a:cubicBezTo>
                  <a:pt x="19002" y="97808"/>
                  <a:pt x="27912" y="79179"/>
                  <a:pt x="0" y="116395"/>
                </a:cubicBezTo>
                <a:cubicBezTo>
                  <a:pt x="2561" y="172745"/>
                  <a:pt x="4052" y="229153"/>
                  <a:pt x="7684" y="285444"/>
                </a:cubicBezTo>
                <a:cubicBezTo>
                  <a:pt x="9177" y="308590"/>
                  <a:pt x="8033" y="332596"/>
                  <a:pt x="15368" y="354600"/>
                </a:cubicBezTo>
                <a:cubicBezTo>
                  <a:pt x="21209" y="372122"/>
                  <a:pt x="35859" y="385336"/>
                  <a:pt x="46105" y="400704"/>
                </a:cubicBezTo>
                <a:cubicBezTo>
                  <a:pt x="53789" y="423756"/>
                  <a:pt x="60350" y="447214"/>
                  <a:pt x="69157" y="469861"/>
                </a:cubicBezTo>
                <a:cubicBezTo>
                  <a:pt x="78300" y="493372"/>
                  <a:pt x="91409" y="515260"/>
                  <a:pt x="99893" y="539017"/>
                </a:cubicBezTo>
                <a:cubicBezTo>
                  <a:pt x="125382" y="610386"/>
                  <a:pt x="84744" y="546994"/>
                  <a:pt x="130629" y="608173"/>
                </a:cubicBezTo>
                <a:cubicBezTo>
                  <a:pt x="133190" y="618418"/>
                  <a:pt x="133590" y="629463"/>
                  <a:pt x="138313" y="638909"/>
                </a:cubicBezTo>
                <a:cubicBezTo>
                  <a:pt x="141553" y="645389"/>
                  <a:pt x="152109" y="647206"/>
                  <a:pt x="153681" y="654278"/>
                </a:cubicBezTo>
                <a:cubicBezTo>
                  <a:pt x="157570" y="671780"/>
                  <a:pt x="153681" y="690137"/>
                  <a:pt x="153681" y="708066"/>
                </a:cubicBezTo>
              </a:path>
            </a:pathLst>
          </a:custGeom>
          <a:noFill/>
          <a:ln w="9525" algn="ctr">
            <a:noFill/>
            <a:round/>
            <a:headEnd/>
            <a:tailEnd/>
          </a:ln>
        </p:spPr>
        <p:txBody>
          <a:bodyPr/>
          <a:lstStyle/>
          <a:p>
            <a:pPr algn="ctr" eaLnBrk="1" hangingPunct="1"/>
            <a:r>
              <a:rPr lang="en-CA" altLang="en-US" sz="2400">
                <a:solidFill>
                  <a:schemeClr val="tx2"/>
                </a:solidFill>
              </a:rPr>
              <a:t>(For High Risk Patients)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533400"/>
            <a:ext cx="7772400" cy="1143000"/>
          </a:xfrm>
        </p:spPr>
        <p:txBody>
          <a:bodyPr/>
          <a:lstStyle/>
          <a:p>
            <a:r>
              <a:rPr lang="en-US" dirty="0" smtClean="0"/>
              <a:t>Health Care-associated Malnutrition</a:t>
            </a:r>
            <a:endParaRPr lang="en-US" dirty="0"/>
          </a:p>
        </p:txBody>
      </p:sp>
      <p:sp>
        <p:nvSpPr>
          <p:cNvPr id="45058" name="Rectangle 3"/>
          <p:cNvSpPr>
            <a:spLocks noGrp="1" noChangeArrowheads="1"/>
          </p:cNvSpPr>
          <p:nvPr>
            <p:ph type="body" sz="half" idx="1"/>
          </p:nvPr>
        </p:nvSpPr>
        <p:spPr>
          <a:xfrm>
            <a:off x="4299857" y="2024742"/>
            <a:ext cx="3810000" cy="4114800"/>
          </a:xfrm>
        </p:spPr>
        <p:txBody>
          <a:bodyPr/>
          <a:lstStyle/>
          <a:p>
            <a:r>
              <a:rPr lang="en-US" altLang="en-US" dirty="0" smtClean="0"/>
              <a:t>What if you can’t provide adequate nutrition </a:t>
            </a:r>
            <a:r>
              <a:rPr lang="en-US" altLang="en-US" dirty="0" err="1" smtClean="0"/>
              <a:t>enterally</a:t>
            </a:r>
            <a:r>
              <a:rPr lang="en-US" altLang="en-US" dirty="0" smtClean="0"/>
              <a:t>?</a:t>
            </a:r>
          </a:p>
          <a:p>
            <a:endParaRPr lang="en-US" altLang="en-US" dirty="0" smtClean="0"/>
          </a:p>
          <a:p>
            <a:r>
              <a:rPr lang="en-US" altLang="en-US" dirty="0" smtClean="0"/>
              <a:t>… to add PN or not to add PN,</a:t>
            </a:r>
          </a:p>
          <a:p>
            <a:r>
              <a:rPr lang="en-US" altLang="en-US" dirty="0" smtClean="0"/>
              <a:t>that is the question!</a:t>
            </a:r>
          </a:p>
          <a:p>
            <a:endParaRPr lang="en-US" altLang="en-US" dirty="0" smtClean="0"/>
          </a:p>
          <a:p>
            <a:endParaRPr lang="en-US" altLang="en-US" dirty="0" smtClean="0"/>
          </a:p>
        </p:txBody>
      </p:sp>
      <p:pic>
        <p:nvPicPr>
          <p:cNvPr id="5" name="Picture 4" descr="bean man.png"/>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228600" y="2514600"/>
            <a:ext cx="1865222" cy="4004741"/>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r>
              <a:rPr lang="en-US" altLang="en-US" smtClean="0"/>
              <a:t>Early vs. Late Parenteral Nutrition in Critically ill Adults</a:t>
            </a:r>
          </a:p>
        </p:txBody>
      </p:sp>
      <p:sp>
        <p:nvSpPr>
          <p:cNvPr id="47107" name="Content Placeholder 2"/>
          <p:cNvSpPr>
            <a:spLocks noGrp="1"/>
          </p:cNvSpPr>
          <p:nvPr>
            <p:ph sz="half" idx="1"/>
          </p:nvPr>
        </p:nvSpPr>
        <p:spPr>
          <a:xfrm>
            <a:off x="674914" y="1600200"/>
            <a:ext cx="4331425" cy="4953000"/>
          </a:xfrm>
        </p:spPr>
        <p:txBody>
          <a:bodyPr>
            <a:normAutofit/>
          </a:bodyPr>
          <a:lstStyle/>
          <a:p>
            <a:r>
              <a:rPr lang="en-US" altLang="en-US" dirty="0" smtClean="0"/>
              <a:t>4620 critically ill patients</a:t>
            </a:r>
          </a:p>
          <a:p>
            <a:r>
              <a:rPr lang="en-US" altLang="en-US" dirty="0" smtClean="0"/>
              <a:t>Randomized to early PN </a:t>
            </a:r>
          </a:p>
          <a:p>
            <a:pPr lvl="1"/>
            <a:r>
              <a:rPr lang="en-US" altLang="en-US" dirty="0" smtClean="0"/>
              <a:t>Rec’d 20% glucose 20 ml/hr then PN on day 3</a:t>
            </a:r>
          </a:p>
          <a:p>
            <a:r>
              <a:rPr lang="en-US" altLang="en-US" dirty="0" smtClean="0"/>
              <a:t>OR late PN</a:t>
            </a:r>
          </a:p>
          <a:p>
            <a:pPr lvl="1"/>
            <a:r>
              <a:rPr lang="en-US" altLang="en-US" dirty="0" smtClean="0"/>
              <a:t>D5W IV then PN on day 8</a:t>
            </a:r>
          </a:p>
          <a:p>
            <a:r>
              <a:rPr lang="en-US" altLang="en-US" dirty="0" smtClean="0"/>
              <a:t>All patients standard EN plus ‘tight’ </a:t>
            </a:r>
            <a:r>
              <a:rPr lang="en-US" altLang="en-US" dirty="0" err="1" smtClean="0"/>
              <a:t>glycemic</a:t>
            </a:r>
            <a:r>
              <a:rPr lang="en-US" altLang="en-US" dirty="0" smtClean="0"/>
              <a:t> control</a:t>
            </a:r>
          </a:p>
          <a:p>
            <a:pPr lvl="2"/>
            <a:endParaRPr lang="en-US" altLang="en-US" dirty="0" smtClean="0"/>
          </a:p>
        </p:txBody>
      </p:sp>
      <p:sp>
        <p:nvSpPr>
          <p:cNvPr id="5" name="Content Placeholder 2"/>
          <p:cNvSpPr txBox="1">
            <a:spLocks/>
          </p:cNvSpPr>
          <p:nvPr/>
        </p:nvSpPr>
        <p:spPr bwMode="auto">
          <a:xfrm>
            <a:off x="4811486" y="1600200"/>
            <a:ext cx="4114800" cy="4114800"/>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sz="2400" b="1" kern="0" dirty="0">
                <a:latin typeface="+mn-lt"/>
              </a:rPr>
              <a:t>Results:</a:t>
            </a:r>
          </a:p>
          <a:p>
            <a:pPr marL="342900" indent="-342900" eaLnBrk="1" hangingPunct="1">
              <a:spcBef>
                <a:spcPct val="20000"/>
              </a:spcBef>
              <a:defRPr/>
            </a:pPr>
            <a:r>
              <a:rPr lang="en-US" sz="2400" b="1" kern="0" dirty="0">
                <a:latin typeface="+mn-lt"/>
              </a:rPr>
              <a:t>Late PN associated </a:t>
            </a:r>
            <a:r>
              <a:rPr lang="en-US" sz="2400" b="1" kern="0" dirty="0" smtClean="0">
                <a:latin typeface="+mn-lt"/>
              </a:rPr>
              <a:t>with: </a:t>
            </a:r>
            <a:endParaRPr lang="en-US" sz="2400" b="1" kern="0" dirty="0">
              <a:latin typeface="+mn-lt"/>
            </a:endParaRPr>
          </a:p>
          <a:p>
            <a:pPr marL="800100" lvl="1" indent="-342900" eaLnBrk="1" hangingPunct="1">
              <a:spcBef>
                <a:spcPct val="20000"/>
              </a:spcBef>
              <a:buFontTx/>
              <a:buChar char="•"/>
              <a:defRPr/>
            </a:pPr>
            <a:r>
              <a:rPr lang="en-US" sz="2400" b="1" kern="0" dirty="0">
                <a:latin typeface="+mn-lt"/>
              </a:rPr>
              <a:t>6.3% likelihood of early discharge alive from ICU and hospital</a:t>
            </a:r>
          </a:p>
          <a:p>
            <a:pPr marL="800100" lvl="1" indent="-342900" eaLnBrk="1" hangingPunct="1">
              <a:spcBef>
                <a:spcPct val="20000"/>
              </a:spcBef>
              <a:buFontTx/>
              <a:buChar char="•"/>
              <a:defRPr/>
            </a:pPr>
            <a:r>
              <a:rPr lang="en-US" sz="2400" b="1" kern="0" dirty="0">
                <a:latin typeface="+mn-lt"/>
              </a:rPr>
              <a:t>Shorter ICU length of stay (3 </a:t>
            </a:r>
            <a:r>
              <a:rPr lang="en-US" sz="2400" b="1" kern="0" dirty="0" err="1">
                <a:latin typeface="+mn-lt"/>
              </a:rPr>
              <a:t>vs</a:t>
            </a:r>
            <a:r>
              <a:rPr lang="en-US" sz="2400" b="1" kern="0" dirty="0">
                <a:latin typeface="+mn-lt"/>
              </a:rPr>
              <a:t> 4 days)</a:t>
            </a:r>
          </a:p>
          <a:p>
            <a:pPr marL="800100" lvl="1" indent="-342900" eaLnBrk="1" hangingPunct="1">
              <a:spcBef>
                <a:spcPct val="20000"/>
              </a:spcBef>
              <a:buFontTx/>
              <a:buChar char="•"/>
              <a:defRPr/>
            </a:pPr>
            <a:r>
              <a:rPr lang="en-US" sz="2400" b="1" kern="0" dirty="0">
                <a:latin typeface="+mn-lt"/>
              </a:rPr>
              <a:t>Fewer infections (22.8 </a:t>
            </a:r>
            <a:r>
              <a:rPr lang="en-US" sz="2400" b="1" kern="0" dirty="0" err="1">
                <a:latin typeface="+mn-lt"/>
              </a:rPr>
              <a:t>vs</a:t>
            </a:r>
            <a:r>
              <a:rPr lang="en-US" sz="2400" b="1" kern="0" dirty="0">
                <a:latin typeface="+mn-lt"/>
              </a:rPr>
              <a:t> 26.2 %)</a:t>
            </a:r>
          </a:p>
          <a:p>
            <a:pPr marL="800100" lvl="1" indent="-342900" eaLnBrk="1" hangingPunct="1">
              <a:spcBef>
                <a:spcPct val="20000"/>
              </a:spcBef>
              <a:buFontTx/>
              <a:buChar char="•"/>
              <a:defRPr/>
            </a:pPr>
            <a:r>
              <a:rPr lang="en-US" sz="2400" b="1" kern="0" dirty="0">
                <a:latin typeface="+mn-lt"/>
              </a:rPr>
              <a:t>No mortality difference</a:t>
            </a:r>
          </a:p>
        </p:txBody>
      </p:sp>
      <p:sp>
        <p:nvSpPr>
          <p:cNvPr id="9" name="Rectangle 44"/>
          <p:cNvSpPr>
            <a:spLocks noChangeArrowheads="1"/>
          </p:cNvSpPr>
          <p:nvPr/>
        </p:nvSpPr>
        <p:spPr bwMode="auto">
          <a:xfrm>
            <a:off x="253902" y="6341682"/>
            <a:ext cx="800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buClr>
                <a:srgbClr val="FFFF66"/>
              </a:buClr>
            </a:pPr>
            <a:r>
              <a:rPr lang="da-DK" dirty="0">
                <a:solidFill>
                  <a:srgbClr val="000000"/>
                </a:solidFill>
              </a:rPr>
              <a:t>Casaer MP, et al. </a:t>
            </a:r>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676400"/>
            <a:ext cx="7772400" cy="1143000"/>
          </a:xfrm>
        </p:spPr>
        <p:txBody>
          <a:bodyPr>
            <a:normAutofit fontScale="90000"/>
          </a:bodyPr>
          <a:lstStyle/>
          <a:p>
            <a:r>
              <a:rPr lang="es-ES" altLang="en-US" sz="4000" b="1" smtClean="0"/>
              <a:t>Optimizing the Use of Lipid Emulsions in Parenteral Nutrition</a:t>
            </a:r>
            <a:br>
              <a:rPr lang="es-ES" altLang="en-US" sz="4000" b="1" smtClean="0"/>
            </a:br>
            <a:endParaRPr lang="en-US" altLang="en-US" sz="4000" b="1" smtClean="0"/>
          </a:p>
        </p:txBody>
      </p:sp>
      <p:sp>
        <p:nvSpPr>
          <p:cNvPr id="25604" name="Subtitle 5"/>
          <p:cNvSpPr>
            <a:spLocks noGrp="1"/>
          </p:cNvSpPr>
          <p:nvPr>
            <p:ph type="subTitle" idx="1"/>
          </p:nvPr>
        </p:nvSpPr>
        <p:spPr>
          <a:xfrm>
            <a:off x="2231571" y="2296894"/>
            <a:ext cx="6400800" cy="1752600"/>
          </a:xfrm>
        </p:spPr>
        <p:txBody>
          <a:bodyPr/>
          <a:lstStyle/>
          <a:p>
            <a:r>
              <a:rPr lang="en-US" altLang="en-US" sz="2000" b="1" dirty="0" smtClean="0"/>
              <a:t>Daren K. </a:t>
            </a:r>
            <a:r>
              <a:rPr lang="en-US" altLang="en-US" sz="2000" b="1" dirty="0" err="1" smtClean="0"/>
              <a:t>Heyland</a:t>
            </a:r>
            <a:r>
              <a:rPr lang="en-US" altLang="en-US" sz="2000" b="1" dirty="0" smtClean="0"/>
              <a:t> MD</a:t>
            </a:r>
          </a:p>
          <a:p>
            <a:r>
              <a:rPr lang="en-US" altLang="en-US" sz="2000" b="1" dirty="0" smtClean="0"/>
              <a:t>Professor of Medicine</a:t>
            </a:r>
            <a:br>
              <a:rPr lang="en-US" altLang="en-US" sz="2000" b="1" dirty="0" smtClean="0"/>
            </a:br>
            <a:r>
              <a:rPr lang="en-US" altLang="en-US" sz="2000" b="1" dirty="0" smtClean="0"/>
              <a:t>Queen’s University, Kingston, ON Canada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altLang="en-US" smtClean="0"/>
              <a:t>Early Nutrition in the ICU: Less is more!</a:t>
            </a:r>
            <a:br>
              <a:rPr lang="en-US" altLang="en-US" smtClean="0"/>
            </a:br>
            <a:r>
              <a:rPr lang="en-US" altLang="en-US" smtClean="0"/>
              <a:t>Post-hoc analysis of EPANIC</a:t>
            </a:r>
          </a:p>
        </p:txBody>
      </p:sp>
      <p:sp>
        <p:nvSpPr>
          <p:cNvPr id="48131" name="Rectangle 3"/>
          <p:cNvSpPr>
            <a:spLocks noChangeArrowheads="1"/>
          </p:cNvSpPr>
          <p:nvPr/>
        </p:nvSpPr>
        <p:spPr bwMode="auto">
          <a:xfrm>
            <a:off x="2286000" y="6324600"/>
            <a:ext cx="6553200" cy="369888"/>
          </a:xfrm>
          <a:prstGeom prst="rect">
            <a:avLst/>
          </a:prstGeom>
          <a:noFill/>
          <a:ln w="9525">
            <a:noFill/>
            <a:miter lim="800000"/>
            <a:headEnd/>
            <a:tailEnd/>
          </a:ln>
        </p:spPr>
        <p:txBody>
          <a:bodyPr>
            <a:spAutoFit/>
          </a:bodyPr>
          <a:lstStyle/>
          <a:p>
            <a:pPr algn="ctr" eaLnBrk="1" hangingPunct="1"/>
            <a:r>
              <a:rPr lang="en-US" altLang="en-US" sz="1800">
                <a:latin typeface="Calibri" pitchFamily="34" charset="0"/>
                <a:cs typeface="Andalus" pitchFamily="18" charset="-78"/>
              </a:rPr>
              <a:t>Casaer </a:t>
            </a:r>
            <a:r>
              <a:rPr lang="en-US" altLang="en-US" sz="1800"/>
              <a:t>Am J Respir Crit Care Med 2013;187:247–255</a:t>
            </a:r>
          </a:p>
        </p:txBody>
      </p:sp>
      <p:pic>
        <p:nvPicPr>
          <p:cNvPr id="48132" name="Picture 2"/>
          <p:cNvPicPr>
            <a:picLocks noChangeAspect="1" noChangeArrowheads="1"/>
          </p:cNvPicPr>
          <p:nvPr/>
        </p:nvPicPr>
        <p:blipFill>
          <a:blip r:embed="rId2" cstate="print"/>
          <a:srcRect/>
          <a:stretch>
            <a:fillRect/>
          </a:stretch>
        </p:blipFill>
        <p:spPr bwMode="auto">
          <a:xfrm>
            <a:off x="685800" y="1295400"/>
            <a:ext cx="7867650" cy="4152900"/>
          </a:xfrm>
          <a:prstGeom prst="rect">
            <a:avLst/>
          </a:prstGeom>
          <a:noFill/>
          <a:ln w="9525">
            <a:noFill/>
            <a:miter lim="800000"/>
            <a:headEnd/>
            <a:tailEnd/>
          </a:ln>
        </p:spPr>
      </p:pic>
      <p:sp>
        <p:nvSpPr>
          <p:cNvPr id="48133" name="TextBox 5"/>
          <p:cNvSpPr txBox="1">
            <a:spLocks noChangeArrowheads="1"/>
          </p:cNvSpPr>
          <p:nvPr/>
        </p:nvSpPr>
        <p:spPr bwMode="auto">
          <a:xfrm>
            <a:off x="1295400" y="5638800"/>
            <a:ext cx="6705600" cy="461963"/>
          </a:xfrm>
          <a:prstGeom prst="rect">
            <a:avLst/>
          </a:prstGeom>
          <a:noFill/>
          <a:ln w="9525">
            <a:noFill/>
            <a:miter lim="800000"/>
            <a:headEnd/>
            <a:tailEnd/>
          </a:ln>
        </p:spPr>
        <p:txBody>
          <a:bodyPr>
            <a:spAutoFit/>
          </a:bodyPr>
          <a:lstStyle/>
          <a:p>
            <a:pPr algn="ctr" eaLnBrk="1" hangingPunct="1"/>
            <a:r>
              <a:rPr lang="en-US" altLang="en-US" sz="2400">
                <a:solidFill>
                  <a:schemeClr val="tx2"/>
                </a:solidFill>
              </a:rPr>
              <a:t>Treatment effect persisted in all subgroups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US" altLang="en-US" smtClean="0"/>
              <a:t>Early Nutrition in the ICU: Less is more!</a:t>
            </a:r>
            <a:br>
              <a:rPr lang="en-US" altLang="en-US" smtClean="0"/>
            </a:br>
            <a:r>
              <a:rPr lang="en-US" altLang="en-US" smtClean="0"/>
              <a:t>Post-hoc analysis of EPANIC</a:t>
            </a:r>
          </a:p>
        </p:txBody>
      </p:sp>
      <p:sp>
        <p:nvSpPr>
          <p:cNvPr id="49155" name="Rectangle 3"/>
          <p:cNvSpPr>
            <a:spLocks noChangeArrowheads="1"/>
          </p:cNvSpPr>
          <p:nvPr/>
        </p:nvSpPr>
        <p:spPr bwMode="auto">
          <a:xfrm>
            <a:off x="2286000" y="6324600"/>
            <a:ext cx="6553200" cy="369888"/>
          </a:xfrm>
          <a:prstGeom prst="rect">
            <a:avLst/>
          </a:prstGeom>
          <a:noFill/>
          <a:ln w="9525">
            <a:noFill/>
            <a:miter lim="800000"/>
            <a:headEnd/>
            <a:tailEnd/>
          </a:ln>
        </p:spPr>
        <p:txBody>
          <a:bodyPr>
            <a:spAutoFit/>
          </a:bodyPr>
          <a:lstStyle/>
          <a:p>
            <a:pPr algn="ctr" eaLnBrk="1" hangingPunct="1"/>
            <a:r>
              <a:rPr lang="en-US" altLang="en-US" sz="1800">
                <a:latin typeface="Calibri" pitchFamily="34" charset="0"/>
                <a:cs typeface="Andalus" pitchFamily="18" charset="-78"/>
              </a:rPr>
              <a:t>Casaer </a:t>
            </a:r>
            <a:r>
              <a:rPr lang="en-US" altLang="en-US" sz="1800"/>
              <a:t>Am J Respir Crit Care Med 2013;187:247–255</a:t>
            </a:r>
          </a:p>
        </p:txBody>
      </p:sp>
      <p:pic>
        <p:nvPicPr>
          <p:cNvPr id="49156" name="Picture 2"/>
          <p:cNvPicPr>
            <a:picLocks noChangeAspect="1" noChangeArrowheads="1"/>
          </p:cNvPicPr>
          <p:nvPr/>
        </p:nvPicPr>
        <p:blipFill>
          <a:blip r:embed="rId2" cstate="print"/>
          <a:srcRect/>
          <a:stretch>
            <a:fillRect/>
          </a:stretch>
        </p:blipFill>
        <p:spPr bwMode="auto">
          <a:xfrm>
            <a:off x="914400" y="1295400"/>
            <a:ext cx="4495800" cy="4603750"/>
          </a:xfrm>
          <a:prstGeom prst="rect">
            <a:avLst/>
          </a:prstGeom>
          <a:noFill/>
          <a:ln w="9525">
            <a:noFill/>
            <a:miter lim="800000"/>
            <a:headEnd/>
            <a:tailEnd/>
          </a:ln>
        </p:spPr>
      </p:pic>
      <p:sp>
        <p:nvSpPr>
          <p:cNvPr id="49157" name="TextBox 5"/>
          <p:cNvSpPr txBox="1">
            <a:spLocks noChangeArrowheads="1"/>
          </p:cNvSpPr>
          <p:nvPr/>
        </p:nvSpPr>
        <p:spPr bwMode="auto">
          <a:xfrm>
            <a:off x="1752600" y="1524000"/>
            <a:ext cx="2667000" cy="1077913"/>
          </a:xfrm>
          <a:prstGeom prst="rect">
            <a:avLst/>
          </a:prstGeom>
          <a:noFill/>
          <a:ln w="9525">
            <a:noFill/>
            <a:miter lim="800000"/>
            <a:headEnd/>
            <a:tailEnd/>
          </a:ln>
        </p:spPr>
        <p:txBody>
          <a:bodyPr>
            <a:spAutoFit/>
          </a:bodyPr>
          <a:lstStyle/>
          <a:p>
            <a:pPr algn="ctr" eaLnBrk="1" hangingPunct="1"/>
            <a:r>
              <a:rPr lang="en-US" altLang="en-US" sz="3200">
                <a:solidFill>
                  <a:srgbClr val="00B050"/>
                </a:solidFill>
              </a:rPr>
              <a:t>Protein is the bad guy!!</a:t>
            </a:r>
          </a:p>
        </p:txBody>
      </p:sp>
      <p:sp>
        <p:nvSpPr>
          <p:cNvPr id="49158" name="TextBox 6"/>
          <p:cNvSpPr txBox="1">
            <a:spLocks noChangeArrowheads="1"/>
          </p:cNvSpPr>
          <p:nvPr/>
        </p:nvSpPr>
        <p:spPr bwMode="auto">
          <a:xfrm>
            <a:off x="5638800" y="1371600"/>
            <a:ext cx="3276600" cy="4524375"/>
          </a:xfrm>
          <a:prstGeom prst="rect">
            <a:avLst/>
          </a:prstGeom>
          <a:noFill/>
          <a:ln w="9525">
            <a:noFill/>
            <a:miter lim="800000"/>
            <a:headEnd/>
            <a:tailEnd/>
          </a:ln>
        </p:spPr>
        <p:txBody>
          <a:bodyPr>
            <a:spAutoFit/>
          </a:bodyPr>
          <a:lstStyle/>
          <a:p>
            <a:pPr algn="ctr" eaLnBrk="1" hangingPunct="1"/>
            <a:r>
              <a:rPr lang="en-US" altLang="en-US" sz="1800"/>
              <a:t>Indication bias:</a:t>
            </a:r>
            <a:br>
              <a:rPr lang="en-US" altLang="en-US" sz="1800"/>
            </a:br>
            <a:r>
              <a:rPr lang="en-US" altLang="en-US" sz="1800"/>
              <a:t> 1) patients with longer projected stay would have been fed more aggressively; hence more protein/calories is associated with longer lengths of stay. (remember this is an unblinded study). </a:t>
            </a:r>
          </a:p>
          <a:p>
            <a:pPr algn="ctr" eaLnBrk="1" hangingPunct="1"/>
            <a:r>
              <a:rPr lang="en-US" altLang="en-US" sz="1800"/>
              <a:t>2) 90% of these patients are elective surgery. there would have been little effort to feed them and they would have categorically different outcomes than the longer stay patients in which their were efforts to feed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n-US" altLang="en-US" dirty="0" smtClean="0"/>
              <a:t>Early vs. Late Parenteral Nutrition in Critically Ill Adults</a:t>
            </a:r>
          </a:p>
        </p:txBody>
      </p:sp>
      <p:sp>
        <p:nvSpPr>
          <p:cNvPr id="45" name="Rectangle 44"/>
          <p:cNvSpPr>
            <a:spLocks noChangeArrowheads="1"/>
          </p:cNvSpPr>
          <p:nvPr/>
        </p:nvSpPr>
        <p:spPr bwMode="auto">
          <a:xfrm>
            <a:off x="253902" y="6341682"/>
            <a:ext cx="800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buClr>
                <a:srgbClr val="FFFF66"/>
              </a:buClr>
            </a:pPr>
            <a:r>
              <a:rPr lang="da-DK" dirty="0" err="1">
                <a:solidFill>
                  <a:srgbClr val="000000"/>
                </a:solidFill>
              </a:rPr>
              <a:t>Casaer</a:t>
            </a:r>
            <a:r>
              <a:rPr lang="da-DK" dirty="0">
                <a:solidFill>
                  <a:srgbClr val="000000"/>
                </a:solidFill>
              </a:rPr>
              <a:t> MP, et al. </a:t>
            </a:r>
            <a:r>
              <a:rPr lang="da-DK" i="1" dirty="0">
                <a:solidFill>
                  <a:srgbClr val="000000"/>
                </a:solidFill>
              </a:rPr>
              <a:t>N Engl J </a:t>
            </a:r>
            <a:r>
              <a:rPr lang="da-DK" i="1" dirty="0" smtClean="0">
                <a:solidFill>
                  <a:srgbClr val="000000"/>
                </a:solidFill>
              </a:rPr>
              <a:t>Med</a:t>
            </a:r>
            <a:r>
              <a:rPr lang="da-DK" dirty="0" smtClean="0">
                <a:solidFill>
                  <a:srgbClr val="000000"/>
                </a:solidFill>
              </a:rPr>
              <a:t>. 2011;365:506-17.</a:t>
            </a:r>
            <a:endParaRPr lang="en-US" dirty="0">
              <a:solidFill>
                <a:srgbClr val="000000"/>
              </a:solidFill>
            </a:endParaRPr>
          </a:p>
        </p:txBody>
      </p:sp>
      <p:graphicFrame>
        <p:nvGraphicFramePr>
          <p:cNvPr id="7" name="Table 6"/>
          <p:cNvGraphicFramePr>
            <a:graphicFrameLocks noGrp="1"/>
          </p:cNvGraphicFramePr>
          <p:nvPr/>
        </p:nvGraphicFramePr>
        <p:xfrm>
          <a:off x="523877" y="1558925"/>
          <a:ext cx="8058148" cy="4511040"/>
        </p:xfrm>
        <a:graphic>
          <a:graphicData uri="http://schemas.openxmlformats.org/drawingml/2006/table">
            <a:tbl>
              <a:tblPr firstRow="1" bandRow="1">
                <a:tableStyleId>{5C22544A-7EE6-4342-B048-85BDC9FD1C3A}</a:tableStyleId>
              </a:tblPr>
              <a:tblGrid>
                <a:gridCol w="3257548"/>
                <a:gridCol w="1800225"/>
                <a:gridCol w="1638300"/>
                <a:gridCol w="1362075"/>
              </a:tblGrid>
              <a:tr h="370840">
                <a:tc>
                  <a:txBody>
                    <a:bodyPr/>
                    <a:lstStyle/>
                    <a:p>
                      <a:r>
                        <a:rPr lang="en-US" sz="1400" dirty="0" smtClean="0"/>
                        <a:t>Variable</a:t>
                      </a:r>
                      <a:endParaRPr lang="en-US" sz="1400" dirty="0"/>
                    </a:p>
                  </a:txBody>
                  <a:tcPr/>
                </a:tc>
                <a:tc>
                  <a:txBody>
                    <a:bodyPr/>
                    <a:lstStyle/>
                    <a:p>
                      <a:pPr algn="ctr"/>
                      <a:r>
                        <a:rPr lang="en-US" sz="1400" dirty="0" smtClean="0"/>
                        <a:t>Late-initiation Group (N=2328)</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Early-initiation Group (N=2321)</a:t>
                      </a:r>
                    </a:p>
                  </a:txBody>
                  <a:tcPr/>
                </a:tc>
                <a:tc>
                  <a:txBody>
                    <a:bodyPr/>
                    <a:lstStyle/>
                    <a:p>
                      <a:pPr algn="ctr"/>
                      <a:r>
                        <a:rPr lang="en-US" sz="1400" i="1" dirty="0" smtClean="0"/>
                        <a:t>P</a:t>
                      </a:r>
                      <a:r>
                        <a:rPr lang="en-US" sz="1400" dirty="0" smtClean="0"/>
                        <a:t> Value</a:t>
                      </a:r>
                      <a:endParaRPr lang="en-US" sz="1400" dirty="0"/>
                    </a:p>
                  </a:txBody>
                  <a:tcPr/>
                </a:tc>
              </a:tr>
              <a:tr h="237490">
                <a:tc>
                  <a:txBody>
                    <a:bodyPr/>
                    <a:lstStyle/>
                    <a:p>
                      <a:r>
                        <a:rPr lang="en-US" sz="1400" dirty="0" smtClean="0"/>
                        <a:t>Safety Outcome</a:t>
                      </a:r>
                      <a:endParaRPr lang="en-US" sz="1400" dirty="0"/>
                    </a:p>
                  </a:txBody>
                  <a:tcPr/>
                </a:tc>
                <a:tc>
                  <a:txBody>
                    <a:bodyPr/>
                    <a:lstStyle/>
                    <a:p>
                      <a:pPr algn="ctr"/>
                      <a:endParaRPr lang="en-US" sz="1400" dirty="0"/>
                    </a:p>
                  </a:txBody>
                  <a:tcPr/>
                </a:tc>
                <a:tc>
                  <a:txBody>
                    <a:bodyPr/>
                    <a:lstStyle/>
                    <a:p>
                      <a:pPr algn="ctr"/>
                      <a:endParaRPr lang="en-US" sz="1400"/>
                    </a:p>
                  </a:txBody>
                  <a:tcPr/>
                </a:tc>
                <a:tc>
                  <a:txBody>
                    <a:bodyPr/>
                    <a:lstStyle/>
                    <a:p>
                      <a:pPr algn="ctr"/>
                      <a:endParaRPr lang="en-US" sz="1400"/>
                    </a:p>
                  </a:txBody>
                  <a:tcPr/>
                </a:tc>
              </a:tr>
              <a:tr h="218440">
                <a:tc>
                  <a:txBody>
                    <a:bodyPr/>
                    <a:lstStyle/>
                    <a:p>
                      <a:r>
                        <a:rPr lang="en-US" sz="1400" dirty="0" smtClean="0"/>
                        <a:t>Vital status-no. (%)</a:t>
                      </a:r>
                      <a:endParaRPr lang="en-US" sz="1400" dirty="0"/>
                    </a:p>
                  </a:txBody>
                  <a:tcPr/>
                </a:tc>
                <a:tc>
                  <a:txBody>
                    <a:bodyPr/>
                    <a:lstStyle/>
                    <a:p>
                      <a:pPr algn="ctr"/>
                      <a:endParaRPr lang="en-US" sz="1400" dirty="0"/>
                    </a:p>
                  </a:txBody>
                  <a:tcPr/>
                </a:tc>
                <a:tc>
                  <a:txBody>
                    <a:bodyPr/>
                    <a:lstStyle/>
                    <a:p>
                      <a:pPr algn="ctr"/>
                      <a:endParaRPr lang="en-US" sz="1400"/>
                    </a:p>
                  </a:txBody>
                  <a:tcPr/>
                </a:tc>
                <a:tc>
                  <a:txBody>
                    <a:bodyPr/>
                    <a:lstStyle/>
                    <a:p>
                      <a:pPr algn="ctr"/>
                      <a:endParaRPr lang="en-US" sz="1400"/>
                    </a:p>
                  </a:txBody>
                  <a:tcPr/>
                </a:tc>
              </a:tr>
              <a:tr h="304165">
                <a:tc>
                  <a:txBody>
                    <a:bodyPr/>
                    <a:lstStyle/>
                    <a:p>
                      <a:pPr marL="114300" indent="0"/>
                      <a:r>
                        <a:rPr lang="en-US" sz="1400" dirty="0" smtClean="0"/>
                        <a:t>Discharged live from ICU within 8 days</a:t>
                      </a:r>
                      <a:endParaRPr lang="en-US" sz="1400" dirty="0"/>
                    </a:p>
                  </a:txBody>
                  <a:tcPr/>
                </a:tc>
                <a:tc>
                  <a:txBody>
                    <a:bodyPr/>
                    <a:lstStyle/>
                    <a:p>
                      <a:pPr algn="ctr"/>
                      <a:r>
                        <a:rPr lang="en-US" sz="1400" dirty="0" smtClean="0"/>
                        <a:t>1750 (75.2)</a:t>
                      </a:r>
                      <a:endParaRPr lang="en-US" sz="1400" dirty="0"/>
                    </a:p>
                  </a:txBody>
                  <a:tcPr/>
                </a:tc>
                <a:tc>
                  <a:txBody>
                    <a:bodyPr/>
                    <a:lstStyle/>
                    <a:p>
                      <a:pPr algn="ctr"/>
                      <a:r>
                        <a:rPr lang="en-US" sz="1400" dirty="0" smtClean="0"/>
                        <a:t>1658  (71.7)</a:t>
                      </a:r>
                      <a:endParaRPr lang="en-US" sz="1400" dirty="0"/>
                    </a:p>
                  </a:txBody>
                  <a:tcPr/>
                </a:tc>
                <a:tc>
                  <a:txBody>
                    <a:bodyPr/>
                    <a:lstStyle/>
                    <a:p>
                      <a:pPr algn="ctr"/>
                      <a:r>
                        <a:rPr lang="en-US" sz="1400" dirty="0" smtClean="0"/>
                        <a:t>0.007</a:t>
                      </a:r>
                      <a:endParaRPr lang="en-US" sz="1400" dirty="0"/>
                    </a:p>
                  </a:txBody>
                  <a:tcPr/>
                </a:tc>
              </a:tr>
              <a:tr h="0">
                <a:tc>
                  <a:txBody>
                    <a:bodyPr/>
                    <a:lstStyle/>
                    <a:p>
                      <a:r>
                        <a:rPr lang="en-US" sz="1400" dirty="0" smtClean="0"/>
                        <a:t>Mechanical</a:t>
                      </a:r>
                      <a:r>
                        <a:rPr lang="en-US" sz="1400" baseline="0" dirty="0" smtClean="0"/>
                        <a:t> ventilation</a:t>
                      </a:r>
                      <a:endParaRPr lang="en-US" sz="1400" dirty="0"/>
                    </a:p>
                  </a:txBody>
                  <a:tcPr/>
                </a:tc>
                <a:tc>
                  <a:txBody>
                    <a:bodyPr/>
                    <a:lstStyle/>
                    <a:p>
                      <a:pPr algn="ctr"/>
                      <a:endParaRPr lang="en-US" sz="1400"/>
                    </a:p>
                  </a:txBody>
                  <a:tcPr/>
                </a:tc>
                <a:tc>
                  <a:txBody>
                    <a:bodyPr/>
                    <a:lstStyle/>
                    <a:p>
                      <a:pPr algn="ctr"/>
                      <a:endParaRPr lang="en-US" sz="1400" dirty="0"/>
                    </a:p>
                  </a:txBody>
                  <a:tcPr/>
                </a:tc>
                <a:tc>
                  <a:txBody>
                    <a:bodyPr/>
                    <a:lstStyle/>
                    <a:p>
                      <a:pPr algn="ctr"/>
                      <a:endParaRPr lang="en-US" sz="1400"/>
                    </a:p>
                  </a:txBody>
                  <a:tcPr/>
                </a:tc>
              </a:tr>
              <a:tr h="370840">
                <a:tc>
                  <a:txBody>
                    <a:bodyPr/>
                    <a:lstStyle/>
                    <a:p>
                      <a:pPr marL="114300" indent="0"/>
                      <a:r>
                        <a:rPr lang="en-US" sz="1400" dirty="0" smtClean="0"/>
                        <a:t>Median duration (</a:t>
                      </a:r>
                      <a:r>
                        <a:rPr lang="en-US" sz="1400" dirty="0" err="1" smtClean="0"/>
                        <a:t>interquartile</a:t>
                      </a:r>
                      <a:r>
                        <a:rPr lang="en-US" sz="1400" dirty="0" smtClean="0"/>
                        <a:t> range)-days</a:t>
                      </a:r>
                      <a:endParaRPr lang="en-US" sz="1400" dirty="0"/>
                    </a:p>
                  </a:txBody>
                  <a:tcPr/>
                </a:tc>
                <a:tc>
                  <a:txBody>
                    <a:bodyPr/>
                    <a:lstStyle/>
                    <a:p>
                      <a:pPr algn="ctr"/>
                      <a:r>
                        <a:rPr lang="en-US" sz="1400" dirty="0" smtClean="0"/>
                        <a:t>2 (1-5)</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 (1-5)</a:t>
                      </a:r>
                    </a:p>
                    <a:p>
                      <a:pPr algn="ctr"/>
                      <a:endParaRPr lang="en-US" sz="1400" dirty="0"/>
                    </a:p>
                  </a:txBody>
                  <a:tcPr/>
                </a:tc>
                <a:tc>
                  <a:txBody>
                    <a:bodyPr/>
                    <a:lstStyle/>
                    <a:p>
                      <a:pPr algn="ctr"/>
                      <a:r>
                        <a:rPr lang="en-US" sz="1400" dirty="0" smtClean="0"/>
                        <a:t>0.02</a:t>
                      </a:r>
                      <a:endParaRPr lang="en-US" sz="1400" dirty="0"/>
                    </a:p>
                  </a:txBody>
                  <a:tcPr/>
                </a:tc>
              </a:tr>
              <a:tr h="215265">
                <a:tc>
                  <a:txBody>
                    <a:bodyPr/>
                    <a:lstStyle/>
                    <a:p>
                      <a:pPr marL="114300" indent="0"/>
                      <a:r>
                        <a:rPr lang="en-US" sz="1400" dirty="0" smtClean="0"/>
                        <a:t>Duration &gt;2 days-no.</a:t>
                      </a:r>
                      <a:r>
                        <a:rPr lang="en-US" sz="1400" baseline="0" dirty="0" smtClean="0"/>
                        <a:t> (%)</a:t>
                      </a:r>
                      <a:endParaRPr lang="en-US" sz="1400" dirty="0"/>
                    </a:p>
                  </a:txBody>
                  <a:tcPr/>
                </a:tc>
                <a:tc>
                  <a:txBody>
                    <a:bodyPr/>
                    <a:lstStyle/>
                    <a:p>
                      <a:pPr algn="ctr"/>
                      <a:r>
                        <a:rPr lang="en-US" sz="1400" dirty="0" smtClean="0"/>
                        <a:t>846 (36.3)</a:t>
                      </a:r>
                      <a:endParaRPr lang="en-US" sz="1400" dirty="0"/>
                    </a:p>
                  </a:txBody>
                  <a:tcPr/>
                </a:tc>
                <a:tc>
                  <a:txBody>
                    <a:bodyPr/>
                    <a:lstStyle/>
                    <a:p>
                      <a:pPr algn="ctr"/>
                      <a:r>
                        <a:rPr lang="en-US" sz="1400" dirty="0" smtClean="0"/>
                        <a:t>930 (40.2)</a:t>
                      </a:r>
                      <a:endParaRPr lang="en-US" sz="1400" dirty="0"/>
                    </a:p>
                  </a:txBody>
                  <a:tcPr/>
                </a:tc>
                <a:tc>
                  <a:txBody>
                    <a:bodyPr/>
                    <a:lstStyle/>
                    <a:p>
                      <a:pPr algn="ctr"/>
                      <a:r>
                        <a:rPr lang="en-US" sz="1400" dirty="0" smtClean="0"/>
                        <a:t>0.006</a:t>
                      </a:r>
                      <a:endParaRPr lang="en-US" sz="1400" dirty="0"/>
                    </a:p>
                  </a:txBody>
                  <a:tcPr/>
                </a:tc>
              </a:tr>
              <a:tr h="370840">
                <a:tc>
                  <a:txBody>
                    <a:bodyPr/>
                    <a:lstStyle/>
                    <a:p>
                      <a:pPr marL="114300" indent="0"/>
                      <a:r>
                        <a:rPr lang="en-US" sz="1400" dirty="0" smtClean="0"/>
                        <a:t>Hazard ratio (96% CI) for time to definitive</a:t>
                      </a:r>
                      <a:r>
                        <a:rPr lang="en-US" sz="1400" baseline="0" dirty="0" smtClean="0"/>
                        <a:t> weaning from ventilation</a:t>
                      </a:r>
                      <a:endParaRPr lang="en-US" sz="1400" dirty="0"/>
                    </a:p>
                  </a:txBody>
                  <a:tcPr/>
                </a:tc>
                <a:tc>
                  <a:txBody>
                    <a:bodyPr/>
                    <a:lstStyle/>
                    <a:p>
                      <a:pPr algn="ctr"/>
                      <a:r>
                        <a:rPr lang="en-US" sz="1400" dirty="0" smtClean="0"/>
                        <a:t>1.06 (0.99-1.12)</a:t>
                      </a:r>
                      <a:endParaRPr lang="en-US" sz="1400" dirty="0"/>
                    </a:p>
                  </a:txBody>
                  <a:tcPr/>
                </a:tc>
                <a:tc>
                  <a:txBody>
                    <a:bodyPr/>
                    <a:lstStyle/>
                    <a:p>
                      <a:pPr algn="ctr"/>
                      <a:endParaRPr lang="en-US" sz="1400" dirty="0"/>
                    </a:p>
                  </a:txBody>
                  <a:tcPr/>
                </a:tc>
                <a:tc>
                  <a:txBody>
                    <a:bodyPr/>
                    <a:lstStyle/>
                    <a:p>
                      <a:pPr algn="ctr"/>
                      <a:r>
                        <a:rPr lang="en-US" sz="1400" dirty="0" smtClean="0"/>
                        <a:t>0.07</a:t>
                      </a:r>
                      <a:endParaRPr lang="en-US" sz="1400" dirty="0"/>
                    </a:p>
                  </a:txBody>
                  <a:tcPr/>
                </a:tc>
              </a:tr>
              <a:tr h="277495">
                <a:tc>
                  <a:txBody>
                    <a:bodyPr/>
                    <a:lstStyle/>
                    <a:p>
                      <a:r>
                        <a:rPr lang="en-US" sz="1400" dirty="0" smtClean="0"/>
                        <a:t>Duration of stay in ICU</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173355">
                <a:tc>
                  <a:txBody>
                    <a:bodyPr/>
                    <a:lstStyle/>
                    <a:p>
                      <a:pPr marL="114300" indent="0"/>
                      <a:r>
                        <a:rPr lang="en-US" sz="1400" dirty="0" smtClean="0"/>
                        <a:t>Median (</a:t>
                      </a:r>
                      <a:r>
                        <a:rPr lang="en-US" sz="1400" dirty="0" err="1" smtClean="0"/>
                        <a:t>interquartile</a:t>
                      </a:r>
                      <a:r>
                        <a:rPr lang="en-US" sz="1400" dirty="0" smtClean="0"/>
                        <a:t> range)-days</a:t>
                      </a:r>
                      <a:endParaRPr lang="en-US" sz="1400" dirty="0"/>
                    </a:p>
                  </a:txBody>
                  <a:tcPr/>
                </a:tc>
                <a:tc>
                  <a:txBody>
                    <a:bodyPr/>
                    <a:lstStyle/>
                    <a:p>
                      <a:pPr algn="ctr"/>
                      <a:r>
                        <a:rPr lang="en-US" sz="1400" dirty="0" smtClean="0"/>
                        <a:t>3 (2-7)</a:t>
                      </a:r>
                      <a:endParaRPr lang="en-US" sz="1400" dirty="0"/>
                    </a:p>
                  </a:txBody>
                  <a:tcPr/>
                </a:tc>
                <a:tc>
                  <a:txBody>
                    <a:bodyPr/>
                    <a:lstStyle/>
                    <a:p>
                      <a:pPr algn="ctr"/>
                      <a:r>
                        <a:rPr lang="en-US" sz="1400" dirty="0" smtClean="0"/>
                        <a:t>4 (2-9)</a:t>
                      </a:r>
                      <a:endParaRPr lang="en-US" sz="1400" dirty="0"/>
                    </a:p>
                  </a:txBody>
                  <a:tcPr/>
                </a:tc>
                <a:tc>
                  <a:txBody>
                    <a:bodyPr/>
                    <a:lstStyle/>
                    <a:p>
                      <a:pPr algn="ctr"/>
                      <a:r>
                        <a:rPr lang="en-US" sz="1400" dirty="0" smtClean="0"/>
                        <a:t>0.02</a:t>
                      </a:r>
                      <a:endParaRPr lang="en-US" sz="1400" dirty="0"/>
                    </a:p>
                  </a:txBody>
                  <a:tcPr/>
                </a:tc>
              </a:tr>
              <a:tr h="173355">
                <a:tc>
                  <a:txBody>
                    <a:bodyPr/>
                    <a:lstStyle/>
                    <a:p>
                      <a:pPr marL="114300" indent="0"/>
                      <a:r>
                        <a:rPr lang="en-US" sz="1400" dirty="0" smtClean="0"/>
                        <a:t>Duration &gt;3 days-no. (%)</a:t>
                      </a:r>
                      <a:endParaRPr lang="en-US" sz="1400" dirty="0"/>
                    </a:p>
                  </a:txBody>
                  <a:tcPr/>
                </a:tc>
                <a:tc>
                  <a:txBody>
                    <a:bodyPr/>
                    <a:lstStyle/>
                    <a:p>
                      <a:pPr algn="ctr"/>
                      <a:r>
                        <a:rPr lang="en-US" sz="1400" dirty="0" smtClean="0"/>
                        <a:t>1117 (48.0)</a:t>
                      </a:r>
                      <a:endParaRPr lang="en-US" sz="1400" dirty="0"/>
                    </a:p>
                  </a:txBody>
                  <a:tcPr/>
                </a:tc>
                <a:tc>
                  <a:txBody>
                    <a:bodyPr/>
                    <a:lstStyle/>
                    <a:p>
                      <a:pPr algn="ctr"/>
                      <a:r>
                        <a:rPr lang="en-US" sz="1400" dirty="0" smtClean="0"/>
                        <a:t>1185 (51.3)</a:t>
                      </a:r>
                      <a:endParaRPr lang="en-US" sz="1400" dirty="0"/>
                    </a:p>
                  </a:txBody>
                  <a:tcPr/>
                </a:tc>
                <a:tc>
                  <a:txBody>
                    <a:bodyPr/>
                    <a:lstStyle/>
                    <a:p>
                      <a:pPr algn="ctr"/>
                      <a:r>
                        <a:rPr lang="en-US" sz="1400" dirty="0" smtClean="0"/>
                        <a:t>0.02</a:t>
                      </a:r>
                      <a:endParaRPr lang="en-US" sz="1400" dirty="0"/>
                    </a:p>
                  </a:txBody>
                  <a:tcPr/>
                </a:tc>
              </a:tr>
              <a:tr h="370840">
                <a:tc>
                  <a:txBody>
                    <a:bodyPr/>
                    <a:lstStyle/>
                    <a:p>
                      <a:pPr marL="114300" indent="0"/>
                      <a:r>
                        <a:rPr lang="en-US" sz="1400" dirty="0" smtClean="0"/>
                        <a:t>Hazard ratio (95% CI) for time to discharge</a:t>
                      </a:r>
                      <a:r>
                        <a:rPr lang="en-US" sz="1400" baseline="0" dirty="0" smtClean="0"/>
                        <a:t> alive from ICU</a:t>
                      </a:r>
                      <a:endParaRPr lang="en-US" sz="1400" dirty="0"/>
                    </a:p>
                  </a:txBody>
                  <a:tcPr/>
                </a:tc>
                <a:tc>
                  <a:txBody>
                    <a:bodyPr/>
                    <a:lstStyle/>
                    <a:p>
                      <a:pPr algn="ctr"/>
                      <a:r>
                        <a:rPr lang="en-US" sz="1400" dirty="0" smtClean="0"/>
                        <a:t>1.06 (1.00-1.13)</a:t>
                      </a:r>
                      <a:endParaRPr lang="en-US" sz="1400" dirty="0"/>
                    </a:p>
                  </a:txBody>
                  <a:tcPr/>
                </a:tc>
                <a:tc>
                  <a:txBody>
                    <a:bodyPr/>
                    <a:lstStyle/>
                    <a:p>
                      <a:pPr algn="ctr"/>
                      <a:endParaRPr lang="en-US" sz="1400" dirty="0"/>
                    </a:p>
                  </a:txBody>
                  <a:tcPr/>
                </a:tc>
                <a:tc>
                  <a:txBody>
                    <a:bodyPr/>
                    <a:lstStyle/>
                    <a:p>
                      <a:pPr algn="ctr"/>
                      <a:r>
                        <a:rPr lang="en-US" sz="1400" dirty="0" smtClean="0"/>
                        <a:t>0.04</a:t>
                      </a:r>
                      <a:endParaRPr lang="en-US" sz="1400" dirty="0"/>
                    </a:p>
                  </a:txBody>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altLang="en-US" dirty="0" smtClean="0"/>
              <a:t>Early vs. Late Parenteral Nutrition in Critically ill Adults</a:t>
            </a:r>
          </a:p>
        </p:txBody>
      </p:sp>
      <p:sp>
        <p:nvSpPr>
          <p:cNvPr id="51203" name="Content Placeholder 2"/>
          <p:cNvSpPr>
            <a:spLocks noGrp="1"/>
          </p:cNvSpPr>
          <p:nvPr>
            <p:ph idx="1"/>
          </p:nvPr>
        </p:nvSpPr>
        <p:spPr>
          <a:xfrm>
            <a:off x="1280160" y="1543592"/>
            <a:ext cx="7615646" cy="4976949"/>
          </a:xfrm>
        </p:spPr>
        <p:txBody>
          <a:bodyPr>
            <a:normAutofit lnSpcReduction="10000"/>
          </a:bodyPr>
          <a:lstStyle/>
          <a:p>
            <a:r>
              <a:rPr lang="en-US" altLang="en-US" dirty="0" smtClean="0"/>
              <a:t>? Applicability of data</a:t>
            </a:r>
          </a:p>
          <a:p>
            <a:pPr lvl="1"/>
            <a:r>
              <a:rPr lang="en-US" altLang="en-US" dirty="0" smtClean="0"/>
              <a:t>No one give so much IV glucose in first few days</a:t>
            </a:r>
          </a:p>
          <a:p>
            <a:pPr lvl="1"/>
            <a:r>
              <a:rPr lang="en-US" altLang="en-US" dirty="0" smtClean="0"/>
              <a:t>No one practice tight </a:t>
            </a:r>
            <a:r>
              <a:rPr lang="en-US" altLang="en-US" dirty="0" err="1" smtClean="0"/>
              <a:t>glycemic</a:t>
            </a:r>
            <a:r>
              <a:rPr lang="en-US" altLang="en-US" dirty="0" smtClean="0"/>
              <a:t> control</a:t>
            </a:r>
          </a:p>
          <a:p>
            <a:r>
              <a:rPr lang="en-US" altLang="en-US" dirty="0" smtClean="0"/>
              <a:t>Right patient population?</a:t>
            </a:r>
          </a:p>
          <a:p>
            <a:pPr lvl="1"/>
            <a:r>
              <a:rPr lang="en-US" altLang="en-US" dirty="0" smtClean="0"/>
              <a:t>Majority (90%) surgical patients (mostly cardiac-60%)</a:t>
            </a:r>
          </a:p>
          <a:p>
            <a:pPr lvl="1"/>
            <a:r>
              <a:rPr lang="en-US" altLang="en-US" dirty="0" smtClean="0"/>
              <a:t>Short stay in ICU (3-4 days)</a:t>
            </a:r>
          </a:p>
          <a:p>
            <a:pPr lvl="1"/>
            <a:r>
              <a:rPr lang="en-US" altLang="en-US" dirty="0" smtClean="0"/>
              <a:t>Low mortality (8% ICU, 11% hospital)</a:t>
            </a:r>
          </a:p>
          <a:p>
            <a:pPr lvl="1"/>
            <a:r>
              <a:rPr lang="en-US" altLang="en-US" dirty="0" smtClean="0"/>
              <a:t>&gt;70% normal to slightly overweight</a:t>
            </a:r>
          </a:p>
          <a:p>
            <a:r>
              <a:rPr lang="en-US" altLang="en-US" dirty="0" smtClean="0"/>
              <a:t>Not an indictment of PN</a:t>
            </a:r>
          </a:p>
          <a:p>
            <a:pPr lvl="1"/>
            <a:r>
              <a:rPr lang="en-US" altLang="en-US" dirty="0" smtClean="0"/>
              <a:t>Clear separation of groups after 2-3 days</a:t>
            </a:r>
          </a:p>
          <a:p>
            <a:pPr lvl="1"/>
            <a:r>
              <a:rPr lang="en-US" altLang="en-US" dirty="0" smtClean="0"/>
              <a:t>Early group only rec’d PN on day 3 for 1-2 days on average</a:t>
            </a:r>
          </a:p>
          <a:p>
            <a:pPr lvl="1"/>
            <a:r>
              <a:rPr lang="en-US" altLang="en-US" dirty="0" smtClean="0"/>
              <a:t>Late group –only ¼ rec’d any PN</a:t>
            </a:r>
          </a:p>
          <a:p>
            <a:pPr lvl="2"/>
            <a:endParaRPr lang="en-US" altLang="en-US" dirty="0" smtClean="0"/>
          </a:p>
        </p:txBody>
      </p:sp>
      <p:sp>
        <p:nvSpPr>
          <p:cNvPr id="7" name="Rectangle 6"/>
          <p:cNvSpPr>
            <a:spLocks noChangeArrowheads="1"/>
          </p:cNvSpPr>
          <p:nvPr/>
        </p:nvSpPr>
        <p:spPr bwMode="auto">
          <a:xfrm>
            <a:off x="253902" y="6385226"/>
            <a:ext cx="800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buClr>
                <a:srgbClr val="FFFF66"/>
              </a:buClr>
            </a:pPr>
            <a:r>
              <a:rPr lang="da-DK" dirty="0" err="1">
                <a:solidFill>
                  <a:srgbClr val="000000"/>
                </a:solidFill>
              </a:rPr>
              <a:t>Casaer</a:t>
            </a:r>
            <a:r>
              <a:rPr lang="da-DK" dirty="0">
                <a:solidFill>
                  <a:srgbClr val="000000"/>
                </a:solidFill>
              </a:rPr>
              <a:t> MP, et al. </a:t>
            </a:r>
            <a:r>
              <a:rPr lang="da-DK" i="1" dirty="0">
                <a:solidFill>
                  <a:srgbClr val="000000"/>
                </a:solidFill>
              </a:rPr>
              <a:t>N Engl J </a:t>
            </a:r>
            <a:r>
              <a:rPr lang="da-DK" i="1" dirty="0" smtClean="0">
                <a:solidFill>
                  <a:srgbClr val="000000"/>
                </a:solidFill>
              </a:rPr>
              <a:t>Med</a:t>
            </a:r>
            <a:r>
              <a:rPr lang="da-DK" dirty="0" smtClean="0">
                <a:solidFill>
                  <a:srgbClr val="000000"/>
                </a:solidFill>
              </a:rPr>
              <a:t>. 2011;365:506-17.</a:t>
            </a: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25146"/>
            <a:ext cx="6340710" cy="369332"/>
          </a:xfrm>
          <a:prstGeom prst="rect">
            <a:avLst/>
          </a:prstGeom>
        </p:spPr>
        <p:txBody>
          <a:bodyPr wrap="none">
            <a:spAutoFit/>
          </a:bodyPr>
          <a:lstStyle/>
          <a:p>
            <a:r>
              <a:rPr lang="en-US" dirty="0" smtClean="0"/>
              <a:t>Adapted from Heidegger CP, et al. </a:t>
            </a:r>
            <a:r>
              <a:rPr lang="en-US" i="1" dirty="0" smtClean="0"/>
              <a:t>Lancet</a:t>
            </a:r>
            <a:r>
              <a:rPr lang="en-US" dirty="0" smtClean="0"/>
              <a:t>. 2013;381(9864):385-93.</a:t>
            </a:r>
            <a:endParaRPr lang="en-US" dirty="0"/>
          </a:p>
        </p:txBody>
      </p:sp>
      <p:grpSp>
        <p:nvGrpSpPr>
          <p:cNvPr id="83" name="Group 82"/>
          <p:cNvGrpSpPr/>
          <p:nvPr/>
        </p:nvGrpSpPr>
        <p:grpSpPr>
          <a:xfrm>
            <a:off x="727982" y="1635566"/>
            <a:ext cx="7478486" cy="4054332"/>
            <a:chOff x="566057" y="1959416"/>
            <a:chExt cx="7478486" cy="4054332"/>
          </a:xfrm>
        </p:grpSpPr>
        <p:sp>
          <p:nvSpPr>
            <p:cNvPr id="73" name="Rectangle 72"/>
            <p:cNvSpPr/>
            <p:nvPr/>
          </p:nvSpPr>
          <p:spPr>
            <a:xfrm>
              <a:off x="2645229" y="2220686"/>
              <a:ext cx="620485" cy="306977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237514" y="2231571"/>
              <a:ext cx="1785257" cy="3048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flipV="1">
              <a:off x="1400419" y="2318659"/>
              <a:ext cx="3826" cy="297315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80922" y="2334695"/>
              <a:ext cx="113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80922" y="2926698"/>
              <a:ext cx="113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80922" y="3521362"/>
              <a:ext cx="113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80922" y="4186907"/>
              <a:ext cx="113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80922" y="4729801"/>
              <a:ext cx="113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5443" y="2175437"/>
              <a:ext cx="458780" cy="307777"/>
            </a:xfrm>
            <a:prstGeom prst="rect">
              <a:avLst/>
            </a:prstGeom>
            <a:noFill/>
          </p:spPr>
          <p:txBody>
            <a:bodyPr wrap="none" rtlCol="0">
              <a:spAutoFit/>
            </a:bodyPr>
            <a:lstStyle/>
            <a:p>
              <a:r>
                <a:rPr lang="en-US" sz="1400" dirty="0" smtClean="0"/>
                <a:t>100</a:t>
              </a:r>
              <a:endParaRPr lang="en-US" sz="1400" dirty="0"/>
            </a:p>
          </p:txBody>
        </p:sp>
        <p:sp>
          <p:nvSpPr>
            <p:cNvPr id="17" name="TextBox 16"/>
            <p:cNvSpPr txBox="1"/>
            <p:nvPr/>
          </p:nvSpPr>
          <p:spPr>
            <a:xfrm>
              <a:off x="851129" y="3359756"/>
              <a:ext cx="367408" cy="307777"/>
            </a:xfrm>
            <a:prstGeom prst="rect">
              <a:avLst/>
            </a:prstGeom>
            <a:noFill/>
          </p:spPr>
          <p:txBody>
            <a:bodyPr wrap="none" rtlCol="0">
              <a:spAutoFit/>
            </a:bodyPr>
            <a:lstStyle/>
            <a:p>
              <a:r>
                <a:rPr lang="en-US" sz="1400" dirty="0" smtClean="0"/>
                <a:t>60</a:t>
              </a:r>
              <a:endParaRPr lang="en-US" sz="1400" dirty="0"/>
            </a:p>
          </p:txBody>
        </p:sp>
        <p:sp>
          <p:nvSpPr>
            <p:cNvPr id="18" name="TextBox 17"/>
            <p:cNvSpPr txBox="1"/>
            <p:nvPr/>
          </p:nvSpPr>
          <p:spPr>
            <a:xfrm>
              <a:off x="851129" y="4005879"/>
              <a:ext cx="367408" cy="307777"/>
            </a:xfrm>
            <a:prstGeom prst="rect">
              <a:avLst/>
            </a:prstGeom>
            <a:noFill/>
          </p:spPr>
          <p:txBody>
            <a:bodyPr wrap="none" rtlCol="0">
              <a:spAutoFit/>
            </a:bodyPr>
            <a:lstStyle/>
            <a:p>
              <a:r>
                <a:rPr lang="en-US" sz="1400" dirty="0" smtClean="0"/>
                <a:t>40</a:t>
              </a:r>
              <a:endParaRPr lang="en-US" sz="1400" dirty="0"/>
            </a:p>
          </p:txBody>
        </p:sp>
        <p:sp>
          <p:nvSpPr>
            <p:cNvPr id="19" name="TextBox 18"/>
            <p:cNvSpPr txBox="1"/>
            <p:nvPr/>
          </p:nvSpPr>
          <p:spPr>
            <a:xfrm>
              <a:off x="851129" y="4604376"/>
              <a:ext cx="367408" cy="307777"/>
            </a:xfrm>
            <a:prstGeom prst="rect">
              <a:avLst/>
            </a:prstGeom>
            <a:noFill/>
          </p:spPr>
          <p:txBody>
            <a:bodyPr wrap="none" rtlCol="0">
              <a:spAutoFit/>
            </a:bodyPr>
            <a:lstStyle/>
            <a:p>
              <a:r>
                <a:rPr lang="en-US" sz="1400" dirty="0" smtClean="0"/>
                <a:t>20</a:t>
              </a:r>
              <a:endParaRPr lang="en-US" sz="1400" dirty="0"/>
            </a:p>
          </p:txBody>
        </p:sp>
        <p:cxnSp>
          <p:nvCxnSpPr>
            <p:cNvPr id="21" name="Straight Connector 20"/>
            <p:cNvCxnSpPr/>
            <p:nvPr/>
          </p:nvCxnSpPr>
          <p:spPr>
            <a:xfrm flipV="1">
              <a:off x="1263665" y="5280921"/>
              <a:ext cx="6767102" cy="8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7"/>
            <p:cNvSpPr txBox="1"/>
            <p:nvPr/>
          </p:nvSpPr>
          <p:spPr>
            <a:xfrm>
              <a:off x="896814" y="5124633"/>
              <a:ext cx="276038" cy="307777"/>
            </a:xfrm>
            <a:prstGeom prst="rect">
              <a:avLst/>
            </a:prstGeom>
            <a:noFill/>
          </p:spPr>
          <p:txBody>
            <a:bodyPr wrap="none" rtlCol="0">
              <a:spAutoFit/>
            </a:bodyPr>
            <a:lstStyle/>
            <a:p>
              <a:r>
                <a:rPr lang="en-US" sz="1400" dirty="0" smtClean="0"/>
                <a:t>0</a:t>
              </a:r>
              <a:endParaRPr lang="en-US" sz="1400" dirty="0"/>
            </a:p>
          </p:txBody>
        </p:sp>
        <p:cxnSp>
          <p:nvCxnSpPr>
            <p:cNvPr id="24" name="Straight Connector 23"/>
            <p:cNvCxnSpPr/>
            <p:nvPr/>
          </p:nvCxnSpPr>
          <p:spPr>
            <a:xfrm rot="5400000" flipH="1">
              <a:off x="2606561" y="53373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a:off x="1973377" y="53373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a:off x="3196202" y="53373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a:off x="3785843" y="53373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a:off x="4387791" y="53373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a:off x="4973653" y="53373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a:off x="5572759" y="53373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a:off x="6179907" y="53373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a:off x="6773812" y="53373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7369139" y="53373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7981973" y="53373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7971948" y="53326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583063" y="5317463"/>
              <a:ext cx="276038" cy="307777"/>
            </a:xfrm>
            <a:prstGeom prst="rect">
              <a:avLst/>
            </a:prstGeom>
            <a:noFill/>
          </p:spPr>
          <p:txBody>
            <a:bodyPr wrap="none" rtlCol="0">
              <a:spAutoFit/>
            </a:bodyPr>
            <a:lstStyle/>
            <a:p>
              <a:r>
                <a:rPr lang="en-US" sz="1400" dirty="0" smtClean="0"/>
                <a:t>1</a:t>
              </a:r>
              <a:endParaRPr lang="en-US" sz="1400" dirty="0"/>
            </a:p>
          </p:txBody>
        </p:sp>
        <p:sp>
          <p:nvSpPr>
            <p:cNvPr id="37" name="TextBox 36"/>
            <p:cNvSpPr txBox="1"/>
            <p:nvPr/>
          </p:nvSpPr>
          <p:spPr>
            <a:xfrm>
              <a:off x="2195762" y="5317463"/>
              <a:ext cx="276038" cy="307777"/>
            </a:xfrm>
            <a:prstGeom prst="rect">
              <a:avLst/>
            </a:prstGeom>
            <a:noFill/>
          </p:spPr>
          <p:txBody>
            <a:bodyPr wrap="none" rtlCol="0">
              <a:spAutoFit/>
            </a:bodyPr>
            <a:lstStyle/>
            <a:p>
              <a:r>
                <a:rPr lang="en-US" sz="1400" dirty="0" smtClean="0"/>
                <a:t>2</a:t>
              </a:r>
              <a:endParaRPr lang="en-US" sz="1400" dirty="0"/>
            </a:p>
          </p:txBody>
        </p:sp>
        <p:sp>
          <p:nvSpPr>
            <p:cNvPr id="38" name="TextBox 37"/>
            <p:cNvSpPr txBox="1"/>
            <p:nvPr/>
          </p:nvSpPr>
          <p:spPr>
            <a:xfrm>
              <a:off x="2807241" y="5317463"/>
              <a:ext cx="276038" cy="307777"/>
            </a:xfrm>
            <a:prstGeom prst="rect">
              <a:avLst/>
            </a:prstGeom>
            <a:noFill/>
          </p:spPr>
          <p:txBody>
            <a:bodyPr wrap="none" rtlCol="0">
              <a:spAutoFit/>
            </a:bodyPr>
            <a:lstStyle/>
            <a:p>
              <a:r>
                <a:rPr lang="en-US" sz="1400" dirty="0" smtClean="0"/>
                <a:t>3</a:t>
              </a:r>
              <a:endParaRPr lang="en-US" sz="1400" dirty="0"/>
            </a:p>
          </p:txBody>
        </p:sp>
        <p:sp>
          <p:nvSpPr>
            <p:cNvPr id="39" name="TextBox 38"/>
            <p:cNvSpPr txBox="1"/>
            <p:nvPr/>
          </p:nvSpPr>
          <p:spPr>
            <a:xfrm>
              <a:off x="3423604" y="5317463"/>
              <a:ext cx="276038" cy="307777"/>
            </a:xfrm>
            <a:prstGeom prst="rect">
              <a:avLst/>
            </a:prstGeom>
            <a:noFill/>
          </p:spPr>
          <p:txBody>
            <a:bodyPr wrap="none" rtlCol="0">
              <a:spAutoFit/>
            </a:bodyPr>
            <a:lstStyle/>
            <a:p>
              <a:r>
                <a:rPr lang="en-US" sz="1400" dirty="0" smtClean="0"/>
                <a:t>4</a:t>
              </a:r>
              <a:endParaRPr lang="en-US" sz="1400" dirty="0"/>
            </a:p>
          </p:txBody>
        </p:sp>
        <p:sp>
          <p:nvSpPr>
            <p:cNvPr id="40" name="TextBox 39"/>
            <p:cNvSpPr txBox="1"/>
            <p:nvPr/>
          </p:nvSpPr>
          <p:spPr>
            <a:xfrm>
              <a:off x="3997213" y="5317463"/>
              <a:ext cx="276038" cy="307777"/>
            </a:xfrm>
            <a:prstGeom prst="rect">
              <a:avLst/>
            </a:prstGeom>
            <a:noFill/>
          </p:spPr>
          <p:txBody>
            <a:bodyPr wrap="none" rtlCol="0">
              <a:spAutoFit/>
            </a:bodyPr>
            <a:lstStyle/>
            <a:p>
              <a:r>
                <a:rPr lang="en-US" sz="1400" dirty="0" smtClean="0"/>
                <a:t>5</a:t>
              </a:r>
              <a:endParaRPr lang="en-US" sz="1400" dirty="0"/>
            </a:p>
          </p:txBody>
        </p:sp>
        <p:sp>
          <p:nvSpPr>
            <p:cNvPr id="41" name="TextBox 40"/>
            <p:cNvSpPr txBox="1"/>
            <p:nvPr/>
          </p:nvSpPr>
          <p:spPr>
            <a:xfrm>
              <a:off x="4599272" y="5317463"/>
              <a:ext cx="276038" cy="307777"/>
            </a:xfrm>
            <a:prstGeom prst="rect">
              <a:avLst/>
            </a:prstGeom>
            <a:noFill/>
          </p:spPr>
          <p:txBody>
            <a:bodyPr wrap="none" rtlCol="0">
              <a:spAutoFit/>
            </a:bodyPr>
            <a:lstStyle/>
            <a:p>
              <a:r>
                <a:rPr lang="en-US" sz="1400" dirty="0" smtClean="0"/>
                <a:t>6</a:t>
              </a:r>
              <a:endParaRPr lang="en-US" sz="1400" dirty="0"/>
            </a:p>
          </p:txBody>
        </p:sp>
        <p:sp>
          <p:nvSpPr>
            <p:cNvPr id="42" name="TextBox 41"/>
            <p:cNvSpPr txBox="1"/>
            <p:nvPr/>
          </p:nvSpPr>
          <p:spPr>
            <a:xfrm>
              <a:off x="5187853" y="5317463"/>
              <a:ext cx="276038" cy="307777"/>
            </a:xfrm>
            <a:prstGeom prst="rect">
              <a:avLst/>
            </a:prstGeom>
            <a:noFill/>
          </p:spPr>
          <p:txBody>
            <a:bodyPr wrap="none" rtlCol="0">
              <a:spAutoFit/>
            </a:bodyPr>
            <a:lstStyle/>
            <a:p>
              <a:r>
                <a:rPr lang="en-US" sz="1400" dirty="0" smtClean="0"/>
                <a:t>7</a:t>
              </a:r>
              <a:endParaRPr lang="en-US" sz="1400" dirty="0"/>
            </a:p>
          </p:txBody>
        </p:sp>
        <p:sp>
          <p:nvSpPr>
            <p:cNvPr id="43" name="TextBox 42"/>
            <p:cNvSpPr txBox="1"/>
            <p:nvPr/>
          </p:nvSpPr>
          <p:spPr>
            <a:xfrm>
              <a:off x="5795827" y="5317463"/>
              <a:ext cx="276038" cy="307777"/>
            </a:xfrm>
            <a:prstGeom prst="rect">
              <a:avLst/>
            </a:prstGeom>
            <a:noFill/>
          </p:spPr>
          <p:txBody>
            <a:bodyPr wrap="none" rtlCol="0">
              <a:spAutoFit/>
            </a:bodyPr>
            <a:lstStyle/>
            <a:p>
              <a:r>
                <a:rPr lang="en-US" sz="1400" dirty="0" smtClean="0"/>
                <a:t>8</a:t>
              </a:r>
              <a:endParaRPr lang="en-US" sz="1400" dirty="0"/>
            </a:p>
          </p:txBody>
        </p:sp>
        <p:sp>
          <p:nvSpPr>
            <p:cNvPr id="44" name="TextBox 43"/>
            <p:cNvSpPr txBox="1"/>
            <p:nvPr/>
          </p:nvSpPr>
          <p:spPr>
            <a:xfrm>
              <a:off x="6404646" y="5317463"/>
              <a:ext cx="276038" cy="307777"/>
            </a:xfrm>
            <a:prstGeom prst="rect">
              <a:avLst/>
            </a:prstGeom>
            <a:noFill/>
          </p:spPr>
          <p:txBody>
            <a:bodyPr wrap="none" rtlCol="0">
              <a:spAutoFit/>
            </a:bodyPr>
            <a:lstStyle/>
            <a:p>
              <a:r>
                <a:rPr lang="en-US" sz="1400" dirty="0" smtClean="0"/>
                <a:t>9</a:t>
              </a:r>
              <a:endParaRPr lang="en-US" sz="1400" dirty="0"/>
            </a:p>
          </p:txBody>
        </p:sp>
        <p:sp>
          <p:nvSpPr>
            <p:cNvPr id="47" name="TextBox 46"/>
            <p:cNvSpPr txBox="1"/>
            <p:nvPr/>
          </p:nvSpPr>
          <p:spPr>
            <a:xfrm>
              <a:off x="7553046" y="5317463"/>
              <a:ext cx="367408" cy="307777"/>
            </a:xfrm>
            <a:prstGeom prst="rect">
              <a:avLst/>
            </a:prstGeom>
            <a:noFill/>
          </p:spPr>
          <p:txBody>
            <a:bodyPr wrap="none" rtlCol="0">
              <a:spAutoFit/>
            </a:bodyPr>
            <a:lstStyle/>
            <a:p>
              <a:r>
                <a:rPr lang="en-US" sz="1400" dirty="0" smtClean="0"/>
                <a:t>28</a:t>
              </a:r>
              <a:endParaRPr lang="en-US" sz="1400" dirty="0"/>
            </a:p>
          </p:txBody>
        </p:sp>
        <p:cxnSp>
          <p:nvCxnSpPr>
            <p:cNvPr id="48" name="Straight Connector 47"/>
            <p:cNvCxnSpPr/>
            <p:nvPr/>
          </p:nvCxnSpPr>
          <p:spPr>
            <a:xfrm rot="5400000" flipH="1">
              <a:off x="1351078" y="5337325"/>
              <a:ext cx="98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59971" y="5736749"/>
              <a:ext cx="1071127" cy="276999"/>
            </a:xfrm>
            <a:prstGeom prst="rect">
              <a:avLst/>
            </a:prstGeom>
            <a:noFill/>
          </p:spPr>
          <p:txBody>
            <a:bodyPr wrap="none" rtlCol="0">
              <a:spAutoFit/>
            </a:bodyPr>
            <a:lstStyle/>
            <a:p>
              <a:r>
                <a:rPr lang="en-US" sz="1200" dirty="0" smtClean="0"/>
                <a:t>ICU admission</a:t>
              </a:r>
              <a:endParaRPr lang="en-US" sz="1200" dirty="0"/>
            </a:p>
          </p:txBody>
        </p:sp>
        <p:sp>
          <p:nvSpPr>
            <p:cNvPr id="50" name="TextBox 49"/>
            <p:cNvSpPr txBox="1"/>
            <p:nvPr/>
          </p:nvSpPr>
          <p:spPr>
            <a:xfrm>
              <a:off x="2558137" y="5736749"/>
              <a:ext cx="1415580" cy="276999"/>
            </a:xfrm>
            <a:prstGeom prst="rect">
              <a:avLst/>
            </a:prstGeom>
            <a:noFill/>
          </p:spPr>
          <p:txBody>
            <a:bodyPr wrap="none" rtlCol="0">
              <a:spAutoFit/>
            </a:bodyPr>
            <a:lstStyle/>
            <a:p>
              <a:r>
                <a:rPr lang="en-US" sz="1200" dirty="0" smtClean="0">
                  <a:solidFill>
                    <a:srgbClr val="FF0000"/>
                  </a:solidFill>
                </a:rPr>
                <a:t>Indirect </a:t>
              </a:r>
              <a:r>
                <a:rPr lang="en-US" sz="1200" dirty="0" err="1" smtClean="0">
                  <a:solidFill>
                    <a:srgbClr val="FF0000"/>
                  </a:solidFill>
                </a:rPr>
                <a:t>calorimetry</a:t>
              </a:r>
              <a:endParaRPr lang="en-US" sz="1200" dirty="0">
                <a:solidFill>
                  <a:srgbClr val="FF0000"/>
                </a:solidFill>
              </a:endParaRPr>
            </a:p>
          </p:txBody>
        </p:sp>
        <p:sp>
          <p:nvSpPr>
            <p:cNvPr id="51" name="TextBox 50"/>
            <p:cNvSpPr txBox="1"/>
            <p:nvPr/>
          </p:nvSpPr>
          <p:spPr>
            <a:xfrm>
              <a:off x="3744685" y="5606129"/>
              <a:ext cx="1754519" cy="276999"/>
            </a:xfrm>
            <a:prstGeom prst="rect">
              <a:avLst/>
            </a:prstGeom>
            <a:noFill/>
          </p:spPr>
          <p:txBody>
            <a:bodyPr wrap="none" rtlCol="0">
              <a:spAutoFit/>
            </a:bodyPr>
            <a:lstStyle/>
            <a:p>
              <a:r>
                <a:rPr lang="en-US" sz="1200" dirty="0" smtClean="0"/>
                <a:t>Days since ICU admission</a:t>
              </a:r>
              <a:endParaRPr lang="en-US" sz="1200" dirty="0"/>
            </a:p>
          </p:txBody>
        </p:sp>
        <p:cxnSp>
          <p:nvCxnSpPr>
            <p:cNvPr id="53" name="Straight Arrow Connector 52"/>
            <p:cNvCxnSpPr/>
            <p:nvPr/>
          </p:nvCxnSpPr>
          <p:spPr>
            <a:xfrm rot="10800000">
              <a:off x="1404282" y="5421085"/>
              <a:ext cx="2163" cy="3809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3243968" y="5421085"/>
              <a:ext cx="2163" cy="38098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027714" y="4648186"/>
              <a:ext cx="1432059" cy="276999"/>
            </a:xfrm>
            <a:prstGeom prst="rect">
              <a:avLst/>
            </a:prstGeom>
            <a:noFill/>
          </p:spPr>
          <p:txBody>
            <a:bodyPr wrap="none" rtlCol="0">
              <a:spAutoFit/>
            </a:bodyPr>
            <a:lstStyle/>
            <a:p>
              <a:r>
                <a:rPr lang="en-US" sz="1200" dirty="0" smtClean="0"/>
                <a:t>Intervention period </a:t>
              </a:r>
              <a:endParaRPr lang="en-US" sz="1200" dirty="0"/>
            </a:p>
          </p:txBody>
        </p:sp>
        <p:sp>
          <p:nvSpPr>
            <p:cNvPr id="57" name="TextBox 56"/>
            <p:cNvSpPr txBox="1"/>
            <p:nvPr/>
          </p:nvSpPr>
          <p:spPr>
            <a:xfrm>
              <a:off x="6760036" y="4648186"/>
              <a:ext cx="803938" cy="276999"/>
            </a:xfrm>
            <a:prstGeom prst="rect">
              <a:avLst/>
            </a:prstGeom>
            <a:noFill/>
          </p:spPr>
          <p:txBody>
            <a:bodyPr wrap="none" rtlCol="0">
              <a:spAutoFit/>
            </a:bodyPr>
            <a:lstStyle/>
            <a:p>
              <a:r>
                <a:rPr lang="en-US" sz="1200" dirty="0" smtClean="0"/>
                <a:t>Follow-up</a:t>
              </a:r>
              <a:endParaRPr lang="en-US" sz="1200" dirty="0"/>
            </a:p>
          </p:txBody>
        </p:sp>
        <p:sp>
          <p:nvSpPr>
            <p:cNvPr id="58" name="TextBox 57"/>
            <p:cNvSpPr txBox="1"/>
            <p:nvPr/>
          </p:nvSpPr>
          <p:spPr>
            <a:xfrm>
              <a:off x="2688772" y="4191000"/>
              <a:ext cx="553998" cy="1060756"/>
            </a:xfrm>
            <a:prstGeom prst="rect">
              <a:avLst/>
            </a:prstGeom>
            <a:noFill/>
          </p:spPr>
          <p:txBody>
            <a:bodyPr vert="vert270" wrap="square" rtlCol="0">
              <a:spAutoFit/>
            </a:bodyPr>
            <a:lstStyle/>
            <a:p>
              <a:r>
                <a:rPr lang="en-US" sz="1200" dirty="0" smtClean="0"/>
                <a:t>Inclusion and </a:t>
              </a:r>
              <a:r>
                <a:rPr lang="en-US" sz="1200" dirty="0" err="1" smtClean="0"/>
                <a:t>randomisation</a:t>
              </a:r>
              <a:endParaRPr lang="en-US" sz="1200" dirty="0"/>
            </a:p>
          </p:txBody>
        </p:sp>
        <p:sp>
          <p:nvSpPr>
            <p:cNvPr id="59" name="TextBox 58"/>
            <p:cNvSpPr txBox="1"/>
            <p:nvPr/>
          </p:nvSpPr>
          <p:spPr>
            <a:xfrm>
              <a:off x="566057" y="3080656"/>
              <a:ext cx="369332" cy="1615927"/>
            </a:xfrm>
            <a:prstGeom prst="rect">
              <a:avLst/>
            </a:prstGeom>
            <a:noFill/>
          </p:spPr>
          <p:txBody>
            <a:bodyPr vert="vert270" wrap="square" rtlCol="0">
              <a:spAutoFit/>
            </a:bodyPr>
            <a:lstStyle/>
            <a:p>
              <a:pPr algn="ctr"/>
              <a:r>
                <a:rPr lang="en-US" sz="1200" dirty="0" smtClean="0"/>
                <a:t>Energy Provision (%)</a:t>
              </a:r>
              <a:endParaRPr lang="en-US" sz="1200" dirty="0"/>
            </a:p>
          </p:txBody>
        </p:sp>
        <p:sp>
          <p:nvSpPr>
            <p:cNvPr id="60" name="TextBox 59"/>
            <p:cNvSpPr txBox="1"/>
            <p:nvPr/>
          </p:nvSpPr>
          <p:spPr>
            <a:xfrm>
              <a:off x="4397829" y="1959416"/>
              <a:ext cx="756938" cy="276999"/>
            </a:xfrm>
            <a:prstGeom prst="rect">
              <a:avLst/>
            </a:prstGeom>
            <a:noFill/>
          </p:spPr>
          <p:txBody>
            <a:bodyPr wrap="none" rtlCol="0">
              <a:spAutoFit/>
            </a:bodyPr>
            <a:lstStyle/>
            <a:p>
              <a:r>
                <a:rPr lang="en-US" sz="1200" dirty="0" smtClean="0">
                  <a:solidFill>
                    <a:srgbClr val="FF0000"/>
                  </a:solidFill>
                </a:rPr>
                <a:t>SPN + EN</a:t>
              </a:r>
              <a:endParaRPr lang="en-US" sz="1200" dirty="0">
                <a:solidFill>
                  <a:srgbClr val="FF0000"/>
                </a:solidFill>
              </a:endParaRPr>
            </a:p>
          </p:txBody>
        </p:sp>
        <p:sp>
          <p:nvSpPr>
            <p:cNvPr id="61" name="TextBox 60"/>
            <p:cNvSpPr txBox="1"/>
            <p:nvPr/>
          </p:nvSpPr>
          <p:spPr>
            <a:xfrm rot="19587264">
              <a:off x="4572000" y="2634331"/>
              <a:ext cx="359394" cy="276999"/>
            </a:xfrm>
            <a:prstGeom prst="rect">
              <a:avLst/>
            </a:prstGeom>
            <a:noFill/>
          </p:spPr>
          <p:txBody>
            <a:bodyPr wrap="none" rtlCol="0">
              <a:spAutoFit/>
            </a:bodyPr>
            <a:lstStyle/>
            <a:p>
              <a:r>
                <a:rPr lang="en-US" sz="1200" dirty="0" smtClean="0">
                  <a:solidFill>
                    <a:schemeClr val="tx2"/>
                  </a:solidFill>
                </a:rPr>
                <a:t>EN</a:t>
              </a:r>
              <a:endParaRPr lang="en-US" sz="1200" dirty="0">
                <a:solidFill>
                  <a:schemeClr val="tx2"/>
                </a:solidFill>
              </a:endParaRPr>
            </a:p>
          </p:txBody>
        </p:sp>
        <p:sp>
          <p:nvSpPr>
            <p:cNvPr id="62" name="TextBox 61"/>
            <p:cNvSpPr txBox="1"/>
            <p:nvPr/>
          </p:nvSpPr>
          <p:spPr>
            <a:xfrm rot="19587264">
              <a:off x="2024742" y="4321616"/>
              <a:ext cx="359394" cy="276999"/>
            </a:xfrm>
            <a:prstGeom prst="rect">
              <a:avLst/>
            </a:prstGeom>
            <a:noFill/>
          </p:spPr>
          <p:txBody>
            <a:bodyPr wrap="none" rtlCol="0">
              <a:spAutoFit/>
            </a:bodyPr>
            <a:lstStyle/>
            <a:p>
              <a:r>
                <a:rPr lang="en-US" sz="1200" dirty="0" smtClean="0"/>
                <a:t>EN</a:t>
              </a:r>
              <a:endParaRPr lang="en-US" sz="1200" dirty="0"/>
            </a:p>
          </p:txBody>
        </p:sp>
        <p:sp>
          <p:nvSpPr>
            <p:cNvPr id="63" name="TextBox 62"/>
            <p:cNvSpPr txBox="1"/>
            <p:nvPr/>
          </p:nvSpPr>
          <p:spPr>
            <a:xfrm>
              <a:off x="851129" y="2793699"/>
              <a:ext cx="367408" cy="307777"/>
            </a:xfrm>
            <a:prstGeom prst="rect">
              <a:avLst/>
            </a:prstGeom>
            <a:noFill/>
          </p:spPr>
          <p:txBody>
            <a:bodyPr wrap="none" rtlCol="0">
              <a:spAutoFit/>
            </a:bodyPr>
            <a:lstStyle/>
            <a:p>
              <a:r>
                <a:rPr lang="en-US" sz="1400" dirty="0" smtClean="0"/>
                <a:t>80</a:t>
              </a:r>
              <a:endParaRPr lang="en-US" sz="1400" dirty="0"/>
            </a:p>
          </p:txBody>
        </p:sp>
        <p:cxnSp>
          <p:nvCxnSpPr>
            <p:cNvPr id="66" name="Straight Connector 65"/>
            <p:cNvCxnSpPr/>
            <p:nvPr/>
          </p:nvCxnSpPr>
          <p:spPr>
            <a:xfrm flipH="1">
              <a:off x="6988629" y="5203371"/>
              <a:ext cx="163285" cy="217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415143" y="3505200"/>
              <a:ext cx="6629400" cy="1088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287486" y="2220686"/>
              <a:ext cx="2960914" cy="152400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65" name="Shape 64"/>
            <p:cNvCxnSpPr/>
            <p:nvPr/>
          </p:nvCxnSpPr>
          <p:spPr>
            <a:xfrm flipV="1">
              <a:off x="3275239" y="2237509"/>
              <a:ext cx="2938525" cy="1499014"/>
            </a:xfrm>
            <a:prstGeom prst="bentConnector3">
              <a:avLst>
                <a:gd name="adj1" fmla="val -21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73" idx="3"/>
            </p:cNvCxnSpPr>
            <p:nvPr/>
          </p:nvCxnSpPr>
          <p:spPr>
            <a:xfrm flipV="1">
              <a:off x="1390650" y="3755572"/>
              <a:ext cx="1875064" cy="1540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7121979" y="5222421"/>
              <a:ext cx="163285" cy="217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1398812" y="2095500"/>
              <a:ext cx="5432" cy="3196309"/>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2" name="Title 1"/>
          <p:cNvSpPr txBox="1">
            <a:spLocks/>
          </p:cNvSpPr>
          <p:nvPr/>
        </p:nvSpPr>
        <p:spPr>
          <a:xfrm>
            <a:off x="1356360" y="209006"/>
            <a:ext cx="7615646" cy="1097280"/>
          </a:xfrm>
          <a:prstGeom prst="rect">
            <a:avLst/>
          </a:prstGeom>
        </p:spPr>
        <p:txBody>
          <a:bodyPr>
            <a:normAutofit fontScale="7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err="1" smtClean="0">
                <a:ln>
                  <a:noFill/>
                </a:ln>
                <a:solidFill>
                  <a:schemeClr val="tx1"/>
                </a:solidFill>
                <a:effectLst/>
                <a:uLnTx/>
                <a:uFillTx/>
                <a:latin typeface="+mn-lt"/>
                <a:ea typeface="+mj-ea"/>
                <a:cs typeface="+mj-cs"/>
              </a:rPr>
              <a:t>Optimisation</a:t>
            </a:r>
            <a:r>
              <a:rPr kumimoji="0" lang="en-US" altLang="en-US" sz="4000" b="1" i="0" u="none" strike="noStrike" kern="1200" cap="none" spc="0" normalizeH="0" noProof="0" dirty="0" smtClean="0">
                <a:ln>
                  <a:noFill/>
                </a:ln>
                <a:solidFill>
                  <a:schemeClr val="tx1"/>
                </a:solidFill>
                <a:effectLst/>
                <a:uLnTx/>
                <a:uFillTx/>
                <a:latin typeface="+mn-lt"/>
                <a:ea typeface="+mj-ea"/>
                <a:cs typeface="+mj-cs"/>
              </a:rPr>
              <a:t> of Energy Provision With Supplemental Parenteral Nutrition in Critically Ill Patients: A </a:t>
            </a:r>
            <a:r>
              <a:rPr kumimoji="0" lang="en-US" altLang="en-US" sz="4000" b="1" i="0" u="none" strike="noStrike" kern="1200" cap="none" spc="0" normalizeH="0" noProof="0" dirty="0" err="1" smtClean="0">
                <a:ln>
                  <a:noFill/>
                </a:ln>
                <a:solidFill>
                  <a:schemeClr val="tx1"/>
                </a:solidFill>
                <a:effectLst/>
                <a:uLnTx/>
                <a:uFillTx/>
                <a:latin typeface="+mn-lt"/>
                <a:ea typeface="+mj-ea"/>
                <a:cs typeface="+mj-cs"/>
              </a:rPr>
              <a:t>Randomised</a:t>
            </a:r>
            <a:r>
              <a:rPr kumimoji="0" lang="en-US" altLang="en-US" sz="4000" b="1" i="0" u="none" strike="noStrike" kern="1200" cap="none" spc="0" normalizeH="0" noProof="0" dirty="0" smtClean="0">
                <a:ln>
                  <a:noFill/>
                </a:ln>
                <a:solidFill>
                  <a:schemeClr val="tx1"/>
                </a:solidFill>
                <a:effectLst/>
                <a:uLnTx/>
                <a:uFillTx/>
                <a:latin typeface="+mn-lt"/>
                <a:ea typeface="+mj-ea"/>
                <a:cs typeface="+mj-cs"/>
              </a:rPr>
              <a:t> Controlled Trial</a:t>
            </a:r>
            <a:endParaRPr kumimoji="0" lang="en-US" altLang="en-US" sz="4000" b="1" i="0" u="none" strike="noStrike" kern="1200" cap="none" spc="0" normalizeH="0" baseline="0" noProof="0" dirty="0" smtClean="0">
              <a:ln>
                <a:noFill/>
              </a:ln>
              <a:solidFill>
                <a:schemeClr val="tx1"/>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072476" y="3765870"/>
          <a:ext cx="6543434" cy="731520"/>
        </p:xfrm>
        <a:graphic>
          <a:graphicData uri="http://schemas.openxmlformats.org/drawingml/2006/table">
            <a:tbl>
              <a:tblPr firstRow="1" bandRow="1">
                <a:tableStyleId>{9D7B26C5-4107-4FEC-AEDC-1716B250A1EF}</a:tableStyleId>
              </a:tblPr>
              <a:tblGrid>
                <a:gridCol w="998307"/>
                <a:gridCol w="1651740"/>
                <a:gridCol w="3339783"/>
                <a:gridCol w="553604"/>
              </a:tblGrid>
              <a:tr h="224433">
                <a:tc>
                  <a:txBody>
                    <a:bodyPr/>
                    <a:lstStyle/>
                    <a:p>
                      <a:r>
                        <a:rPr lang="en-US" sz="1000" dirty="0" smtClean="0"/>
                        <a:t>Number at Risk</a:t>
                      </a:r>
                      <a:endParaRPr lang="en-US" sz="1000" dirty="0">
                        <a:solidFill>
                          <a:schemeClr val="tx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1000">
                        <a:solidFill>
                          <a:schemeClr val="tx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solidFill>
                          <a:schemeClr val="tx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1000">
                        <a:solidFill>
                          <a:schemeClr val="tx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r>
              <a:tr h="224433">
                <a:tc>
                  <a:txBody>
                    <a:bodyPr/>
                    <a:lstStyle/>
                    <a:p>
                      <a:pPr algn="r"/>
                      <a:r>
                        <a:rPr lang="en-US" sz="1000" dirty="0" smtClean="0"/>
                        <a:t>SPN</a:t>
                      </a:r>
                      <a:endParaRPr lang="en-US" sz="1000" dirty="0">
                        <a:solidFill>
                          <a:schemeClr val="tx1"/>
                        </a:solidFill>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sz="1000" dirty="0" smtClean="0"/>
                        <a:t>153</a:t>
                      </a:r>
                      <a:endParaRPr lang="en-US" sz="1000" dirty="0">
                        <a:solidFill>
                          <a:schemeClr val="tx1"/>
                        </a:solidFill>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sz="1000" dirty="0" smtClean="0"/>
                        <a:t>148</a:t>
                      </a:r>
                      <a:endParaRPr lang="en-US" sz="1000" dirty="0">
                        <a:solidFill>
                          <a:schemeClr val="tx1"/>
                        </a:solidFill>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sz="1000" dirty="0" smtClean="0"/>
                        <a:t>99</a:t>
                      </a:r>
                      <a:endParaRPr lang="en-US" sz="1000" dirty="0">
                        <a:solidFill>
                          <a:schemeClr val="tx1"/>
                        </a:solidFill>
                      </a:endParaRPr>
                    </a:p>
                  </a:txBody>
                  <a:tcPr>
                    <a:lnL>
                      <a:noFill/>
                    </a:lnL>
                    <a:lnR>
                      <a:noFill/>
                    </a:lnR>
                    <a:lnT w="12700" cmpd="sng">
                      <a:noFill/>
                    </a:lnT>
                    <a:lnB>
                      <a:noFill/>
                    </a:lnB>
                    <a:lnTlToBr w="12700" cmpd="sng">
                      <a:noFill/>
                      <a:prstDash val="solid"/>
                    </a:lnTlToBr>
                    <a:lnBlToTr w="12700" cmpd="sng">
                      <a:noFill/>
                      <a:prstDash val="solid"/>
                    </a:lnBlToTr>
                    <a:noFill/>
                  </a:tcPr>
                </a:tc>
              </a:tr>
              <a:tr h="224433">
                <a:tc>
                  <a:txBody>
                    <a:bodyPr/>
                    <a:lstStyle/>
                    <a:p>
                      <a:pPr algn="r"/>
                      <a:r>
                        <a:rPr lang="en-US" sz="1000" dirty="0" smtClean="0"/>
                        <a:t>EN</a:t>
                      </a:r>
                      <a:endParaRPr lang="en-US" sz="1000" dirty="0">
                        <a:solidFill>
                          <a:schemeClr val="tx1"/>
                        </a:solidFill>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r>
                        <a:rPr lang="en-US" sz="1000" dirty="0" smtClean="0"/>
                        <a:t>152</a:t>
                      </a:r>
                      <a:endParaRPr lang="en-US" sz="1000" dirty="0">
                        <a:solidFill>
                          <a:schemeClr val="tx1"/>
                        </a:solidFill>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r>
                        <a:rPr lang="en-US" sz="1000" dirty="0" smtClean="0"/>
                        <a:t>147</a:t>
                      </a:r>
                      <a:endParaRPr lang="en-US" sz="1000" dirty="0">
                        <a:solidFill>
                          <a:schemeClr val="tx1"/>
                        </a:solidFill>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r>
                        <a:rPr lang="en-US" sz="1000" dirty="0" smtClean="0"/>
                        <a:t>71</a:t>
                      </a:r>
                      <a:endParaRPr lang="en-US" sz="1000" dirty="0">
                        <a:solidFill>
                          <a:schemeClr val="tx1"/>
                        </a:solidFill>
                      </a:endParaRPr>
                    </a:p>
                  </a:txBody>
                  <a:tcPr>
                    <a:lnL>
                      <a:noFill/>
                    </a:lnL>
                    <a:lnR>
                      <a:noFill/>
                    </a:lnR>
                    <a:lnT>
                      <a:noFill/>
                    </a:lnT>
                    <a:lnB w="12700" cmpd="sng">
                      <a:noFill/>
                    </a:lnB>
                    <a:lnTlToBr w="12700" cmpd="sng">
                      <a:noFill/>
                      <a:prstDash val="solid"/>
                    </a:lnTlToBr>
                    <a:lnBlToTr w="12700" cmpd="sng">
                      <a:noFill/>
                      <a:prstDash val="solid"/>
                    </a:lnBlToTr>
                  </a:tcPr>
                </a:tc>
              </a:tr>
            </a:tbl>
          </a:graphicData>
        </a:graphic>
      </p:graphicFrame>
      <p:grpSp>
        <p:nvGrpSpPr>
          <p:cNvPr id="38" name="Group 37"/>
          <p:cNvGrpSpPr/>
          <p:nvPr/>
        </p:nvGrpSpPr>
        <p:grpSpPr>
          <a:xfrm>
            <a:off x="1458685" y="1023245"/>
            <a:ext cx="6406364" cy="2935757"/>
            <a:chOff x="1089389" y="984250"/>
            <a:chExt cx="7036925" cy="3889177"/>
          </a:xfrm>
        </p:grpSpPr>
        <p:cxnSp>
          <p:nvCxnSpPr>
            <p:cNvPr id="6" name="Straight Connector 5"/>
            <p:cNvCxnSpPr/>
            <p:nvPr/>
          </p:nvCxnSpPr>
          <p:spPr>
            <a:xfrm flipV="1">
              <a:off x="2152650" y="4298950"/>
              <a:ext cx="5295900"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3787" y="4565650"/>
              <a:ext cx="2237792" cy="307777"/>
            </a:xfrm>
            <a:prstGeom prst="rect">
              <a:avLst/>
            </a:prstGeom>
            <a:noFill/>
          </p:spPr>
          <p:txBody>
            <a:bodyPr wrap="none" rtlCol="0">
              <a:spAutoFit/>
            </a:bodyPr>
            <a:lstStyle/>
            <a:p>
              <a:r>
                <a:rPr lang="en-US" sz="1400" dirty="0" smtClean="0"/>
                <a:t>Days Since Admission to ICU</a:t>
              </a:r>
              <a:endParaRPr lang="en-US" sz="1400" dirty="0"/>
            </a:p>
          </p:txBody>
        </p:sp>
        <p:sp>
          <p:nvSpPr>
            <p:cNvPr id="9" name="TextBox 8"/>
            <p:cNvSpPr txBox="1"/>
            <p:nvPr/>
          </p:nvSpPr>
          <p:spPr>
            <a:xfrm>
              <a:off x="1089389" y="1272669"/>
              <a:ext cx="676140" cy="2956886"/>
            </a:xfrm>
            <a:prstGeom prst="rect">
              <a:avLst/>
            </a:prstGeom>
            <a:noFill/>
          </p:spPr>
          <p:txBody>
            <a:bodyPr vert="vert270" wrap="square" rtlCol="0">
              <a:spAutoFit/>
            </a:bodyPr>
            <a:lstStyle/>
            <a:p>
              <a:pPr algn="ctr"/>
              <a:r>
                <a:rPr lang="en-US" sz="1400" dirty="0" smtClean="0"/>
                <a:t>Proportion Without </a:t>
              </a:r>
              <a:r>
                <a:rPr lang="en-US" sz="1400" dirty="0" err="1" smtClean="0"/>
                <a:t>Nosocomial</a:t>
              </a:r>
              <a:r>
                <a:rPr lang="en-US" sz="1400" dirty="0" smtClean="0"/>
                <a:t> Infection</a:t>
              </a:r>
              <a:endParaRPr lang="en-US" sz="1400" dirty="0"/>
            </a:p>
          </p:txBody>
        </p:sp>
        <p:sp>
          <p:nvSpPr>
            <p:cNvPr id="10" name="TextBox 9"/>
            <p:cNvSpPr txBox="1"/>
            <p:nvPr/>
          </p:nvSpPr>
          <p:spPr>
            <a:xfrm>
              <a:off x="7277100" y="993775"/>
              <a:ext cx="474810" cy="307777"/>
            </a:xfrm>
            <a:prstGeom prst="rect">
              <a:avLst/>
            </a:prstGeom>
            <a:noFill/>
          </p:spPr>
          <p:txBody>
            <a:bodyPr wrap="none" rtlCol="0">
              <a:spAutoFit/>
            </a:bodyPr>
            <a:lstStyle/>
            <a:p>
              <a:r>
                <a:rPr lang="en-US" sz="1400" dirty="0" smtClean="0"/>
                <a:t>SPN</a:t>
              </a:r>
              <a:endParaRPr lang="en-US" sz="1400" dirty="0"/>
            </a:p>
          </p:txBody>
        </p:sp>
        <p:sp>
          <p:nvSpPr>
            <p:cNvPr id="11" name="TextBox 10"/>
            <p:cNvSpPr txBox="1"/>
            <p:nvPr/>
          </p:nvSpPr>
          <p:spPr>
            <a:xfrm>
              <a:off x="7277100" y="1222375"/>
              <a:ext cx="388248" cy="307777"/>
            </a:xfrm>
            <a:prstGeom prst="rect">
              <a:avLst/>
            </a:prstGeom>
            <a:noFill/>
          </p:spPr>
          <p:txBody>
            <a:bodyPr wrap="none" rtlCol="0">
              <a:spAutoFit/>
            </a:bodyPr>
            <a:lstStyle/>
            <a:p>
              <a:r>
                <a:rPr lang="en-US" sz="1400" dirty="0" smtClean="0"/>
                <a:t>EN</a:t>
              </a:r>
              <a:endParaRPr lang="en-US" sz="1400" dirty="0"/>
            </a:p>
          </p:txBody>
        </p:sp>
        <p:grpSp>
          <p:nvGrpSpPr>
            <p:cNvPr id="12" name="Group 35"/>
            <p:cNvGrpSpPr/>
            <p:nvPr/>
          </p:nvGrpSpPr>
          <p:grpSpPr>
            <a:xfrm>
              <a:off x="1709737" y="984250"/>
              <a:ext cx="5925246" cy="3698677"/>
              <a:chOff x="1709737" y="984250"/>
              <a:chExt cx="5925246" cy="3698677"/>
            </a:xfrm>
          </p:grpSpPr>
          <p:sp>
            <p:nvSpPr>
              <p:cNvPr id="13" name="TextBox 12"/>
              <p:cNvSpPr txBox="1"/>
              <p:nvPr/>
            </p:nvSpPr>
            <p:spPr>
              <a:xfrm>
                <a:off x="3895725" y="4375150"/>
                <a:ext cx="276038" cy="307777"/>
              </a:xfrm>
              <a:prstGeom prst="rect">
                <a:avLst/>
              </a:prstGeom>
              <a:noFill/>
            </p:spPr>
            <p:txBody>
              <a:bodyPr wrap="none" rtlCol="0">
                <a:spAutoFit/>
              </a:bodyPr>
              <a:lstStyle/>
              <a:p>
                <a:r>
                  <a:rPr lang="en-US" sz="1400" dirty="0" smtClean="0"/>
                  <a:t>9</a:t>
                </a:r>
                <a:endParaRPr lang="en-US" sz="1400" dirty="0"/>
              </a:p>
            </p:txBody>
          </p:sp>
          <p:sp>
            <p:nvSpPr>
              <p:cNvPr id="14" name="TextBox 13"/>
              <p:cNvSpPr txBox="1"/>
              <p:nvPr/>
            </p:nvSpPr>
            <p:spPr>
              <a:xfrm>
                <a:off x="7267575" y="4375150"/>
                <a:ext cx="367408" cy="307777"/>
              </a:xfrm>
              <a:prstGeom prst="rect">
                <a:avLst/>
              </a:prstGeom>
              <a:noFill/>
            </p:spPr>
            <p:txBody>
              <a:bodyPr wrap="none" rtlCol="0">
                <a:spAutoFit/>
              </a:bodyPr>
              <a:lstStyle/>
              <a:p>
                <a:r>
                  <a:rPr lang="en-US" sz="1400" dirty="0" smtClean="0"/>
                  <a:t>28</a:t>
                </a:r>
                <a:endParaRPr lang="en-US" sz="1400" dirty="0"/>
              </a:p>
            </p:txBody>
          </p:sp>
          <p:grpSp>
            <p:nvGrpSpPr>
              <p:cNvPr id="15" name="Group 34"/>
              <p:cNvGrpSpPr/>
              <p:nvPr/>
            </p:nvGrpSpPr>
            <p:grpSpPr>
              <a:xfrm>
                <a:off x="1709737" y="984250"/>
                <a:ext cx="661801" cy="3698677"/>
                <a:chOff x="1709737" y="984250"/>
                <a:chExt cx="661801" cy="3698677"/>
              </a:xfrm>
            </p:grpSpPr>
            <p:cxnSp>
              <p:nvCxnSpPr>
                <p:cNvPr id="18" name="Straight Connector 17"/>
                <p:cNvCxnSpPr/>
                <p:nvPr/>
              </p:nvCxnSpPr>
              <p:spPr>
                <a:xfrm>
                  <a:off x="2219325" y="1108075"/>
                  <a:ext cx="9525" cy="3267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95500" y="4375150"/>
                  <a:ext cx="276038" cy="307777"/>
                </a:xfrm>
                <a:prstGeom prst="rect">
                  <a:avLst/>
                </a:prstGeom>
                <a:noFill/>
              </p:spPr>
              <p:txBody>
                <a:bodyPr wrap="none" rtlCol="0">
                  <a:spAutoFit/>
                </a:bodyPr>
                <a:lstStyle/>
                <a:p>
                  <a:r>
                    <a:rPr lang="en-US" sz="1400" dirty="0" smtClean="0"/>
                    <a:t>0</a:t>
                  </a:r>
                  <a:endParaRPr lang="en-US" sz="1400" dirty="0"/>
                </a:p>
              </p:txBody>
            </p:sp>
            <p:sp>
              <p:nvSpPr>
                <p:cNvPr id="20" name="TextBox 11"/>
                <p:cNvSpPr txBox="1"/>
                <p:nvPr/>
              </p:nvSpPr>
              <p:spPr>
                <a:xfrm>
                  <a:off x="1709737" y="4194175"/>
                  <a:ext cx="412292" cy="307777"/>
                </a:xfrm>
                <a:prstGeom prst="rect">
                  <a:avLst/>
                </a:prstGeom>
                <a:noFill/>
              </p:spPr>
              <p:txBody>
                <a:bodyPr wrap="none" rtlCol="0">
                  <a:spAutoFit/>
                </a:bodyPr>
                <a:lstStyle/>
                <a:p>
                  <a:r>
                    <a:rPr lang="en-US" sz="1400" dirty="0" smtClean="0"/>
                    <a:t>0.5</a:t>
                  </a:r>
                  <a:endParaRPr lang="en-US" sz="1400" dirty="0"/>
                </a:p>
              </p:txBody>
            </p:sp>
            <p:sp>
              <p:nvSpPr>
                <p:cNvPr id="21" name="TextBox 20"/>
                <p:cNvSpPr txBox="1"/>
                <p:nvPr/>
              </p:nvSpPr>
              <p:spPr>
                <a:xfrm>
                  <a:off x="1709737" y="3546475"/>
                  <a:ext cx="412292" cy="307777"/>
                </a:xfrm>
                <a:prstGeom prst="rect">
                  <a:avLst/>
                </a:prstGeom>
                <a:noFill/>
              </p:spPr>
              <p:txBody>
                <a:bodyPr wrap="none" rtlCol="0">
                  <a:spAutoFit/>
                </a:bodyPr>
                <a:lstStyle/>
                <a:p>
                  <a:r>
                    <a:rPr lang="en-US" sz="1400" dirty="0" smtClean="0"/>
                    <a:t>0.6</a:t>
                  </a:r>
                  <a:endParaRPr lang="en-US" sz="1400" dirty="0"/>
                </a:p>
              </p:txBody>
            </p:sp>
            <p:sp>
              <p:nvSpPr>
                <p:cNvPr id="22" name="TextBox 21"/>
                <p:cNvSpPr txBox="1"/>
                <p:nvPr/>
              </p:nvSpPr>
              <p:spPr>
                <a:xfrm>
                  <a:off x="1709737" y="2898775"/>
                  <a:ext cx="412292" cy="307777"/>
                </a:xfrm>
                <a:prstGeom prst="rect">
                  <a:avLst/>
                </a:prstGeom>
                <a:noFill/>
              </p:spPr>
              <p:txBody>
                <a:bodyPr wrap="none" rtlCol="0">
                  <a:spAutoFit/>
                </a:bodyPr>
                <a:lstStyle/>
                <a:p>
                  <a:r>
                    <a:rPr lang="en-US" sz="1400" dirty="0" smtClean="0"/>
                    <a:t>0.7</a:t>
                  </a:r>
                  <a:endParaRPr lang="en-US" sz="1400" dirty="0"/>
                </a:p>
              </p:txBody>
            </p:sp>
            <p:sp>
              <p:nvSpPr>
                <p:cNvPr id="23" name="TextBox 22"/>
                <p:cNvSpPr txBox="1"/>
                <p:nvPr/>
              </p:nvSpPr>
              <p:spPr>
                <a:xfrm>
                  <a:off x="1709737" y="2260600"/>
                  <a:ext cx="412292" cy="307777"/>
                </a:xfrm>
                <a:prstGeom prst="rect">
                  <a:avLst/>
                </a:prstGeom>
                <a:noFill/>
              </p:spPr>
              <p:txBody>
                <a:bodyPr wrap="none" rtlCol="0">
                  <a:spAutoFit/>
                </a:bodyPr>
                <a:lstStyle/>
                <a:p>
                  <a:r>
                    <a:rPr lang="en-US" sz="1400" dirty="0" smtClean="0"/>
                    <a:t>0.8</a:t>
                  </a:r>
                  <a:endParaRPr lang="en-US" sz="1400" dirty="0"/>
                </a:p>
              </p:txBody>
            </p:sp>
            <p:sp>
              <p:nvSpPr>
                <p:cNvPr id="24" name="TextBox 23"/>
                <p:cNvSpPr txBox="1"/>
                <p:nvPr/>
              </p:nvSpPr>
              <p:spPr>
                <a:xfrm>
                  <a:off x="1709737" y="1622425"/>
                  <a:ext cx="412292" cy="307777"/>
                </a:xfrm>
                <a:prstGeom prst="rect">
                  <a:avLst/>
                </a:prstGeom>
                <a:noFill/>
              </p:spPr>
              <p:txBody>
                <a:bodyPr wrap="none" rtlCol="0">
                  <a:spAutoFit/>
                </a:bodyPr>
                <a:lstStyle/>
                <a:p>
                  <a:r>
                    <a:rPr lang="en-US" sz="1400" dirty="0" smtClean="0"/>
                    <a:t>0.9</a:t>
                  </a:r>
                  <a:endParaRPr lang="en-US" sz="1400" dirty="0"/>
                </a:p>
              </p:txBody>
            </p:sp>
            <p:sp>
              <p:nvSpPr>
                <p:cNvPr id="25" name="TextBox 24"/>
                <p:cNvSpPr txBox="1"/>
                <p:nvPr/>
              </p:nvSpPr>
              <p:spPr>
                <a:xfrm>
                  <a:off x="1709737" y="984250"/>
                  <a:ext cx="412292" cy="307777"/>
                </a:xfrm>
                <a:prstGeom prst="rect">
                  <a:avLst/>
                </a:prstGeom>
                <a:noFill/>
              </p:spPr>
              <p:txBody>
                <a:bodyPr wrap="none" rtlCol="0">
                  <a:spAutoFit/>
                </a:bodyPr>
                <a:lstStyle/>
                <a:p>
                  <a:r>
                    <a:rPr lang="en-US" sz="1400" dirty="0" smtClean="0"/>
                    <a:t>1.0</a:t>
                  </a:r>
                  <a:endParaRPr lang="en-US" sz="1400" dirty="0"/>
                </a:p>
              </p:txBody>
            </p:sp>
            <p:cxnSp>
              <p:nvCxnSpPr>
                <p:cNvPr id="26" name="Straight Connector 25"/>
                <p:cNvCxnSpPr/>
                <p:nvPr/>
              </p:nvCxnSpPr>
              <p:spPr>
                <a:xfrm>
                  <a:off x="2133600" y="1136650"/>
                  <a:ext cx="95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33600" y="1803400"/>
                  <a:ext cx="95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33600" y="2432050"/>
                  <a:ext cx="95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33600" y="3060700"/>
                  <a:ext cx="952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33600" y="3708400"/>
                  <a:ext cx="95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rot="5400000">
                <a:off x="3990975" y="4346575"/>
                <a:ext cx="95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400925" y="4346575"/>
                <a:ext cx="95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Freeform 30"/>
            <p:cNvSpPr/>
            <p:nvPr/>
          </p:nvSpPr>
          <p:spPr>
            <a:xfrm>
              <a:off x="2219325" y="1146175"/>
              <a:ext cx="5229225" cy="1714500"/>
            </a:xfrm>
            <a:custGeom>
              <a:avLst/>
              <a:gdLst>
                <a:gd name="connsiteX0" fmla="*/ 0 w 5229225"/>
                <a:gd name="connsiteY0" fmla="*/ 0 h 1714500"/>
                <a:gd name="connsiteX1" fmla="*/ 1809750 w 5229225"/>
                <a:gd name="connsiteY1" fmla="*/ 0 h 1714500"/>
                <a:gd name="connsiteX2" fmla="*/ 1838325 w 5229225"/>
                <a:gd name="connsiteY2" fmla="*/ 38100 h 1714500"/>
                <a:gd name="connsiteX3" fmla="*/ 2019300 w 5229225"/>
                <a:gd name="connsiteY3" fmla="*/ 38100 h 1714500"/>
                <a:gd name="connsiteX4" fmla="*/ 2028825 w 5229225"/>
                <a:gd name="connsiteY4" fmla="*/ 219075 h 1714500"/>
                <a:gd name="connsiteX5" fmla="*/ 2209800 w 5229225"/>
                <a:gd name="connsiteY5" fmla="*/ 219075 h 1714500"/>
                <a:gd name="connsiteX6" fmla="*/ 2238375 w 5229225"/>
                <a:gd name="connsiteY6" fmla="*/ 419100 h 1714500"/>
                <a:gd name="connsiteX7" fmla="*/ 2419350 w 5229225"/>
                <a:gd name="connsiteY7" fmla="*/ 428625 h 1714500"/>
                <a:gd name="connsiteX8" fmla="*/ 2438400 w 5229225"/>
                <a:gd name="connsiteY8" fmla="*/ 533400 h 1714500"/>
                <a:gd name="connsiteX9" fmla="*/ 2628900 w 5229225"/>
                <a:gd name="connsiteY9" fmla="*/ 542925 h 1714500"/>
                <a:gd name="connsiteX10" fmla="*/ 2628900 w 5229225"/>
                <a:gd name="connsiteY10" fmla="*/ 628650 h 1714500"/>
                <a:gd name="connsiteX11" fmla="*/ 2809875 w 5229225"/>
                <a:gd name="connsiteY11" fmla="*/ 638175 h 1714500"/>
                <a:gd name="connsiteX12" fmla="*/ 2838450 w 5229225"/>
                <a:gd name="connsiteY12" fmla="*/ 762000 h 1714500"/>
                <a:gd name="connsiteX13" fmla="*/ 3028950 w 5229225"/>
                <a:gd name="connsiteY13" fmla="*/ 771525 h 1714500"/>
                <a:gd name="connsiteX14" fmla="*/ 3028950 w 5229225"/>
                <a:gd name="connsiteY14" fmla="*/ 962025 h 1714500"/>
                <a:gd name="connsiteX15" fmla="*/ 3209925 w 5229225"/>
                <a:gd name="connsiteY15" fmla="*/ 962025 h 1714500"/>
                <a:gd name="connsiteX16" fmla="*/ 3257550 w 5229225"/>
                <a:gd name="connsiteY16" fmla="*/ 1000125 h 1714500"/>
                <a:gd name="connsiteX17" fmla="*/ 3419475 w 5229225"/>
                <a:gd name="connsiteY17" fmla="*/ 1009650 h 1714500"/>
                <a:gd name="connsiteX18" fmla="*/ 3429000 w 5229225"/>
                <a:gd name="connsiteY18" fmla="*/ 1095375 h 1714500"/>
                <a:gd name="connsiteX19" fmla="*/ 3638550 w 5229225"/>
                <a:gd name="connsiteY19" fmla="*/ 1123950 h 1714500"/>
                <a:gd name="connsiteX20" fmla="*/ 3648075 w 5229225"/>
                <a:gd name="connsiteY20" fmla="*/ 1200150 h 1714500"/>
                <a:gd name="connsiteX21" fmla="*/ 3800475 w 5229225"/>
                <a:gd name="connsiteY21" fmla="*/ 1209675 h 1714500"/>
                <a:gd name="connsiteX22" fmla="*/ 3857625 w 5229225"/>
                <a:gd name="connsiteY22" fmla="*/ 1238250 h 1714500"/>
                <a:gd name="connsiteX23" fmla="*/ 4038600 w 5229225"/>
                <a:gd name="connsiteY23" fmla="*/ 1257300 h 1714500"/>
                <a:gd name="connsiteX24" fmla="*/ 4048125 w 5229225"/>
                <a:gd name="connsiteY24" fmla="*/ 1390650 h 1714500"/>
                <a:gd name="connsiteX25" fmla="*/ 4219575 w 5229225"/>
                <a:gd name="connsiteY25" fmla="*/ 1390650 h 1714500"/>
                <a:gd name="connsiteX26" fmla="*/ 4257675 w 5229225"/>
                <a:gd name="connsiteY26" fmla="*/ 1457325 h 1714500"/>
                <a:gd name="connsiteX27" fmla="*/ 4429125 w 5229225"/>
                <a:gd name="connsiteY27" fmla="*/ 1457325 h 1714500"/>
                <a:gd name="connsiteX28" fmla="*/ 4448175 w 5229225"/>
                <a:gd name="connsiteY28" fmla="*/ 1485900 h 1714500"/>
                <a:gd name="connsiteX29" fmla="*/ 4657725 w 5229225"/>
                <a:gd name="connsiteY29" fmla="*/ 1495425 h 1714500"/>
                <a:gd name="connsiteX30" fmla="*/ 4686300 w 5229225"/>
                <a:gd name="connsiteY30" fmla="*/ 1581150 h 1714500"/>
                <a:gd name="connsiteX31" fmla="*/ 4829175 w 5229225"/>
                <a:gd name="connsiteY31" fmla="*/ 1600200 h 1714500"/>
                <a:gd name="connsiteX32" fmla="*/ 4867275 w 5229225"/>
                <a:gd name="connsiteY32" fmla="*/ 1647825 h 1714500"/>
                <a:gd name="connsiteX33" fmla="*/ 5048250 w 5229225"/>
                <a:gd name="connsiteY33" fmla="*/ 1657350 h 1714500"/>
                <a:gd name="connsiteX34" fmla="*/ 5076825 w 5229225"/>
                <a:gd name="connsiteY34" fmla="*/ 1704975 h 1714500"/>
                <a:gd name="connsiteX35" fmla="*/ 5229225 w 5229225"/>
                <a:gd name="connsiteY35"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29225" h="1714500">
                  <a:moveTo>
                    <a:pt x="0" y="0"/>
                  </a:moveTo>
                  <a:lnTo>
                    <a:pt x="1809750" y="0"/>
                  </a:lnTo>
                  <a:lnTo>
                    <a:pt x="1838325" y="38100"/>
                  </a:lnTo>
                  <a:lnTo>
                    <a:pt x="2019300" y="38100"/>
                  </a:lnTo>
                  <a:lnTo>
                    <a:pt x="2028825" y="219075"/>
                  </a:lnTo>
                  <a:lnTo>
                    <a:pt x="2209800" y="219075"/>
                  </a:lnTo>
                  <a:lnTo>
                    <a:pt x="2238375" y="419100"/>
                  </a:lnTo>
                  <a:lnTo>
                    <a:pt x="2419350" y="428625"/>
                  </a:lnTo>
                  <a:lnTo>
                    <a:pt x="2438400" y="533400"/>
                  </a:lnTo>
                  <a:lnTo>
                    <a:pt x="2628900" y="542925"/>
                  </a:lnTo>
                  <a:lnTo>
                    <a:pt x="2628900" y="628650"/>
                  </a:lnTo>
                  <a:lnTo>
                    <a:pt x="2809875" y="638175"/>
                  </a:lnTo>
                  <a:lnTo>
                    <a:pt x="2838450" y="762000"/>
                  </a:lnTo>
                  <a:lnTo>
                    <a:pt x="3028950" y="771525"/>
                  </a:lnTo>
                  <a:lnTo>
                    <a:pt x="3028950" y="962025"/>
                  </a:lnTo>
                  <a:lnTo>
                    <a:pt x="3209925" y="962025"/>
                  </a:lnTo>
                  <a:lnTo>
                    <a:pt x="3257550" y="1000125"/>
                  </a:lnTo>
                  <a:lnTo>
                    <a:pt x="3419475" y="1009650"/>
                  </a:lnTo>
                  <a:lnTo>
                    <a:pt x="3429000" y="1095375"/>
                  </a:lnTo>
                  <a:lnTo>
                    <a:pt x="3638550" y="1123950"/>
                  </a:lnTo>
                  <a:lnTo>
                    <a:pt x="3648075" y="1200150"/>
                  </a:lnTo>
                  <a:lnTo>
                    <a:pt x="3800475" y="1209675"/>
                  </a:lnTo>
                  <a:lnTo>
                    <a:pt x="3857625" y="1238250"/>
                  </a:lnTo>
                  <a:lnTo>
                    <a:pt x="4038600" y="1257300"/>
                  </a:lnTo>
                  <a:lnTo>
                    <a:pt x="4048125" y="1390650"/>
                  </a:lnTo>
                  <a:lnTo>
                    <a:pt x="4219575" y="1390650"/>
                  </a:lnTo>
                  <a:lnTo>
                    <a:pt x="4257675" y="1457325"/>
                  </a:lnTo>
                  <a:lnTo>
                    <a:pt x="4429125" y="1457325"/>
                  </a:lnTo>
                  <a:lnTo>
                    <a:pt x="4448175" y="1485900"/>
                  </a:lnTo>
                  <a:lnTo>
                    <a:pt x="4657725" y="1495425"/>
                  </a:lnTo>
                  <a:lnTo>
                    <a:pt x="4686300" y="1581150"/>
                  </a:lnTo>
                  <a:lnTo>
                    <a:pt x="4829175" y="1600200"/>
                  </a:lnTo>
                  <a:lnTo>
                    <a:pt x="4867275" y="1647825"/>
                  </a:lnTo>
                  <a:lnTo>
                    <a:pt x="5048250" y="1657350"/>
                  </a:lnTo>
                  <a:lnTo>
                    <a:pt x="5076825" y="1704975"/>
                  </a:lnTo>
                  <a:lnTo>
                    <a:pt x="5229225" y="1714500"/>
                  </a:lnTo>
                </a:path>
              </a:pathLst>
            </a:cu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p:nvPr/>
          </p:nvCxnSpPr>
          <p:spPr>
            <a:xfrm>
              <a:off x="6991350" y="1146175"/>
              <a:ext cx="2762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2200275" y="1146175"/>
              <a:ext cx="5219700" cy="666750"/>
            </a:xfrm>
            <a:custGeom>
              <a:avLst/>
              <a:gdLst>
                <a:gd name="connsiteX0" fmla="*/ 0 w 5219700"/>
                <a:gd name="connsiteY0" fmla="*/ 0 h 666750"/>
                <a:gd name="connsiteX1" fmla="*/ 0 w 5219700"/>
                <a:gd name="connsiteY1" fmla="*/ 0 h 666750"/>
                <a:gd name="connsiteX2" fmla="*/ 1828800 w 5219700"/>
                <a:gd name="connsiteY2" fmla="*/ 9525 h 666750"/>
                <a:gd name="connsiteX3" fmla="*/ 1847850 w 5219700"/>
                <a:gd name="connsiteY3" fmla="*/ 104775 h 666750"/>
                <a:gd name="connsiteX4" fmla="*/ 2047875 w 5219700"/>
                <a:gd name="connsiteY4" fmla="*/ 104775 h 666750"/>
                <a:gd name="connsiteX5" fmla="*/ 2066925 w 5219700"/>
                <a:gd name="connsiteY5" fmla="*/ 209550 h 666750"/>
                <a:gd name="connsiteX6" fmla="*/ 2219325 w 5219700"/>
                <a:gd name="connsiteY6" fmla="*/ 209550 h 666750"/>
                <a:gd name="connsiteX7" fmla="*/ 2257425 w 5219700"/>
                <a:gd name="connsiteY7" fmla="*/ 266700 h 666750"/>
                <a:gd name="connsiteX8" fmla="*/ 2447925 w 5219700"/>
                <a:gd name="connsiteY8" fmla="*/ 266700 h 666750"/>
                <a:gd name="connsiteX9" fmla="*/ 2457450 w 5219700"/>
                <a:gd name="connsiteY9" fmla="*/ 333375 h 666750"/>
                <a:gd name="connsiteX10" fmla="*/ 2647950 w 5219700"/>
                <a:gd name="connsiteY10" fmla="*/ 342900 h 666750"/>
                <a:gd name="connsiteX11" fmla="*/ 2667000 w 5219700"/>
                <a:gd name="connsiteY11" fmla="*/ 390525 h 666750"/>
                <a:gd name="connsiteX12" fmla="*/ 2838450 w 5219700"/>
                <a:gd name="connsiteY12" fmla="*/ 390525 h 666750"/>
                <a:gd name="connsiteX13" fmla="*/ 2857500 w 5219700"/>
                <a:gd name="connsiteY13" fmla="*/ 409575 h 666750"/>
                <a:gd name="connsiteX14" fmla="*/ 3038475 w 5219700"/>
                <a:gd name="connsiteY14" fmla="*/ 400050 h 666750"/>
                <a:gd name="connsiteX15" fmla="*/ 3057525 w 5219700"/>
                <a:gd name="connsiteY15" fmla="*/ 466725 h 666750"/>
                <a:gd name="connsiteX16" fmla="*/ 3429000 w 5219700"/>
                <a:gd name="connsiteY16" fmla="*/ 466725 h 666750"/>
                <a:gd name="connsiteX17" fmla="*/ 3429000 w 5219700"/>
                <a:gd name="connsiteY17" fmla="*/ 466725 h 666750"/>
                <a:gd name="connsiteX18" fmla="*/ 3524250 w 5219700"/>
                <a:gd name="connsiteY18" fmla="*/ 495300 h 666750"/>
                <a:gd name="connsiteX19" fmla="*/ 3629025 w 5219700"/>
                <a:gd name="connsiteY19" fmla="*/ 485775 h 666750"/>
                <a:gd name="connsiteX20" fmla="*/ 3657600 w 5219700"/>
                <a:gd name="connsiteY20" fmla="*/ 523875 h 666750"/>
                <a:gd name="connsiteX21" fmla="*/ 3762375 w 5219700"/>
                <a:gd name="connsiteY21" fmla="*/ 533400 h 666750"/>
                <a:gd name="connsiteX22" fmla="*/ 3848100 w 5219700"/>
                <a:gd name="connsiteY22" fmla="*/ 533400 h 666750"/>
                <a:gd name="connsiteX23" fmla="*/ 3924300 w 5219700"/>
                <a:gd name="connsiteY23" fmla="*/ 552450 h 666750"/>
                <a:gd name="connsiteX24" fmla="*/ 4048125 w 5219700"/>
                <a:gd name="connsiteY24" fmla="*/ 552450 h 666750"/>
                <a:gd name="connsiteX25" fmla="*/ 4057650 w 5219700"/>
                <a:gd name="connsiteY25" fmla="*/ 590550 h 666750"/>
                <a:gd name="connsiteX26" fmla="*/ 4248150 w 5219700"/>
                <a:gd name="connsiteY26" fmla="*/ 581025 h 666750"/>
                <a:gd name="connsiteX27" fmla="*/ 4286250 w 5219700"/>
                <a:gd name="connsiteY27" fmla="*/ 638175 h 666750"/>
                <a:gd name="connsiteX28" fmla="*/ 4448175 w 5219700"/>
                <a:gd name="connsiteY28" fmla="*/ 647700 h 666750"/>
                <a:gd name="connsiteX29" fmla="*/ 4505325 w 5219700"/>
                <a:gd name="connsiteY29" fmla="*/ 666750 h 666750"/>
                <a:gd name="connsiteX30" fmla="*/ 4657725 w 5219700"/>
                <a:gd name="connsiteY30" fmla="*/ 666750 h 666750"/>
                <a:gd name="connsiteX31" fmla="*/ 5219700 w 5219700"/>
                <a:gd name="connsiteY31"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19700" h="666750">
                  <a:moveTo>
                    <a:pt x="0" y="0"/>
                  </a:moveTo>
                  <a:lnTo>
                    <a:pt x="0" y="0"/>
                  </a:lnTo>
                  <a:lnTo>
                    <a:pt x="1828800" y="9525"/>
                  </a:lnTo>
                  <a:lnTo>
                    <a:pt x="1847850" y="104775"/>
                  </a:lnTo>
                  <a:lnTo>
                    <a:pt x="2047875" y="104775"/>
                  </a:lnTo>
                  <a:lnTo>
                    <a:pt x="2066925" y="209550"/>
                  </a:lnTo>
                  <a:lnTo>
                    <a:pt x="2219325" y="209550"/>
                  </a:lnTo>
                  <a:lnTo>
                    <a:pt x="2257425" y="266700"/>
                  </a:lnTo>
                  <a:lnTo>
                    <a:pt x="2447925" y="266700"/>
                  </a:lnTo>
                  <a:lnTo>
                    <a:pt x="2457450" y="333375"/>
                  </a:lnTo>
                  <a:lnTo>
                    <a:pt x="2647950" y="342900"/>
                  </a:lnTo>
                  <a:lnTo>
                    <a:pt x="2667000" y="390525"/>
                  </a:lnTo>
                  <a:lnTo>
                    <a:pt x="2838450" y="390525"/>
                  </a:lnTo>
                  <a:lnTo>
                    <a:pt x="2857500" y="409575"/>
                  </a:lnTo>
                  <a:lnTo>
                    <a:pt x="3038475" y="400050"/>
                  </a:lnTo>
                  <a:lnTo>
                    <a:pt x="3057525" y="466725"/>
                  </a:lnTo>
                  <a:lnTo>
                    <a:pt x="3429000" y="466725"/>
                  </a:lnTo>
                  <a:lnTo>
                    <a:pt x="3429000" y="466725"/>
                  </a:lnTo>
                  <a:lnTo>
                    <a:pt x="3524250" y="495300"/>
                  </a:lnTo>
                  <a:lnTo>
                    <a:pt x="3629025" y="485775"/>
                  </a:lnTo>
                  <a:lnTo>
                    <a:pt x="3657600" y="523875"/>
                  </a:lnTo>
                  <a:lnTo>
                    <a:pt x="3762375" y="533400"/>
                  </a:lnTo>
                  <a:lnTo>
                    <a:pt x="3848100" y="533400"/>
                  </a:lnTo>
                  <a:lnTo>
                    <a:pt x="3924300" y="552450"/>
                  </a:lnTo>
                  <a:lnTo>
                    <a:pt x="4048125" y="552450"/>
                  </a:lnTo>
                  <a:lnTo>
                    <a:pt x="4057650" y="590550"/>
                  </a:lnTo>
                  <a:lnTo>
                    <a:pt x="4248150" y="581025"/>
                  </a:lnTo>
                  <a:lnTo>
                    <a:pt x="4286250" y="638175"/>
                  </a:lnTo>
                  <a:lnTo>
                    <a:pt x="4448175" y="647700"/>
                  </a:lnTo>
                  <a:lnTo>
                    <a:pt x="4505325" y="666750"/>
                  </a:lnTo>
                  <a:lnTo>
                    <a:pt x="4657725" y="666750"/>
                  </a:lnTo>
                  <a:lnTo>
                    <a:pt x="5219700" y="666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7348537" y="2089150"/>
              <a:ext cx="777777" cy="307777"/>
            </a:xfrm>
            <a:prstGeom prst="rect">
              <a:avLst/>
            </a:prstGeom>
            <a:noFill/>
          </p:spPr>
          <p:txBody>
            <a:bodyPr wrap="none" rtlCol="0">
              <a:spAutoFit/>
            </a:bodyPr>
            <a:lstStyle/>
            <a:p>
              <a:r>
                <a:rPr lang="en-US" sz="1400" i="1" dirty="0" smtClean="0"/>
                <a:t>P</a:t>
              </a:r>
              <a:r>
                <a:rPr lang="en-US" sz="1400" dirty="0" smtClean="0"/>
                <a:t>=0.038</a:t>
              </a:r>
              <a:endParaRPr lang="en-US" sz="1400" dirty="0"/>
            </a:p>
          </p:txBody>
        </p:sp>
        <p:cxnSp>
          <p:nvCxnSpPr>
            <p:cNvPr id="35" name="Straight Connector 34"/>
            <p:cNvCxnSpPr/>
            <p:nvPr/>
          </p:nvCxnSpPr>
          <p:spPr>
            <a:xfrm>
              <a:off x="6991350" y="1384300"/>
              <a:ext cx="27622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6" name="Title 1"/>
          <p:cNvSpPr txBox="1">
            <a:spLocks/>
          </p:cNvSpPr>
          <p:nvPr/>
        </p:nvSpPr>
        <p:spPr>
          <a:xfrm>
            <a:off x="1280160" y="209006"/>
            <a:ext cx="7615646" cy="1097280"/>
          </a:xfrm>
          <a:prstGeom prst="rect">
            <a:avLst/>
          </a:prstGeom>
        </p:spPr>
        <p:txBody>
          <a:bodyPr>
            <a:normAutofit fontScale="750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smtClean="0">
                <a:ln>
                  <a:noFill/>
                </a:ln>
                <a:solidFill>
                  <a:schemeClr val="tx1"/>
                </a:solidFill>
                <a:effectLst/>
                <a:uLnTx/>
                <a:uFillTx/>
                <a:latin typeface="+mn-lt"/>
                <a:ea typeface="+mj-ea"/>
                <a:cs typeface="+mj-cs"/>
              </a:rPr>
              <a:t>Energy Provision With Supplemental Parenteral Nutrition in Critically Ill Patients</a:t>
            </a:r>
          </a:p>
        </p:txBody>
      </p:sp>
      <p:sp>
        <p:nvSpPr>
          <p:cNvPr id="37" name="Rectangle 36"/>
          <p:cNvSpPr/>
          <p:nvPr/>
        </p:nvSpPr>
        <p:spPr>
          <a:xfrm>
            <a:off x="0" y="6425146"/>
            <a:ext cx="6340710" cy="369332"/>
          </a:xfrm>
          <a:prstGeom prst="rect">
            <a:avLst/>
          </a:prstGeom>
        </p:spPr>
        <p:txBody>
          <a:bodyPr wrap="none">
            <a:spAutoFit/>
          </a:bodyPr>
          <a:lstStyle/>
          <a:p>
            <a:r>
              <a:rPr lang="en-US" dirty="0" smtClean="0"/>
              <a:t>Adapted from Heidegger CP, et al. </a:t>
            </a:r>
            <a:r>
              <a:rPr lang="en-US" i="1" dirty="0" smtClean="0"/>
              <a:t>Lancet</a:t>
            </a:r>
            <a:r>
              <a:rPr lang="en-US" dirty="0" smtClean="0"/>
              <a:t>. 2013;381(9864):385-93.</a:t>
            </a:r>
            <a:endParaRPr lang="en-US" dirty="0"/>
          </a:p>
        </p:txBody>
      </p:sp>
      <p:graphicFrame>
        <p:nvGraphicFramePr>
          <p:cNvPr id="39" name="Table 38"/>
          <p:cNvGraphicFramePr>
            <a:graphicFrameLocks noGrp="1"/>
          </p:cNvGraphicFramePr>
          <p:nvPr/>
        </p:nvGraphicFramePr>
        <p:xfrm>
          <a:off x="1719943" y="4490720"/>
          <a:ext cx="5627913" cy="1920966"/>
        </p:xfrm>
        <a:graphic>
          <a:graphicData uri="http://schemas.openxmlformats.org/drawingml/2006/table">
            <a:tbl>
              <a:tblPr firstRow="1" bandRow="1">
                <a:tableStyleId>{5C22544A-7EE6-4342-B048-85BDC9FD1C3A}</a:tableStyleId>
              </a:tblPr>
              <a:tblGrid>
                <a:gridCol w="1883229"/>
                <a:gridCol w="1131725"/>
                <a:gridCol w="944685"/>
                <a:gridCol w="773838"/>
                <a:gridCol w="894436"/>
              </a:tblGrid>
              <a:tr h="275046">
                <a:tc>
                  <a:txBody>
                    <a:bodyPr/>
                    <a:lstStyle/>
                    <a:p>
                      <a:endParaRPr lang="en-US" sz="1200" dirty="0"/>
                    </a:p>
                  </a:txBody>
                  <a:tcPr/>
                </a:tc>
                <a:tc gridSpan="2">
                  <a:txBody>
                    <a:bodyPr/>
                    <a:lstStyle/>
                    <a:p>
                      <a:pPr algn="ctr"/>
                      <a:r>
                        <a:rPr lang="en-US" sz="1200" dirty="0" smtClean="0"/>
                        <a:t>Intervention Period (days</a:t>
                      </a:r>
                      <a:r>
                        <a:rPr lang="en-US" sz="1200" baseline="0" dirty="0" smtClean="0"/>
                        <a:t> 4-8)</a:t>
                      </a:r>
                      <a:endParaRPr lang="en-US" sz="1200" dirty="0"/>
                    </a:p>
                  </a:txBody>
                  <a:tcPr/>
                </a:tc>
                <a:tc hMerge="1">
                  <a:txBody>
                    <a:bodyPr/>
                    <a:lstStyle/>
                    <a:p>
                      <a:endParaRPr lang="en-US" dirty="0"/>
                    </a:p>
                  </a:txBody>
                  <a:tcPr/>
                </a:tc>
                <a:tc gridSpan="2">
                  <a:txBody>
                    <a:bodyPr/>
                    <a:lstStyle/>
                    <a:p>
                      <a:pPr algn="ctr"/>
                      <a:r>
                        <a:rPr lang="en-US" sz="1200" dirty="0" smtClean="0"/>
                        <a:t>Follow-up (days 9-28)</a:t>
                      </a:r>
                      <a:endParaRPr lang="en-US" sz="1200" dirty="0"/>
                    </a:p>
                  </a:txBody>
                  <a:tcPr/>
                </a:tc>
                <a:tc hMerge="1">
                  <a:txBody>
                    <a:bodyPr/>
                    <a:lstStyle/>
                    <a:p>
                      <a:endParaRPr lang="en-US" dirty="0"/>
                    </a:p>
                  </a:txBody>
                  <a:tcPr/>
                </a:tc>
              </a:tr>
              <a:tr h="198120">
                <a:tc>
                  <a:txBody>
                    <a:bodyPr/>
                    <a:lstStyle/>
                    <a:p>
                      <a:endParaRPr lang="en-US" sz="1200"/>
                    </a:p>
                  </a:txBody>
                  <a:tcPr/>
                </a:tc>
                <a:tc>
                  <a:txBody>
                    <a:bodyPr/>
                    <a:lstStyle/>
                    <a:p>
                      <a:pPr algn="ctr"/>
                      <a:r>
                        <a:rPr lang="en-US" sz="1200" dirty="0" smtClean="0"/>
                        <a:t>SPN</a:t>
                      </a:r>
                      <a:endParaRPr lang="en-US" sz="1200" dirty="0"/>
                    </a:p>
                  </a:txBody>
                  <a:tcPr/>
                </a:tc>
                <a:tc>
                  <a:txBody>
                    <a:bodyPr/>
                    <a:lstStyle/>
                    <a:p>
                      <a:pPr algn="ctr"/>
                      <a:r>
                        <a:rPr lang="en-US" sz="1200" dirty="0" smtClean="0"/>
                        <a:t>EN</a:t>
                      </a:r>
                      <a:endParaRPr lang="en-US" sz="1200" dirty="0"/>
                    </a:p>
                  </a:txBody>
                  <a:tcPr/>
                </a:tc>
                <a:tc>
                  <a:txBody>
                    <a:bodyPr/>
                    <a:lstStyle/>
                    <a:p>
                      <a:pPr algn="ctr"/>
                      <a:r>
                        <a:rPr lang="en-US" sz="1200" dirty="0" smtClean="0"/>
                        <a:t>SPN</a:t>
                      </a:r>
                      <a:endParaRPr lang="en-US" sz="1200" dirty="0"/>
                    </a:p>
                  </a:txBody>
                  <a:tcPr/>
                </a:tc>
                <a:tc>
                  <a:txBody>
                    <a:bodyPr/>
                    <a:lstStyle/>
                    <a:p>
                      <a:pPr algn="ctr"/>
                      <a:r>
                        <a:rPr lang="en-US" sz="1200" dirty="0" smtClean="0"/>
                        <a:t>EN</a:t>
                      </a:r>
                      <a:endParaRPr lang="en-US" sz="1200" dirty="0"/>
                    </a:p>
                  </a:txBody>
                  <a:tcPr/>
                </a:tc>
              </a:tr>
              <a:tr h="174171">
                <a:tc>
                  <a:txBody>
                    <a:bodyPr/>
                    <a:lstStyle/>
                    <a:p>
                      <a:r>
                        <a:rPr lang="en-US" sz="1200" dirty="0" smtClean="0"/>
                        <a:t>Pneumonia</a:t>
                      </a:r>
                      <a:endParaRPr lang="en-US" sz="1200" dirty="0"/>
                    </a:p>
                  </a:txBody>
                  <a:tcPr/>
                </a:tc>
                <a:tc>
                  <a:txBody>
                    <a:bodyPr/>
                    <a:lstStyle/>
                    <a:p>
                      <a:pPr algn="ctr"/>
                      <a:r>
                        <a:rPr lang="en-US" sz="1200" dirty="0" smtClean="0"/>
                        <a:t>35 (67%)</a:t>
                      </a:r>
                      <a:endParaRPr lang="en-US" sz="1200" dirty="0"/>
                    </a:p>
                  </a:txBody>
                  <a:tcPr/>
                </a:tc>
                <a:tc>
                  <a:txBody>
                    <a:bodyPr/>
                    <a:lstStyle/>
                    <a:p>
                      <a:pPr algn="ctr"/>
                      <a:r>
                        <a:rPr lang="en-US" sz="1200" dirty="0" smtClean="0"/>
                        <a:t>28 (65%)</a:t>
                      </a:r>
                      <a:endParaRPr lang="en-US" sz="1200" dirty="0"/>
                    </a:p>
                  </a:txBody>
                  <a:tcPr/>
                </a:tc>
                <a:tc>
                  <a:txBody>
                    <a:bodyPr/>
                    <a:lstStyle/>
                    <a:p>
                      <a:pPr algn="ctr"/>
                      <a:r>
                        <a:rPr lang="en-US" sz="1200" dirty="0" smtClean="0"/>
                        <a:t>22 (46%)</a:t>
                      </a:r>
                      <a:endParaRPr lang="en-US" sz="1200" dirty="0"/>
                    </a:p>
                  </a:txBody>
                  <a:tcPr/>
                </a:tc>
                <a:tc>
                  <a:txBody>
                    <a:bodyPr/>
                    <a:lstStyle/>
                    <a:p>
                      <a:pPr algn="ctr"/>
                      <a:r>
                        <a:rPr lang="en-US" sz="1200" dirty="0" smtClean="0"/>
                        <a:t>32 (45%)</a:t>
                      </a:r>
                      <a:endParaRPr lang="en-US" sz="1200" dirty="0"/>
                    </a:p>
                  </a:txBody>
                  <a:tcPr/>
                </a:tc>
              </a:tr>
              <a:tr h="267788">
                <a:tc>
                  <a:txBody>
                    <a:bodyPr/>
                    <a:lstStyle/>
                    <a:p>
                      <a:r>
                        <a:rPr lang="en-US" sz="1200" dirty="0" smtClean="0"/>
                        <a:t>Blood stream infection</a:t>
                      </a:r>
                      <a:endParaRPr lang="en-US" sz="1200" dirty="0"/>
                    </a:p>
                  </a:txBody>
                  <a:tcPr/>
                </a:tc>
                <a:tc>
                  <a:txBody>
                    <a:bodyPr/>
                    <a:lstStyle/>
                    <a:p>
                      <a:pPr algn="ctr"/>
                      <a:r>
                        <a:rPr lang="en-US" sz="1200" dirty="0" smtClean="0"/>
                        <a:t>10 (19%)</a:t>
                      </a:r>
                      <a:endParaRPr lang="en-US" sz="1200" dirty="0"/>
                    </a:p>
                  </a:txBody>
                  <a:tcPr/>
                </a:tc>
                <a:tc>
                  <a:txBody>
                    <a:bodyPr/>
                    <a:lstStyle/>
                    <a:p>
                      <a:pPr algn="ctr"/>
                      <a:r>
                        <a:rPr lang="en-US" sz="1200" dirty="0" smtClean="0"/>
                        <a:t>6 (14%)</a:t>
                      </a:r>
                      <a:endParaRPr lang="en-US" sz="1200" dirty="0"/>
                    </a:p>
                  </a:txBody>
                  <a:tcPr/>
                </a:tc>
                <a:tc>
                  <a:txBody>
                    <a:bodyPr/>
                    <a:lstStyle/>
                    <a:p>
                      <a:pPr algn="ctr"/>
                      <a:r>
                        <a:rPr lang="en-US" sz="1200" dirty="0" smtClean="0"/>
                        <a:t>9 (19%)</a:t>
                      </a:r>
                      <a:endParaRPr lang="en-US" sz="1200" dirty="0"/>
                    </a:p>
                  </a:txBody>
                  <a:tcPr/>
                </a:tc>
                <a:tc>
                  <a:txBody>
                    <a:bodyPr/>
                    <a:lstStyle/>
                    <a:p>
                      <a:pPr algn="ctr"/>
                      <a:r>
                        <a:rPr lang="en-US" sz="1200" dirty="0" smtClean="0"/>
                        <a:t>13 (18%)</a:t>
                      </a:r>
                      <a:endParaRPr lang="en-US" sz="1200" dirty="0"/>
                    </a:p>
                  </a:txBody>
                  <a:tcPr/>
                </a:tc>
              </a:tr>
              <a:tr h="243114">
                <a:tc>
                  <a:txBody>
                    <a:bodyPr/>
                    <a:lstStyle/>
                    <a:p>
                      <a:r>
                        <a:rPr lang="en-US" sz="1200" dirty="0" err="1" smtClean="0"/>
                        <a:t>Urogenital</a:t>
                      </a:r>
                      <a:r>
                        <a:rPr lang="en-US" sz="1200" dirty="0" smtClean="0"/>
                        <a:t> infection</a:t>
                      </a:r>
                      <a:endParaRPr lang="en-US" sz="1200" dirty="0"/>
                    </a:p>
                  </a:txBody>
                  <a:tcPr/>
                </a:tc>
                <a:tc>
                  <a:txBody>
                    <a:bodyPr/>
                    <a:lstStyle/>
                    <a:p>
                      <a:pPr algn="ctr"/>
                      <a:r>
                        <a:rPr lang="en-US" sz="1200" dirty="0" smtClean="0"/>
                        <a:t>4 (8%)</a:t>
                      </a:r>
                      <a:endParaRPr lang="en-US" sz="1200" dirty="0"/>
                    </a:p>
                  </a:txBody>
                  <a:tcPr/>
                </a:tc>
                <a:tc>
                  <a:txBody>
                    <a:bodyPr/>
                    <a:lstStyle/>
                    <a:p>
                      <a:pPr algn="ctr"/>
                      <a:r>
                        <a:rPr lang="en-US" sz="1200" dirty="0" smtClean="0"/>
                        <a:t>2 (5%)</a:t>
                      </a:r>
                      <a:endParaRPr lang="en-US" sz="1200" dirty="0"/>
                    </a:p>
                  </a:txBody>
                  <a:tcPr/>
                </a:tc>
                <a:tc>
                  <a:txBody>
                    <a:bodyPr/>
                    <a:lstStyle/>
                    <a:p>
                      <a:pPr algn="ctr"/>
                      <a:r>
                        <a:rPr lang="en-US" sz="1200" dirty="0" smtClean="0"/>
                        <a:t>7 (15%)</a:t>
                      </a:r>
                      <a:endParaRPr lang="en-US" sz="1200" dirty="0"/>
                    </a:p>
                  </a:txBody>
                  <a:tcPr/>
                </a:tc>
                <a:tc>
                  <a:txBody>
                    <a:bodyPr/>
                    <a:lstStyle/>
                    <a:p>
                      <a:pPr algn="ctr"/>
                      <a:r>
                        <a:rPr lang="en-US" sz="1200" dirty="0" smtClean="0"/>
                        <a:t>5 (7%)</a:t>
                      </a:r>
                      <a:endParaRPr lang="en-US" sz="1200" dirty="0"/>
                    </a:p>
                  </a:txBody>
                  <a:tcPr/>
                </a:tc>
              </a:tr>
              <a:tr h="164737">
                <a:tc>
                  <a:txBody>
                    <a:bodyPr/>
                    <a:lstStyle/>
                    <a:p>
                      <a:r>
                        <a:rPr lang="en-US" sz="1200" dirty="0" smtClean="0"/>
                        <a:t>Abdominal infection</a:t>
                      </a:r>
                      <a:endParaRPr lang="en-US" sz="1200" dirty="0"/>
                    </a:p>
                  </a:txBody>
                  <a:tcPr/>
                </a:tc>
                <a:tc>
                  <a:txBody>
                    <a:bodyPr/>
                    <a:lstStyle/>
                    <a:p>
                      <a:pPr algn="ctr"/>
                      <a:r>
                        <a:rPr lang="en-US" sz="1200" dirty="0" smtClean="0"/>
                        <a:t>1 (2%)</a:t>
                      </a:r>
                      <a:endParaRPr lang="en-US" sz="1200" dirty="0"/>
                    </a:p>
                  </a:txBody>
                  <a:tcPr/>
                </a:tc>
                <a:tc>
                  <a:txBody>
                    <a:bodyPr/>
                    <a:lstStyle/>
                    <a:p>
                      <a:pPr algn="ctr"/>
                      <a:r>
                        <a:rPr lang="en-US" sz="1200" dirty="0" smtClean="0"/>
                        <a:t>4 (9%)</a:t>
                      </a:r>
                      <a:endParaRPr lang="en-US" sz="1200" dirty="0"/>
                    </a:p>
                  </a:txBody>
                  <a:tcPr/>
                </a:tc>
                <a:tc>
                  <a:txBody>
                    <a:bodyPr/>
                    <a:lstStyle/>
                    <a:p>
                      <a:pPr algn="ctr"/>
                      <a:r>
                        <a:rPr lang="en-US" sz="1200" dirty="0" smtClean="0"/>
                        <a:t>8 (17%)</a:t>
                      </a:r>
                      <a:endParaRPr lang="en-US" sz="1200" dirty="0"/>
                    </a:p>
                  </a:txBody>
                  <a:tcPr/>
                </a:tc>
                <a:tc>
                  <a:txBody>
                    <a:bodyPr/>
                    <a:lstStyle/>
                    <a:p>
                      <a:pPr algn="ctr"/>
                      <a:r>
                        <a:rPr lang="en-US" sz="1200" dirty="0" smtClean="0"/>
                        <a:t>8 (11%)</a:t>
                      </a:r>
                      <a:endParaRPr lang="en-US" sz="1200" dirty="0"/>
                    </a:p>
                  </a:txBody>
                  <a:tcPr/>
                </a:tc>
              </a:tr>
              <a:tr h="162560">
                <a:tc>
                  <a:txBody>
                    <a:bodyPr/>
                    <a:lstStyle/>
                    <a:p>
                      <a:r>
                        <a:rPr lang="en-US" sz="1200" dirty="0" smtClean="0"/>
                        <a:t>Other infection</a:t>
                      </a:r>
                      <a:endParaRPr lang="en-US" sz="1200" dirty="0"/>
                    </a:p>
                  </a:txBody>
                  <a:tcPr/>
                </a:tc>
                <a:tc>
                  <a:txBody>
                    <a:bodyPr/>
                    <a:lstStyle/>
                    <a:p>
                      <a:pPr algn="ctr"/>
                      <a:r>
                        <a:rPr lang="en-US" sz="1200" dirty="0" smtClean="0"/>
                        <a:t>2 (4%)</a:t>
                      </a:r>
                      <a:endParaRPr lang="en-US" sz="1200" dirty="0"/>
                    </a:p>
                  </a:txBody>
                  <a:tcPr/>
                </a:tc>
                <a:tc>
                  <a:txBody>
                    <a:bodyPr/>
                    <a:lstStyle/>
                    <a:p>
                      <a:pPr algn="ctr"/>
                      <a:r>
                        <a:rPr lang="en-US" sz="1200" dirty="0" smtClean="0"/>
                        <a:t>3 (7%)</a:t>
                      </a:r>
                      <a:endParaRPr lang="en-US" sz="1200" dirty="0"/>
                    </a:p>
                  </a:txBody>
                  <a:tcPr/>
                </a:tc>
                <a:tc>
                  <a:txBody>
                    <a:bodyPr/>
                    <a:lstStyle/>
                    <a:p>
                      <a:pPr algn="ctr"/>
                      <a:r>
                        <a:rPr lang="en-US" sz="1200" dirty="0" smtClean="0"/>
                        <a:t>2 (4%)</a:t>
                      </a:r>
                      <a:endParaRPr lang="en-US" sz="1200" dirty="0"/>
                    </a:p>
                  </a:txBody>
                  <a:tcPr/>
                </a:tc>
                <a:tc>
                  <a:txBody>
                    <a:bodyPr/>
                    <a:lstStyle/>
                    <a:p>
                      <a:pPr algn="ctr"/>
                      <a:r>
                        <a:rPr lang="en-US" sz="1200" dirty="0" smtClean="0"/>
                        <a:t>13 (18%)</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1285875" y="161925"/>
            <a:ext cx="7267575" cy="1943100"/>
          </a:xfrm>
          <a:prstGeom prst="rect">
            <a:avLst/>
          </a:prstGeom>
          <a:noFill/>
          <a:ln w="9525">
            <a:noFill/>
            <a:miter lim="800000"/>
            <a:headEnd/>
            <a:tailEnd/>
          </a:ln>
        </p:spPr>
      </p:pic>
      <p:sp>
        <p:nvSpPr>
          <p:cNvPr id="54276" name="TextBox 4"/>
          <p:cNvSpPr txBox="1">
            <a:spLocks noChangeArrowheads="1"/>
          </p:cNvSpPr>
          <p:nvPr/>
        </p:nvSpPr>
        <p:spPr bwMode="auto">
          <a:xfrm>
            <a:off x="1042988" y="2552700"/>
            <a:ext cx="7058025" cy="1477963"/>
          </a:xfrm>
          <a:prstGeom prst="rect">
            <a:avLst/>
          </a:prstGeom>
          <a:noFill/>
          <a:ln w="9525">
            <a:noFill/>
            <a:miter lim="800000"/>
            <a:headEnd/>
            <a:tailEnd/>
          </a:ln>
        </p:spPr>
        <p:txBody>
          <a:bodyPr>
            <a:spAutoFit/>
          </a:bodyPr>
          <a:lstStyle/>
          <a:p>
            <a:pPr eaLnBrk="1" hangingPunct="1"/>
            <a:r>
              <a:rPr lang="en-US" altLang="en-US" sz="2400" dirty="0">
                <a:solidFill>
                  <a:schemeClr val="tx2"/>
                </a:solidFill>
              </a:rPr>
              <a:t>Adult patients were eligible for enrollment within 24 hours of ICU admission if they were expected to remain in the ICU on the  calendar day after enrollment, were considered ineligible for enteral nutrition by the attending clinician due to a short-term relative contraindication and were not expected to PN or oral nutrition</a:t>
            </a:r>
          </a:p>
        </p:txBody>
      </p:sp>
      <p:sp>
        <p:nvSpPr>
          <p:cNvPr id="5" name="Rectangle 4"/>
          <p:cNvSpPr/>
          <p:nvPr/>
        </p:nvSpPr>
        <p:spPr>
          <a:xfrm>
            <a:off x="0" y="6414254"/>
            <a:ext cx="4217180" cy="369332"/>
          </a:xfrm>
          <a:prstGeom prst="rect">
            <a:avLst/>
          </a:prstGeom>
        </p:spPr>
        <p:txBody>
          <a:bodyPr wrap="none">
            <a:spAutoFit/>
          </a:bodyPr>
          <a:lstStyle/>
          <a:p>
            <a:r>
              <a:rPr lang="en-US" dirty="0" err="1" smtClean="0"/>
              <a:t>Doig</a:t>
            </a:r>
            <a:r>
              <a:rPr lang="en-US" dirty="0" smtClean="0"/>
              <a:t> GS, et al. </a:t>
            </a:r>
            <a:r>
              <a:rPr lang="en-US" i="1" dirty="0" smtClean="0"/>
              <a:t>JAMA</a:t>
            </a:r>
            <a:r>
              <a:rPr lang="en-US" dirty="0" smtClean="0"/>
              <a:t>. 2013;309(20):2130-8.</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
          <p:cNvSpPr txBox="1">
            <a:spLocks noChangeArrowheads="1"/>
          </p:cNvSpPr>
          <p:nvPr/>
        </p:nvSpPr>
        <p:spPr bwMode="auto">
          <a:xfrm>
            <a:off x="142875" y="1362075"/>
            <a:ext cx="3851275" cy="461963"/>
          </a:xfrm>
          <a:prstGeom prst="rect">
            <a:avLst/>
          </a:prstGeom>
          <a:noFill/>
          <a:ln w="9525">
            <a:noFill/>
            <a:miter lim="800000"/>
            <a:headEnd/>
            <a:tailEnd/>
          </a:ln>
        </p:spPr>
        <p:txBody>
          <a:bodyPr>
            <a:spAutoFit/>
          </a:bodyPr>
          <a:lstStyle/>
          <a:p>
            <a:pPr eaLnBrk="1" hangingPunct="1"/>
            <a:r>
              <a:rPr lang="en-US" altLang="en-US" sz="2400" b="1" dirty="0">
                <a:solidFill>
                  <a:schemeClr val="tx2"/>
                </a:solidFill>
              </a:rPr>
              <a:t>Who were these patients?</a:t>
            </a:r>
          </a:p>
        </p:txBody>
      </p:sp>
      <p:sp>
        <p:nvSpPr>
          <p:cNvPr id="126980" name="TextBox 5"/>
          <p:cNvSpPr txBox="1">
            <a:spLocks noChangeArrowheads="1"/>
          </p:cNvSpPr>
          <p:nvPr/>
        </p:nvSpPr>
        <p:spPr bwMode="auto">
          <a:xfrm>
            <a:off x="381000" y="1752600"/>
            <a:ext cx="2895600" cy="4154488"/>
          </a:xfrm>
          <a:prstGeom prst="rect">
            <a:avLst/>
          </a:prstGeom>
          <a:noFill/>
          <a:ln w="9525">
            <a:noFill/>
            <a:miter lim="800000"/>
            <a:headEnd/>
            <a:tailEnd/>
          </a:ln>
        </p:spPr>
        <p:txBody>
          <a:bodyPr>
            <a:spAutoFit/>
          </a:bodyPr>
          <a:lstStyle/>
          <a:p>
            <a:pPr eaLnBrk="1" hangingPunct="1"/>
            <a:r>
              <a:rPr lang="en-US" altLang="en-US" sz="2400" dirty="0">
                <a:solidFill>
                  <a:schemeClr val="tx2"/>
                </a:solidFill>
              </a:rPr>
              <a:t>Overall, standard care group remained unfed for 2.8 days after randomization</a:t>
            </a:r>
          </a:p>
          <a:p>
            <a:pPr eaLnBrk="1" hangingPunct="1"/>
            <a:endParaRPr lang="en-US" altLang="en-US" sz="2400" dirty="0">
              <a:solidFill>
                <a:schemeClr val="tx2"/>
              </a:solidFill>
            </a:endParaRPr>
          </a:p>
          <a:p>
            <a:pPr eaLnBrk="1" hangingPunct="1"/>
            <a:r>
              <a:rPr lang="en-US" altLang="en-US" sz="2400" dirty="0">
                <a:solidFill>
                  <a:schemeClr val="tx2"/>
                </a:solidFill>
              </a:rPr>
              <a:t>40% of standard care group never rec’d any artificial nutrition; remained in ICU 3.5 days</a:t>
            </a:r>
          </a:p>
        </p:txBody>
      </p:sp>
      <p:sp>
        <p:nvSpPr>
          <p:cNvPr id="5" name="Rectangle 4"/>
          <p:cNvSpPr/>
          <p:nvPr/>
        </p:nvSpPr>
        <p:spPr>
          <a:xfrm>
            <a:off x="130632" y="6419702"/>
            <a:ext cx="4217180" cy="369332"/>
          </a:xfrm>
          <a:prstGeom prst="rect">
            <a:avLst/>
          </a:prstGeom>
        </p:spPr>
        <p:txBody>
          <a:bodyPr wrap="none">
            <a:spAutoFit/>
          </a:bodyPr>
          <a:lstStyle/>
          <a:p>
            <a:r>
              <a:rPr lang="en-US" dirty="0" err="1" smtClean="0"/>
              <a:t>Doig</a:t>
            </a:r>
            <a:r>
              <a:rPr lang="en-US" dirty="0" smtClean="0"/>
              <a:t> GS, et al. </a:t>
            </a:r>
            <a:r>
              <a:rPr lang="en-US" i="1" dirty="0" smtClean="0"/>
              <a:t>JAMA</a:t>
            </a:r>
            <a:r>
              <a:rPr lang="en-US" dirty="0" smtClean="0"/>
              <a:t>. 2013;309(20):2130-8.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87306522"/>
              </p:ext>
            </p:extLst>
          </p:nvPr>
        </p:nvGraphicFramePr>
        <p:xfrm>
          <a:off x="4419599" y="93715"/>
          <a:ext cx="4669789" cy="6474069"/>
        </p:xfrm>
        <a:graphic>
          <a:graphicData uri="http://schemas.openxmlformats.org/drawingml/2006/table">
            <a:tbl>
              <a:tblPr firstRow="1" bandRow="1">
                <a:tableStyleId>{5C22544A-7EE6-4342-B048-85BDC9FD1C3A}</a:tableStyleId>
              </a:tblPr>
              <a:tblGrid>
                <a:gridCol w="2760852"/>
                <a:gridCol w="763434"/>
                <a:gridCol w="313494"/>
                <a:gridCol w="832009"/>
              </a:tblGrid>
              <a:tr h="404096">
                <a:tc>
                  <a:txBody>
                    <a:bodyPr/>
                    <a:lstStyle/>
                    <a:p>
                      <a:r>
                        <a:rPr lang="en-US" sz="1000" dirty="0" smtClean="0"/>
                        <a:t>Baseline Characteristics</a:t>
                      </a:r>
                      <a:endParaRPr lang="en-US" sz="100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en-US" sz="1000" dirty="0" smtClean="0"/>
                        <a:t>Standard Care</a:t>
                      </a:r>
                      <a:r>
                        <a:rPr lang="en-US" sz="1000" baseline="0" dirty="0" smtClean="0"/>
                        <a:t> (n=682)</a:t>
                      </a:r>
                      <a:endParaRPr lang="en-US" sz="100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1200" dirty="0"/>
                    </a:p>
                  </a:txBody>
                  <a:tcPr/>
                </a:tc>
                <a:tc>
                  <a:txBody>
                    <a:bodyPr/>
                    <a:lstStyle/>
                    <a:p>
                      <a:pPr algn="ctr"/>
                      <a:r>
                        <a:rPr lang="en-US" sz="1000" dirty="0" smtClean="0"/>
                        <a:t>Early</a:t>
                      </a:r>
                      <a:r>
                        <a:rPr lang="en-US" sz="1000" baseline="0" dirty="0" smtClean="0"/>
                        <a:t> PN (n=681)</a:t>
                      </a:r>
                      <a:endParaRPr lang="en-US" sz="100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r>
              <a:tr h="202048">
                <a:tc>
                  <a:txBody>
                    <a:bodyPr/>
                    <a:lstStyle/>
                    <a:p>
                      <a:r>
                        <a:rPr lang="en-US" sz="1000" dirty="0" smtClean="0"/>
                        <a:t>Age, mean (SD),</a:t>
                      </a:r>
                      <a:r>
                        <a:rPr lang="en-US" sz="1000" baseline="0" dirty="0" smtClean="0"/>
                        <a:t> y</a:t>
                      </a:r>
                      <a:endParaRPr lang="en-US" sz="1000" dirty="0"/>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 68.6 (14.3)</a:t>
                      </a:r>
                      <a:endParaRPr lang="en-US" sz="1000" dirty="0"/>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68.4 (15.1)</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r>
              <a:tr h="202048">
                <a:tc>
                  <a:txBody>
                    <a:bodyPr/>
                    <a:lstStyle/>
                    <a:p>
                      <a:r>
                        <a:rPr lang="en-US" sz="1000" dirty="0" smtClean="0"/>
                        <a:t>Female</a:t>
                      </a:r>
                      <a:r>
                        <a:rPr lang="en-US" sz="1000" baseline="0" dirty="0" smtClean="0"/>
                        <a:t> gender, No.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262 (38.4)</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200" dirty="0"/>
                    </a:p>
                  </a:txBody>
                  <a:tcPr/>
                </a:tc>
                <a:tc>
                  <a:txBody>
                    <a:bodyPr/>
                    <a:lstStyle/>
                    <a:p>
                      <a:pPr algn="ctr"/>
                      <a:r>
                        <a:rPr lang="en-US" sz="1000" dirty="0" smtClean="0"/>
                        <a:t>281 (41.3)</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202048">
                <a:tc>
                  <a:txBody>
                    <a:bodyPr/>
                    <a:lstStyle/>
                    <a:p>
                      <a:r>
                        <a:rPr lang="en-US" sz="1000" dirty="0" smtClean="0"/>
                        <a:t>BMI, mean (SD)</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28.5 (6.9)</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27.9 (6.8)</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202048">
                <a:tc>
                  <a:txBody>
                    <a:bodyPr/>
                    <a:lstStyle/>
                    <a:p>
                      <a:pPr marL="342900" indent="0"/>
                      <a:r>
                        <a:rPr lang="en-US" sz="1000" dirty="0" smtClean="0"/>
                        <a:t>BMI ≥30, No.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224 (32.8)</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190 (27.9)</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202048">
                <a:tc>
                  <a:txBody>
                    <a:bodyPr/>
                    <a:lstStyle/>
                    <a:p>
                      <a:pPr marL="342900" indent="0"/>
                      <a:r>
                        <a:rPr lang="en-US" sz="1000" dirty="0" smtClean="0"/>
                        <a:t>BMI &lt;18.5, No.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20 (2.9)</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26 (3.8)</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202048">
                <a:tc>
                  <a:txBody>
                    <a:bodyPr/>
                    <a:lstStyle/>
                    <a:p>
                      <a:r>
                        <a:rPr lang="en-US" sz="1000" dirty="0" smtClean="0"/>
                        <a:t>APACHE II score, mean (SD)</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21.5 (7.8)</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20.5 (7.4)</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210581">
                <a:tc>
                  <a:txBody>
                    <a:bodyPr/>
                    <a:lstStyle/>
                    <a:p>
                      <a:r>
                        <a:rPr lang="en-US" sz="1000" dirty="0" smtClean="0"/>
                        <a:t>Mechanically ventilated, No.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202048">
                <a:tc gridSpan="4">
                  <a:txBody>
                    <a:bodyPr/>
                    <a:lstStyle/>
                    <a:p>
                      <a:pPr marL="0" indent="0"/>
                      <a:r>
                        <a:rPr lang="en-US" sz="1000" dirty="0" smtClean="0"/>
                        <a:t>Source of admission to ICU, No. (%)</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202048">
                <a:tc>
                  <a:txBody>
                    <a:bodyPr/>
                    <a:lstStyle/>
                    <a:p>
                      <a:pPr marL="342900" indent="0"/>
                      <a:r>
                        <a:rPr lang="en-US" sz="1000" dirty="0" smtClean="0"/>
                        <a:t>Operating room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430 (63.0)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464 (68.1)</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indent="0"/>
                      <a:r>
                        <a:rPr lang="en-US" sz="1000" dirty="0" smtClean="0"/>
                        <a:t>Other hospital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smtClean="0"/>
                        <a:t>91 (13.3)</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70 (10.3)</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indent="0"/>
                      <a:r>
                        <a:rPr lang="en-US" sz="1000" dirty="0" smtClean="0"/>
                        <a:t>Emergency department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88 (12.9)</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70 (10.3)</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indent="0"/>
                      <a:r>
                        <a:rPr lang="en-US" sz="1000" dirty="0" smtClean="0"/>
                        <a:t>Hospital ward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71 (10.4)</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72 (10.6)</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indent="0"/>
                      <a:r>
                        <a:rPr lang="en-US" sz="1000" dirty="0" smtClean="0"/>
                        <a:t>Transfer from ICU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2 (0.3)</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5 (0.7)</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indent="0"/>
                      <a:r>
                        <a:rPr lang="en-US" sz="1000" dirty="0" smtClean="0"/>
                        <a:t>ICU readmission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0</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gridSpan="4">
                  <a:txBody>
                    <a:bodyPr/>
                    <a:lstStyle/>
                    <a:p>
                      <a:pPr marL="171450" indent="0"/>
                      <a:r>
                        <a:rPr lang="en-US" sz="1000" dirty="0" smtClean="0"/>
                        <a:t>Surgical admission, No. (%)</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202048">
                <a:tc>
                  <a:txBody>
                    <a:bodyPr/>
                    <a:lstStyle/>
                    <a:p>
                      <a:pPr marL="342900" indent="0"/>
                      <a:r>
                        <a:rPr lang="en-US" sz="1000" dirty="0" smtClean="0"/>
                        <a:t>Emergency surgery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305 (44.7)</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320 (47.0)</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indent="0"/>
                      <a:r>
                        <a:rPr lang="en-US" sz="1000" dirty="0" smtClean="0"/>
                        <a:t>Elective surgery </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125 (18.3)</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144 (21.5)</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gridSpan="4">
                  <a:txBody>
                    <a:bodyPr/>
                    <a:lstStyle/>
                    <a:p>
                      <a:pPr marL="171450" indent="0"/>
                      <a:r>
                        <a:rPr lang="en-US" sz="1000" dirty="0" smtClean="0"/>
                        <a:t>APACHE III admission diagnosis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202048">
                <a:tc>
                  <a:txBody>
                    <a:bodyPr/>
                    <a:lstStyle/>
                    <a:p>
                      <a:pPr marL="342900" marR="0" indent="0" algn="l" defTabSz="914400" rtl="0" eaLnBrk="1" fontAlgn="auto" latinLnBrk="0" hangingPunct="1">
                        <a:lnSpc>
                          <a:spcPct val="100000"/>
                        </a:lnSpc>
                        <a:spcBef>
                          <a:spcPts val="0"/>
                        </a:spcBef>
                        <a:spcAft>
                          <a:spcPts val="0"/>
                        </a:spcAft>
                        <a:buClrTx/>
                        <a:buSzTx/>
                        <a:buFontTx/>
                        <a:buNone/>
                        <a:tabLst/>
                        <a:defRPr/>
                      </a:pPr>
                      <a:r>
                        <a:rPr lang="en-US" sz="1000" dirty="0" smtClean="0"/>
                        <a:t>Gastrointestinal</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412 (60.4)</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409 (60.0)</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Cardiovascular</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 126 (18.5)</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145 (21.3)</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Sepsis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54 (7.9)</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43 (6.3)</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marR="0" indent="0" algn="l" defTabSz="914400" rtl="0" eaLnBrk="1" fontAlgn="auto" latinLnBrk="0" hangingPunct="1">
                        <a:lnSpc>
                          <a:spcPct val="100000"/>
                        </a:lnSpc>
                        <a:spcBef>
                          <a:spcPts val="0"/>
                        </a:spcBef>
                        <a:spcAft>
                          <a:spcPts val="0"/>
                        </a:spcAft>
                        <a:buClrTx/>
                        <a:buSzTx/>
                        <a:buFontTx/>
                        <a:buNone/>
                        <a:tabLst/>
                        <a:defRPr/>
                      </a:pPr>
                      <a:r>
                        <a:rPr lang="en-US" sz="1000" dirty="0" smtClean="0"/>
                        <a:t>Respiratory</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 48 (7.0)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30 (4.4)</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Trauma</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19 (2.8)</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21 (3.1)</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marR="0" indent="0" algn="l" defTabSz="914400" rtl="0" eaLnBrk="1" fontAlgn="auto" latinLnBrk="0" hangingPunct="1">
                        <a:lnSpc>
                          <a:spcPct val="100000"/>
                        </a:lnSpc>
                        <a:spcBef>
                          <a:spcPts val="0"/>
                        </a:spcBef>
                        <a:spcAft>
                          <a:spcPts val="0"/>
                        </a:spcAft>
                        <a:buClrTx/>
                        <a:buSzTx/>
                        <a:buFontTx/>
                        <a:buNone/>
                        <a:tabLst/>
                        <a:defRPr/>
                      </a:pPr>
                      <a:r>
                        <a:rPr lang="en-US" sz="1000" dirty="0" smtClean="0"/>
                        <a:t>Neurological</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9 (1.3)</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8 (1.1)</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marR="0" indent="0" algn="l" defTabSz="914400" rtl="0" eaLnBrk="1" fontAlgn="auto" latinLnBrk="0" hangingPunct="1">
                        <a:lnSpc>
                          <a:spcPct val="100000"/>
                        </a:lnSpc>
                        <a:spcBef>
                          <a:spcPts val="0"/>
                        </a:spcBef>
                        <a:spcAft>
                          <a:spcPts val="0"/>
                        </a:spcAft>
                        <a:buClrTx/>
                        <a:buSzTx/>
                        <a:buFontTx/>
                        <a:buNone/>
                        <a:tabLst/>
                        <a:defRPr/>
                      </a:pPr>
                      <a:r>
                        <a:rPr lang="en-US" sz="1000" dirty="0" smtClean="0"/>
                        <a:t>Renal</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4 (0.6)</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5 (0.7)</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marR="0" indent="0" algn="l" defTabSz="914400" rtl="0" eaLnBrk="1" fontAlgn="auto" latinLnBrk="0" hangingPunct="1">
                        <a:lnSpc>
                          <a:spcPct val="100000"/>
                        </a:lnSpc>
                        <a:spcBef>
                          <a:spcPts val="0"/>
                        </a:spcBef>
                        <a:spcAft>
                          <a:spcPts val="0"/>
                        </a:spcAft>
                        <a:buClrTx/>
                        <a:buSzTx/>
                        <a:buFontTx/>
                        <a:buNone/>
                        <a:tabLst/>
                        <a:defRPr/>
                      </a:pPr>
                      <a:r>
                        <a:rPr lang="en-US" sz="1000" dirty="0" smtClean="0"/>
                        <a:t>Metabolic</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3 (0.4)</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4 (0.6)</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marR="0" indent="0" algn="l" defTabSz="914400" rtl="0" eaLnBrk="1" fontAlgn="auto" latinLnBrk="0" hangingPunct="1">
                        <a:lnSpc>
                          <a:spcPct val="100000"/>
                        </a:lnSpc>
                        <a:spcBef>
                          <a:spcPts val="0"/>
                        </a:spcBef>
                        <a:spcAft>
                          <a:spcPts val="0"/>
                        </a:spcAft>
                        <a:buClrTx/>
                        <a:buSzTx/>
                        <a:buFontTx/>
                        <a:buNone/>
                        <a:tabLst/>
                        <a:defRPr/>
                      </a:pPr>
                      <a:r>
                        <a:rPr lang="en-US" sz="1000" dirty="0" smtClean="0"/>
                        <a:t>Hematological</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2 (0.3)</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marR="0" indent="0" algn="l" defTabSz="914400" rtl="0" eaLnBrk="1" fontAlgn="auto" latinLnBrk="0" hangingPunct="1">
                        <a:lnSpc>
                          <a:spcPct val="100000"/>
                        </a:lnSpc>
                        <a:spcBef>
                          <a:spcPts val="0"/>
                        </a:spcBef>
                        <a:spcAft>
                          <a:spcPts val="0"/>
                        </a:spcAft>
                        <a:buClrTx/>
                        <a:buSzTx/>
                        <a:buFontTx/>
                        <a:buNone/>
                        <a:tabLst/>
                        <a:defRPr/>
                      </a:pPr>
                      <a:r>
                        <a:rPr lang="en-US" sz="1000" dirty="0" smtClean="0"/>
                        <a:t>Gynecological</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000" dirty="0" smtClean="0"/>
                        <a:t>2 (0.3)</a:t>
                      </a:r>
                      <a:endParaRPr lang="en-US" sz="10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Orthopedic surgery</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1 (0.1)</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02048">
                <a:tc>
                  <a:txBody>
                    <a:bodyPr/>
                    <a:lstStyle/>
                    <a:p>
                      <a:pPr marL="34290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Other</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7 (1.0)</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11 (1.6)</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500"/>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312334" y="0"/>
            <a:ext cx="6842125" cy="1829349"/>
          </a:xfrm>
          <a:prstGeom prst="rect">
            <a:avLst/>
          </a:prstGeom>
          <a:noFill/>
          <a:ln w="9525">
            <a:noFill/>
            <a:miter lim="800000"/>
            <a:headEnd/>
            <a:tailEnd/>
          </a:ln>
        </p:spPr>
      </p:pic>
      <p:sp>
        <p:nvSpPr>
          <p:cNvPr id="56325" name="TextBox 4"/>
          <p:cNvSpPr txBox="1">
            <a:spLocks noChangeArrowheads="1"/>
          </p:cNvSpPr>
          <p:nvPr/>
        </p:nvSpPr>
        <p:spPr bwMode="auto">
          <a:xfrm>
            <a:off x="448734" y="5723468"/>
            <a:ext cx="8331199" cy="461665"/>
          </a:xfrm>
          <a:prstGeom prst="rect">
            <a:avLst/>
          </a:prstGeom>
          <a:noFill/>
          <a:ln w="9525">
            <a:noFill/>
            <a:miter lim="800000"/>
            <a:headEnd/>
            <a:tailEnd/>
          </a:ln>
        </p:spPr>
        <p:txBody>
          <a:bodyPr wrap="square">
            <a:spAutoFit/>
          </a:bodyPr>
          <a:lstStyle/>
          <a:p>
            <a:pPr algn="ctr" eaLnBrk="1" hangingPunct="1"/>
            <a:r>
              <a:rPr lang="en-US" altLang="en-US" sz="2400" dirty="0">
                <a:solidFill>
                  <a:schemeClr val="tx2"/>
                </a:solidFill>
              </a:rPr>
              <a:t>Main inference: No harm by early </a:t>
            </a:r>
            <a:r>
              <a:rPr lang="en-US" altLang="en-US" sz="2400" dirty="0" smtClean="0">
                <a:solidFill>
                  <a:schemeClr val="tx2"/>
                </a:solidFill>
              </a:rPr>
              <a:t>PN (in </a:t>
            </a:r>
            <a:r>
              <a:rPr lang="en-US" altLang="en-US" sz="2400" dirty="0">
                <a:solidFill>
                  <a:schemeClr val="tx2"/>
                </a:solidFill>
              </a:rPr>
              <a:t>contrast to </a:t>
            </a:r>
            <a:r>
              <a:rPr lang="en-US" altLang="en-US" sz="2400" dirty="0" err="1">
                <a:solidFill>
                  <a:schemeClr val="tx2"/>
                </a:solidFill>
              </a:rPr>
              <a:t>EPaNIC</a:t>
            </a:r>
            <a:r>
              <a:rPr lang="en-US" altLang="en-US" sz="2400" dirty="0">
                <a:solidFill>
                  <a:schemeClr val="tx2"/>
                </a:solidFill>
              </a:rPr>
              <a:t>)</a:t>
            </a:r>
          </a:p>
        </p:txBody>
      </p:sp>
      <p:sp>
        <p:nvSpPr>
          <p:cNvPr id="6" name="Rectangle 5"/>
          <p:cNvSpPr/>
          <p:nvPr/>
        </p:nvSpPr>
        <p:spPr>
          <a:xfrm>
            <a:off x="0" y="6429399"/>
            <a:ext cx="3325654" cy="307777"/>
          </a:xfrm>
          <a:prstGeom prst="rect">
            <a:avLst/>
          </a:prstGeom>
        </p:spPr>
        <p:txBody>
          <a:bodyPr wrap="none">
            <a:spAutoFit/>
          </a:bodyPr>
          <a:lstStyle/>
          <a:p>
            <a:r>
              <a:rPr lang="en-US" sz="1400" dirty="0" err="1" smtClean="0"/>
              <a:t>Doig</a:t>
            </a:r>
            <a:r>
              <a:rPr lang="en-US" sz="1400" dirty="0" smtClean="0"/>
              <a:t> GS, et al. </a:t>
            </a:r>
            <a:r>
              <a:rPr lang="en-US" sz="1400" i="1" dirty="0" smtClean="0"/>
              <a:t>JAMA</a:t>
            </a:r>
            <a:r>
              <a:rPr lang="en-US" sz="1400" dirty="0" smtClean="0"/>
              <a:t>. 2013;309(20):2130-8.</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3618238627"/>
              </p:ext>
            </p:extLst>
          </p:nvPr>
        </p:nvGraphicFramePr>
        <p:xfrm>
          <a:off x="116165" y="1804608"/>
          <a:ext cx="8934698" cy="3918862"/>
        </p:xfrm>
        <a:graphic>
          <a:graphicData uri="http://schemas.openxmlformats.org/drawingml/2006/table">
            <a:tbl>
              <a:tblPr firstRow="1" bandRow="1">
                <a:tableStyleId>{5C22544A-7EE6-4342-B048-85BDC9FD1C3A}</a:tableStyleId>
              </a:tblPr>
              <a:tblGrid>
                <a:gridCol w="2768598"/>
                <a:gridCol w="1517900"/>
                <a:gridCol w="1403028"/>
                <a:gridCol w="1270000"/>
                <a:gridCol w="1326446"/>
                <a:gridCol w="648726"/>
              </a:tblGrid>
              <a:tr h="502418">
                <a:tc>
                  <a:txBody>
                    <a:bodyPr/>
                    <a:lstStyle/>
                    <a:p>
                      <a:endParaRPr lang="en-US" sz="1200" dirty="0"/>
                    </a:p>
                  </a:txBody>
                  <a:tcPr/>
                </a:tc>
                <a:tc>
                  <a:txBody>
                    <a:bodyPr/>
                    <a:lstStyle/>
                    <a:p>
                      <a:pPr algn="ctr"/>
                      <a:r>
                        <a:rPr lang="en-US" sz="1200" dirty="0" smtClean="0"/>
                        <a:t>Standard</a:t>
                      </a:r>
                      <a:r>
                        <a:rPr lang="en-US" sz="1200" baseline="0" dirty="0" smtClean="0"/>
                        <a:t> Care (n=680)</a:t>
                      </a:r>
                      <a:endParaRPr lang="en-US" sz="1200" dirty="0"/>
                    </a:p>
                  </a:txBody>
                  <a:tcPr/>
                </a:tc>
                <a:tc>
                  <a:txBody>
                    <a:bodyPr/>
                    <a:lstStyle/>
                    <a:p>
                      <a:pPr algn="ctr"/>
                      <a:r>
                        <a:rPr lang="en-US" sz="1200" dirty="0" smtClean="0"/>
                        <a:t>Early PN</a:t>
                      </a:r>
                    </a:p>
                    <a:p>
                      <a:pPr algn="ctr"/>
                      <a:r>
                        <a:rPr lang="en-US" sz="1200" baseline="0" dirty="0" smtClean="0"/>
                        <a:t> (n=678)</a:t>
                      </a:r>
                      <a:endParaRPr lang="en-US" sz="1200" dirty="0"/>
                    </a:p>
                  </a:txBody>
                  <a:tcPr/>
                </a:tc>
                <a:tc>
                  <a:txBody>
                    <a:bodyPr/>
                    <a:lstStyle/>
                    <a:p>
                      <a:pPr algn="ctr"/>
                      <a:r>
                        <a:rPr lang="en-US" sz="1200" dirty="0" smtClean="0"/>
                        <a:t>Risk</a:t>
                      </a:r>
                      <a:r>
                        <a:rPr lang="en-US" sz="1200" baseline="0" dirty="0" smtClean="0"/>
                        <a:t> Differences, % (95% CI)</a:t>
                      </a:r>
                      <a:endParaRPr lang="en-US" sz="1200" dirty="0"/>
                    </a:p>
                  </a:txBody>
                  <a:tcPr/>
                </a:tc>
                <a:tc>
                  <a:txBody>
                    <a:bodyPr/>
                    <a:lstStyle/>
                    <a:p>
                      <a:pPr algn="ctr"/>
                      <a:r>
                        <a:rPr lang="en-US" sz="1200" dirty="0" smtClean="0"/>
                        <a:t>Odds Ratio</a:t>
                      </a:r>
                      <a:r>
                        <a:rPr lang="en-US" sz="1200" baseline="0" dirty="0" smtClean="0"/>
                        <a:t> </a:t>
                      </a:r>
                    </a:p>
                    <a:p>
                      <a:pPr algn="ctr"/>
                      <a:r>
                        <a:rPr lang="en-US" sz="1200" baseline="0" dirty="0" smtClean="0"/>
                        <a:t>(95%CI)</a:t>
                      </a:r>
                      <a:endParaRPr lang="en-US" sz="1200" dirty="0"/>
                    </a:p>
                  </a:txBody>
                  <a:tcPr/>
                </a:tc>
                <a:tc>
                  <a:txBody>
                    <a:bodyPr/>
                    <a:lstStyle/>
                    <a:p>
                      <a:pPr algn="ctr"/>
                      <a:r>
                        <a:rPr lang="en-US" sz="1200" i="1" dirty="0" smtClean="0"/>
                        <a:t>P</a:t>
                      </a:r>
                      <a:r>
                        <a:rPr lang="en-US" sz="1200" dirty="0" smtClean="0"/>
                        <a:t> Value</a:t>
                      </a:r>
                      <a:endParaRPr lang="en-US" sz="1200" dirty="0"/>
                    </a:p>
                  </a:txBody>
                  <a:tcPr/>
                </a:tc>
              </a:tr>
              <a:tr h="301451">
                <a:tc>
                  <a:txBody>
                    <a:bodyPr/>
                    <a:lstStyle/>
                    <a:p>
                      <a:r>
                        <a:rPr lang="en-US" sz="1200" dirty="0" smtClean="0"/>
                        <a:t>Deaths before study day, No (%)</a:t>
                      </a:r>
                      <a:endParaRPr lang="en-US" sz="1200" dirty="0"/>
                    </a:p>
                  </a:txBody>
                  <a:tcPr/>
                </a:tc>
                <a:tc>
                  <a:txBody>
                    <a:bodyPr/>
                    <a:lstStyle/>
                    <a:p>
                      <a:pPr algn="ctr"/>
                      <a:r>
                        <a:rPr lang="en-US" sz="1200" dirty="0" smtClean="0"/>
                        <a:t>155 (22.8)</a:t>
                      </a:r>
                      <a:endParaRPr lang="en-US" sz="1200" dirty="0"/>
                    </a:p>
                  </a:txBody>
                  <a:tcPr/>
                </a:tc>
                <a:tc>
                  <a:txBody>
                    <a:bodyPr/>
                    <a:lstStyle/>
                    <a:p>
                      <a:pPr algn="ctr"/>
                      <a:r>
                        <a:rPr lang="en-US" sz="1200" dirty="0" smtClean="0"/>
                        <a:t>146 (21.5)</a:t>
                      </a:r>
                      <a:endParaRPr lang="en-US" sz="1200" dirty="0"/>
                    </a:p>
                  </a:txBody>
                  <a:tcPr/>
                </a:tc>
                <a:tc>
                  <a:txBody>
                    <a:bodyPr/>
                    <a:lstStyle/>
                    <a:p>
                      <a:pPr algn="ctr"/>
                      <a:r>
                        <a:rPr lang="en-US" sz="1200" dirty="0" smtClean="0"/>
                        <a:t>-1.26 (-6.6 to 4.1)</a:t>
                      </a:r>
                      <a:endParaRPr lang="en-US" sz="1200" dirty="0"/>
                    </a:p>
                  </a:txBody>
                  <a:tcPr/>
                </a:tc>
                <a:tc>
                  <a:txBody>
                    <a:bodyPr/>
                    <a:lstStyle/>
                    <a:p>
                      <a:pPr algn="ctr"/>
                      <a:r>
                        <a:rPr lang="en-US" sz="1200" dirty="0" smtClean="0"/>
                        <a:t>0.93 (0.71 to 1.21)</a:t>
                      </a:r>
                      <a:endParaRPr lang="en-US" sz="1200" dirty="0"/>
                    </a:p>
                  </a:txBody>
                  <a:tcPr/>
                </a:tc>
                <a:tc>
                  <a:txBody>
                    <a:bodyPr/>
                    <a:lstStyle/>
                    <a:p>
                      <a:pPr algn="ctr"/>
                      <a:r>
                        <a:rPr lang="en-US" sz="1200" dirty="0" smtClean="0"/>
                        <a:t>0.60</a:t>
                      </a:r>
                      <a:endParaRPr lang="en-US" sz="1200" dirty="0"/>
                    </a:p>
                  </a:txBody>
                  <a:tcPr/>
                </a:tc>
              </a:tr>
              <a:tr h="502418">
                <a:tc>
                  <a:txBody>
                    <a:bodyPr/>
                    <a:lstStyle/>
                    <a:p>
                      <a:r>
                        <a:rPr lang="en-US" sz="1200" dirty="0" smtClean="0"/>
                        <a:t>Quality of life and</a:t>
                      </a:r>
                      <a:r>
                        <a:rPr lang="en-US" sz="1200" baseline="0" dirty="0" smtClean="0"/>
                        <a:t> physical function, mean (SD)</a:t>
                      </a:r>
                      <a:endParaRPr lang="en-US" sz="1200" dirty="0"/>
                    </a:p>
                  </a:txBody>
                  <a:tcPr/>
                </a:tc>
                <a:tc>
                  <a:txBody>
                    <a:bodyPr/>
                    <a:lstStyle/>
                    <a:p>
                      <a:pPr algn="ctr"/>
                      <a:r>
                        <a:rPr lang="en-US" sz="1200" dirty="0" smtClean="0"/>
                        <a:t>(n=625)</a:t>
                      </a:r>
                      <a:endParaRPr lang="en-US" sz="1200" dirty="0"/>
                    </a:p>
                  </a:txBody>
                  <a:tcPr/>
                </a:tc>
                <a:tc>
                  <a:txBody>
                    <a:bodyPr/>
                    <a:lstStyle/>
                    <a:p>
                      <a:pPr algn="ctr"/>
                      <a:r>
                        <a:rPr lang="en-US" sz="1200" dirty="0" smtClean="0"/>
                        <a:t>(n=532)</a:t>
                      </a:r>
                      <a:endParaRPr lang="en-US" sz="1200" dirty="0"/>
                    </a:p>
                  </a:txBody>
                  <a:tcPr/>
                </a:tc>
                <a:tc gridSpan="3">
                  <a:txBody>
                    <a:bodyPr/>
                    <a:lstStyle/>
                    <a:p>
                      <a:pPr algn="l"/>
                      <a:r>
                        <a:rPr lang="en-US" sz="1200" dirty="0" smtClean="0"/>
                        <a:t>Difference</a:t>
                      </a:r>
                      <a:r>
                        <a:rPr lang="en-US" sz="1200" baseline="0" dirty="0" smtClean="0"/>
                        <a:t> (95% CI)</a:t>
                      </a:r>
                      <a:endParaRPr lang="en-US" sz="1200" dirty="0"/>
                    </a:p>
                  </a:txBody>
                  <a:tcPr/>
                </a:tc>
                <a:tc hMerge="1">
                  <a:txBody>
                    <a:bodyPr/>
                    <a:lstStyle/>
                    <a:p>
                      <a:endParaRPr lang="en-US" sz="1200" dirty="0"/>
                    </a:p>
                  </a:txBody>
                  <a:tcPr/>
                </a:tc>
                <a:tc hMerge="1">
                  <a:txBody>
                    <a:bodyPr/>
                    <a:lstStyle/>
                    <a:p>
                      <a:endParaRPr lang="en-US"/>
                    </a:p>
                  </a:txBody>
                  <a:tcPr/>
                </a:tc>
              </a:tr>
              <a:tr h="301451">
                <a:tc>
                  <a:txBody>
                    <a:bodyPr/>
                    <a:lstStyle/>
                    <a:p>
                      <a:pPr marL="119063" indent="0"/>
                      <a:r>
                        <a:rPr lang="en-US" sz="1200" dirty="0" smtClean="0"/>
                        <a:t>RAND-36 general health status</a:t>
                      </a:r>
                      <a:endParaRPr lang="en-US" sz="1200" dirty="0"/>
                    </a:p>
                  </a:txBody>
                  <a:tcPr/>
                </a:tc>
                <a:tc>
                  <a:txBody>
                    <a:bodyPr/>
                    <a:lstStyle/>
                    <a:p>
                      <a:pPr algn="ctr"/>
                      <a:r>
                        <a:rPr lang="en-US" sz="1200" dirty="0" smtClean="0"/>
                        <a:t>45.5 (26.8) (n=516)</a:t>
                      </a:r>
                      <a:endParaRPr lang="en-US" sz="1200" dirty="0"/>
                    </a:p>
                  </a:txBody>
                  <a:tcPr/>
                </a:tc>
                <a:tc>
                  <a:txBody>
                    <a:bodyPr/>
                    <a:lstStyle/>
                    <a:p>
                      <a:pPr algn="ctr"/>
                      <a:r>
                        <a:rPr lang="en-US" sz="1200" dirty="0" smtClean="0"/>
                        <a:t>49.8 (27.6) (n=525)</a:t>
                      </a:r>
                      <a:endParaRPr lang="en-US" sz="1200" dirty="0"/>
                    </a:p>
                  </a:txBody>
                  <a:tcPr/>
                </a:tc>
                <a:tc gridSpan="2">
                  <a:txBody>
                    <a:bodyPr/>
                    <a:lstStyle/>
                    <a:p>
                      <a:pPr algn="ctr"/>
                      <a:r>
                        <a:rPr lang="en-US" sz="1200" dirty="0" smtClean="0"/>
                        <a:t>4.3 (0.95 to 7.58)</a:t>
                      </a:r>
                      <a:endParaRPr lang="en-US" sz="1200" dirty="0"/>
                    </a:p>
                  </a:txBody>
                  <a:tcPr/>
                </a:tc>
                <a:tc hMerge="1">
                  <a:txBody>
                    <a:bodyPr/>
                    <a:lstStyle/>
                    <a:p>
                      <a:endParaRPr lang="en-US" sz="1200" dirty="0"/>
                    </a:p>
                  </a:txBody>
                  <a:tcPr/>
                </a:tc>
                <a:tc>
                  <a:txBody>
                    <a:bodyPr/>
                    <a:lstStyle/>
                    <a:p>
                      <a:pPr algn="ctr"/>
                      <a:r>
                        <a:rPr lang="en-US" sz="1200" dirty="0" smtClean="0"/>
                        <a:t>0.01</a:t>
                      </a:r>
                      <a:endParaRPr lang="en-US" sz="1200" dirty="0"/>
                    </a:p>
                  </a:txBody>
                  <a:tcPr/>
                </a:tc>
              </a:tr>
              <a:tr h="301451">
                <a:tc>
                  <a:txBody>
                    <a:bodyPr/>
                    <a:lstStyle/>
                    <a:p>
                      <a:pPr marL="119063" indent="0"/>
                      <a:r>
                        <a:rPr lang="en-US" sz="1200" dirty="0" smtClean="0"/>
                        <a:t>ECOG performance</a:t>
                      </a:r>
                      <a:r>
                        <a:rPr lang="en-US" sz="1200" baseline="0" dirty="0" smtClean="0"/>
                        <a:t> status</a:t>
                      </a:r>
                      <a:endParaRPr lang="en-US" sz="1200" dirty="0"/>
                    </a:p>
                  </a:txBody>
                  <a:tcPr/>
                </a:tc>
                <a:tc>
                  <a:txBody>
                    <a:bodyPr/>
                    <a:lstStyle/>
                    <a:p>
                      <a:pPr algn="ctr"/>
                      <a:r>
                        <a:rPr lang="en-US" sz="1200" dirty="0" smtClean="0"/>
                        <a:t>1.53 (1.1) (n=516)</a:t>
                      </a:r>
                      <a:endParaRPr lang="en-US" sz="1200" dirty="0"/>
                    </a:p>
                  </a:txBody>
                  <a:tcPr/>
                </a:tc>
                <a:tc>
                  <a:txBody>
                    <a:bodyPr/>
                    <a:lstStyle/>
                    <a:p>
                      <a:pPr algn="ctr"/>
                      <a:r>
                        <a:rPr lang="en-US" sz="1200" dirty="0" smtClean="0"/>
                        <a:t>1.51 (1.1) (n=525)</a:t>
                      </a:r>
                      <a:endParaRPr lang="en-US" sz="1200" dirty="0"/>
                    </a:p>
                  </a:txBody>
                  <a:tcPr/>
                </a:tc>
                <a:tc gridSpan="2">
                  <a:txBody>
                    <a:bodyPr/>
                    <a:lstStyle/>
                    <a:p>
                      <a:pPr algn="ctr"/>
                      <a:r>
                        <a:rPr lang="en-US" sz="1200" dirty="0" smtClean="0"/>
                        <a:t>-0.02</a:t>
                      </a:r>
                      <a:r>
                        <a:rPr lang="en-US" sz="1200" baseline="0" dirty="0" smtClean="0"/>
                        <a:t> (-0.15 to 0.11)</a:t>
                      </a:r>
                      <a:endParaRPr lang="en-US" sz="1200" dirty="0"/>
                    </a:p>
                  </a:txBody>
                  <a:tcPr/>
                </a:tc>
                <a:tc hMerge="1">
                  <a:txBody>
                    <a:bodyPr/>
                    <a:lstStyle/>
                    <a:p>
                      <a:endParaRPr lang="en-US" sz="1200" dirty="0"/>
                    </a:p>
                  </a:txBody>
                  <a:tcPr/>
                </a:tc>
                <a:tc>
                  <a:txBody>
                    <a:bodyPr/>
                    <a:lstStyle/>
                    <a:p>
                      <a:pPr algn="ctr"/>
                      <a:r>
                        <a:rPr lang="en-US" sz="1200" dirty="0" smtClean="0"/>
                        <a:t>0.70</a:t>
                      </a:r>
                      <a:endParaRPr lang="en-US" sz="1200" dirty="0"/>
                    </a:p>
                  </a:txBody>
                  <a:tcPr/>
                </a:tc>
              </a:tr>
              <a:tr h="301451">
                <a:tc>
                  <a:txBody>
                    <a:bodyPr/>
                    <a:lstStyle/>
                    <a:p>
                      <a:pPr marL="119063" indent="0"/>
                      <a:r>
                        <a:rPr lang="en-US" sz="1200" dirty="0" smtClean="0"/>
                        <a:t>RAND-36 physical</a:t>
                      </a:r>
                      <a:r>
                        <a:rPr lang="en-US" sz="1200" baseline="0" dirty="0" smtClean="0"/>
                        <a:t> function</a:t>
                      </a:r>
                      <a:endParaRPr lang="en-US" sz="1200" dirty="0"/>
                    </a:p>
                  </a:txBody>
                  <a:tcPr/>
                </a:tc>
                <a:tc>
                  <a:txBody>
                    <a:bodyPr/>
                    <a:lstStyle/>
                    <a:p>
                      <a:pPr algn="ctr"/>
                      <a:r>
                        <a:rPr lang="en-US" sz="1200" dirty="0" smtClean="0"/>
                        <a:t>40.7</a:t>
                      </a:r>
                      <a:r>
                        <a:rPr lang="en-US" sz="1200" baseline="0" dirty="0" smtClean="0"/>
                        <a:t> (29.6) (n=513)</a:t>
                      </a:r>
                      <a:endParaRPr lang="en-US" sz="1200" dirty="0"/>
                    </a:p>
                  </a:txBody>
                  <a:tcPr/>
                </a:tc>
                <a:tc>
                  <a:txBody>
                    <a:bodyPr/>
                    <a:lstStyle/>
                    <a:p>
                      <a:pPr algn="ctr"/>
                      <a:r>
                        <a:rPr lang="en-US" sz="1200" dirty="0" smtClean="0"/>
                        <a:t>42.5 (30.8) (n=524)</a:t>
                      </a:r>
                      <a:endParaRPr lang="en-US" sz="1200" dirty="0"/>
                    </a:p>
                  </a:txBody>
                  <a:tcPr/>
                </a:tc>
                <a:tc gridSpan="2">
                  <a:txBody>
                    <a:bodyPr/>
                    <a:lstStyle/>
                    <a:p>
                      <a:pPr algn="ctr"/>
                      <a:r>
                        <a:rPr lang="en-US" sz="1200" dirty="0" smtClean="0"/>
                        <a:t>1.8 (-1.85 to 5.52)</a:t>
                      </a:r>
                      <a:endParaRPr lang="en-US" sz="1200" dirty="0"/>
                    </a:p>
                  </a:txBody>
                  <a:tcPr/>
                </a:tc>
                <a:tc hMerge="1">
                  <a:txBody>
                    <a:bodyPr/>
                    <a:lstStyle/>
                    <a:p>
                      <a:endParaRPr lang="en-US" sz="1200" dirty="0"/>
                    </a:p>
                  </a:txBody>
                  <a:tcPr/>
                </a:tc>
                <a:tc>
                  <a:txBody>
                    <a:bodyPr/>
                    <a:lstStyle/>
                    <a:p>
                      <a:pPr algn="ctr"/>
                      <a:r>
                        <a:rPr lang="en-US" sz="1200" dirty="0" smtClean="0"/>
                        <a:t>0.33</a:t>
                      </a:r>
                      <a:endParaRPr lang="en-US" sz="1200" dirty="0"/>
                    </a:p>
                  </a:txBody>
                  <a:tcPr/>
                </a:tc>
              </a:tr>
              <a:tr h="301451">
                <a:tc>
                  <a:txBody>
                    <a:bodyPr/>
                    <a:lstStyle/>
                    <a:p>
                      <a:r>
                        <a:rPr lang="en-US" sz="1200" dirty="0" smtClean="0"/>
                        <a:t>Discharge status and length of stay</a:t>
                      </a:r>
                      <a:endParaRPr lang="en-US" sz="1200" dirty="0"/>
                    </a:p>
                  </a:txBody>
                  <a:tcPr/>
                </a:tc>
                <a:tc>
                  <a:txBody>
                    <a:bodyPr/>
                    <a:lstStyle/>
                    <a:p>
                      <a:pPr algn="ctr"/>
                      <a:r>
                        <a:rPr lang="en-US" sz="1200" dirty="0" smtClean="0"/>
                        <a:t>(n=682)</a:t>
                      </a:r>
                      <a:endParaRPr lang="en-US" sz="1200" dirty="0"/>
                    </a:p>
                  </a:txBody>
                  <a:tcPr/>
                </a:tc>
                <a:tc>
                  <a:txBody>
                    <a:bodyPr/>
                    <a:lstStyle/>
                    <a:p>
                      <a:pPr algn="ctr"/>
                      <a:r>
                        <a:rPr lang="en-US" sz="1200" dirty="0" smtClean="0"/>
                        <a:t>(n=681)</a:t>
                      </a:r>
                      <a:endParaRPr lang="en-US" sz="1200"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Difference</a:t>
                      </a:r>
                      <a:r>
                        <a:rPr lang="en-US" sz="1200" baseline="0" dirty="0" smtClean="0"/>
                        <a:t> (95% CI)</a:t>
                      </a:r>
                      <a:endParaRPr lang="en-US" sz="1200" dirty="0" smtClean="0"/>
                    </a:p>
                  </a:txBody>
                  <a:tcPr/>
                </a:tc>
                <a:tc hMerge="1">
                  <a:txBody>
                    <a:bodyPr/>
                    <a:lstStyle/>
                    <a:p>
                      <a:endParaRPr lang="en-US" sz="1200" dirty="0"/>
                    </a:p>
                  </a:txBody>
                  <a:tcPr/>
                </a:tc>
                <a:tc hMerge="1">
                  <a:txBody>
                    <a:bodyPr/>
                    <a:lstStyle/>
                    <a:p>
                      <a:endParaRPr lang="en-US"/>
                    </a:p>
                  </a:txBody>
                  <a:tcPr/>
                </a:tc>
              </a:tr>
              <a:tr h="301451">
                <a:tc>
                  <a:txBody>
                    <a:bodyPr/>
                    <a:lstStyle/>
                    <a:p>
                      <a:pPr marL="119063" indent="0">
                        <a:buFont typeface="Arial" pitchFamily="34" charset="0"/>
                        <a:buNone/>
                      </a:pPr>
                      <a:r>
                        <a:rPr lang="en-US" sz="1200" dirty="0" smtClean="0"/>
                        <a:t>ICU stay, mean    (95% CI), d</a:t>
                      </a:r>
                      <a:endParaRPr lang="en-US" sz="1200" dirty="0"/>
                    </a:p>
                  </a:txBody>
                  <a:tcPr/>
                </a:tc>
                <a:tc>
                  <a:txBody>
                    <a:bodyPr/>
                    <a:lstStyle/>
                    <a:p>
                      <a:pPr algn="ctr"/>
                      <a:r>
                        <a:rPr lang="en-US" sz="1200" dirty="0" smtClean="0"/>
                        <a:t>9.3 (8.9 to 9.7)</a:t>
                      </a:r>
                      <a:endParaRPr lang="en-US" sz="1200" dirty="0"/>
                    </a:p>
                  </a:txBody>
                  <a:tcPr/>
                </a:tc>
                <a:tc>
                  <a:txBody>
                    <a:bodyPr/>
                    <a:lstStyle/>
                    <a:p>
                      <a:pPr algn="ctr"/>
                      <a:r>
                        <a:rPr lang="en-US" sz="1200" dirty="0" smtClean="0"/>
                        <a:t>8.6 (8.2 to 9.0)</a:t>
                      </a:r>
                      <a:endParaRPr lang="en-US" sz="1200" dirty="0"/>
                    </a:p>
                  </a:txBody>
                  <a:tcPr/>
                </a:tc>
                <a:tc gridSpan="2">
                  <a:txBody>
                    <a:bodyPr/>
                    <a:lstStyle/>
                    <a:p>
                      <a:pPr algn="ctr"/>
                      <a:r>
                        <a:rPr lang="en-US" sz="1200" dirty="0" smtClean="0"/>
                        <a:t>-0.75</a:t>
                      </a:r>
                      <a:r>
                        <a:rPr lang="en-US" sz="1200" baseline="0" dirty="0" smtClean="0"/>
                        <a:t> (-1.47 to 0.04)</a:t>
                      </a:r>
                      <a:endParaRPr lang="en-US" sz="1200" dirty="0"/>
                    </a:p>
                  </a:txBody>
                  <a:tcPr/>
                </a:tc>
                <a:tc hMerge="1">
                  <a:txBody>
                    <a:bodyPr/>
                    <a:lstStyle/>
                    <a:p>
                      <a:endParaRPr lang="en-US" sz="1200" dirty="0"/>
                    </a:p>
                  </a:txBody>
                  <a:tcPr/>
                </a:tc>
                <a:tc>
                  <a:txBody>
                    <a:bodyPr/>
                    <a:lstStyle/>
                    <a:p>
                      <a:pPr algn="ctr"/>
                      <a:r>
                        <a:rPr lang="en-US" sz="1200" dirty="0" smtClean="0"/>
                        <a:t>0.06</a:t>
                      </a:r>
                      <a:endParaRPr lang="en-US" sz="1200" dirty="0"/>
                    </a:p>
                  </a:txBody>
                  <a:tcPr/>
                </a:tc>
              </a:tr>
              <a:tr h="301451">
                <a:tc>
                  <a:txBody>
                    <a:bodyPr/>
                    <a:lstStyle/>
                    <a:p>
                      <a:pPr marL="119063" indent="0">
                        <a:buFont typeface="Arial" pitchFamily="34" charset="0"/>
                        <a:buNone/>
                      </a:pPr>
                      <a:r>
                        <a:rPr lang="en-US" sz="1200" dirty="0" smtClean="0"/>
                        <a:t>Deaths before ICU discharge, No. (%)</a:t>
                      </a:r>
                      <a:endParaRPr lang="en-US" sz="1200" dirty="0"/>
                    </a:p>
                  </a:txBody>
                  <a:tcPr/>
                </a:tc>
                <a:tc>
                  <a:txBody>
                    <a:bodyPr/>
                    <a:lstStyle/>
                    <a:p>
                      <a:pPr algn="ctr"/>
                      <a:r>
                        <a:rPr lang="en-US" sz="1200" dirty="0" smtClean="0"/>
                        <a:t>100 (14.66)</a:t>
                      </a:r>
                      <a:endParaRPr lang="en-US" sz="1200" dirty="0"/>
                    </a:p>
                  </a:txBody>
                  <a:tcPr/>
                </a:tc>
                <a:tc>
                  <a:txBody>
                    <a:bodyPr/>
                    <a:lstStyle/>
                    <a:p>
                      <a:pPr algn="ctr"/>
                      <a:r>
                        <a:rPr lang="en-US" sz="1200" dirty="0" smtClean="0"/>
                        <a:t>81 (11.89)</a:t>
                      </a:r>
                      <a:endParaRPr lang="en-US" sz="1200" dirty="0"/>
                    </a:p>
                  </a:txBody>
                  <a:tcPr/>
                </a:tc>
                <a:tc gridSpan="2">
                  <a:txBody>
                    <a:bodyPr/>
                    <a:lstStyle/>
                    <a:p>
                      <a:pPr algn="ctr"/>
                      <a:r>
                        <a:rPr lang="en-US" sz="1200" dirty="0" smtClean="0"/>
                        <a:t>-2.77% (-8.08% to 2.52%)</a:t>
                      </a:r>
                      <a:endParaRPr lang="en-US" sz="1200" dirty="0"/>
                    </a:p>
                  </a:txBody>
                  <a:tcPr/>
                </a:tc>
                <a:tc hMerge="1">
                  <a:txBody>
                    <a:bodyPr/>
                    <a:lstStyle/>
                    <a:p>
                      <a:endParaRPr lang="en-US" sz="1200" dirty="0"/>
                    </a:p>
                  </a:txBody>
                  <a:tcPr/>
                </a:tc>
                <a:tc>
                  <a:txBody>
                    <a:bodyPr/>
                    <a:lstStyle/>
                    <a:p>
                      <a:pPr algn="ctr"/>
                      <a:r>
                        <a:rPr lang="en-US" sz="1200" dirty="0" smtClean="0"/>
                        <a:t>0.15</a:t>
                      </a:r>
                      <a:endParaRPr lang="en-US" sz="1200" dirty="0"/>
                    </a:p>
                  </a:txBody>
                  <a:tcPr/>
                </a:tc>
              </a:tr>
              <a:tr h="301451">
                <a:tc>
                  <a:txBody>
                    <a:bodyPr/>
                    <a:lstStyle/>
                    <a:p>
                      <a:pPr marL="119063" indent="0">
                        <a:buFont typeface="Arial" pitchFamily="34" charset="0"/>
                        <a:buNone/>
                      </a:pPr>
                      <a:r>
                        <a:rPr lang="en-US" sz="1200" dirty="0" smtClean="0"/>
                        <a:t>Hospital stay, mean (95% CI), d</a:t>
                      </a:r>
                      <a:endParaRPr lang="en-US" sz="1200" dirty="0"/>
                    </a:p>
                  </a:txBody>
                  <a:tcPr/>
                </a:tc>
                <a:tc>
                  <a:txBody>
                    <a:bodyPr/>
                    <a:lstStyle/>
                    <a:p>
                      <a:pPr algn="ctr"/>
                      <a:r>
                        <a:rPr lang="en-US" sz="1200" dirty="0" smtClean="0"/>
                        <a:t>24.7 (23.7 to 25.8)</a:t>
                      </a:r>
                      <a:endParaRPr lang="en-US" sz="1200" dirty="0"/>
                    </a:p>
                  </a:txBody>
                  <a:tcPr/>
                </a:tc>
                <a:tc>
                  <a:txBody>
                    <a:bodyPr/>
                    <a:lstStyle/>
                    <a:p>
                      <a:pPr algn="ctr"/>
                      <a:r>
                        <a:rPr lang="en-US" sz="1200" dirty="0" smtClean="0"/>
                        <a:t>25.4 (24.4 to 26.6)</a:t>
                      </a:r>
                      <a:endParaRPr lang="en-US" sz="1200" dirty="0"/>
                    </a:p>
                  </a:txBody>
                  <a:tcPr/>
                </a:tc>
                <a:tc gridSpan="2">
                  <a:txBody>
                    <a:bodyPr/>
                    <a:lstStyle/>
                    <a:p>
                      <a:pPr algn="ctr"/>
                      <a:r>
                        <a:rPr lang="en-US" sz="1200" dirty="0" smtClean="0"/>
                        <a:t>0.7 (-1.4 to 3.1)</a:t>
                      </a:r>
                      <a:endParaRPr lang="en-US" sz="1200" dirty="0"/>
                    </a:p>
                  </a:txBody>
                  <a:tcPr/>
                </a:tc>
                <a:tc hMerge="1">
                  <a:txBody>
                    <a:bodyPr/>
                    <a:lstStyle/>
                    <a:p>
                      <a:endParaRPr lang="en-US" sz="1200" dirty="0"/>
                    </a:p>
                  </a:txBody>
                  <a:tcPr/>
                </a:tc>
                <a:tc>
                  <a:txBody>
                    <a:bodyPr/>
                    <a:lstStyle/>
                    <a:p>
                      <a:pPr algn="ctr"/>
                      <a:r>
                        <a:rPr lang="en-US" sz="1200" dirty="0" smtClean="0"/>
                        <a:t>0.50</a:t>
                      </a:r>
                      <a:endParaRPr lang="en-US" sz="1200" dirty="0"/>
                    </a:p>
                  </a:txBody>
                  <a:tcPr/>
                </a:tc>
              </a:tr>
              <a:tr h="502418">
                <a:tc>
                  <a:txBody>
                    <a:bodyPr/>
                    <a:lstStyle/>
                    <a:p>
                      <a:pPr marL="119063" indent="0">
                        <a:buFont typeface="Arial" pitchFamily="34" charset="0"/>
                        <a:buNone/>
                      </a:pPr>
                      <a:r>
                        <a:rPr lang="en-US" sz="1200" dirty="0" smtClean="0"/>
                        <a:t>Deaths before hospital discharge, No.</a:t>
                      </a:r>
                      <a:r>
                        <a:rPr lang="en-US" sz="1200" baseline="0" dirty="0" smtClean="0"/>
                        <a:t> (%)</a:t>
                      </a:r>
                      <a:endParaRPr lang="en-US" sz="1200" dirty="0"/>
                    </a:p>
                  </a:txBody>
                  <a:tcPr/>
                </a:tc>
                <a:tc>
                  <a:txBody>
                    <a:bodyPr/>
                    <a:lstStyle/>
                    <a:p>
                      <a:pPr algn="ctr"/>
                      <a:r>
                        <a:rPr lang="en-US" sz="1200" dirty="0" smtClean="0"/>
                        <a:t>151 (22.1)</a:t>
                      </a:r>
                      <a:endParaRPr lang="en-US" sz="1200" dirty="0"/>
                    </a:p>
                  </a:txBody>
                  <a:tcPr/>
                </a:tc>
                <a:tc>
                  <a:txBody>
                    <a:bodyPr/>
                    <a:lstStyle/>
                    <a:p>
                      <a:pPr algn="ctr"/>
                      <a:r>
                        <a:rPr lang="en-US" sz="1200" dirty="0" smtClean="0"/>
                        <a:t>140 (20.6)</a:t>
                      </a:r>
                      <a:endParaRPr lang="en-US" sz="1200" dirty="0"/>
                    </a:p>
                  </a:txBody>
                  <a:tcPr/>
                </a:tc>
                <a:tc gridSpan="2">
                  <a:txBody>
                    <a:bodyPr/>
                    <a:lstStyle/>
                    <a:p>
                      <a:pPr algn="ctr"/>
                      <a:r>
                        <a:rPr lang="en-US" sz="1200" dirty="0" smtClean="0"/>
                        <a:t>-1.58% (-6.91% to 3.69%)</a:t>
                      </a:r>
                      <a:endParaRPr lang="en-US" sz="1200" dirty="0"/>
                    </a:p>
                  </a:txBody>
                  <a:tcPr/>
                </a:tc>
                <a:tc hMerge="1">
                  <a:txBody>
                    <a:bodyPr/>
                    <a:lstStyle/>
                    <a:p>
                      <a:endParaRPr lang="en-US" sz="1200" dirty="0"/>
                    </a:p>
                  </a:txBody>
                  <a:tcPr/>
                </a:tc>
                <a:tc>
                  <a:txBody>
                    <a:bodyPr/>
                    <a:lstStyle/>
                    <a:p>
                      <a:pPr algn="ctr"/>
                      <a:r>
                        <a:rPr lang="en-US" sz="1200" dirty="0" smtClean="0"/>
                        <a:t>0.51</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sz="half" idx="1"/>
          </p:nvPr>
        </p:nvSpPr>
        <p:spPr>
          <a:xfrm>
            <a:off x="3581400" y="609600"/>
            <a:ext cx="4724400" cy="4114800"/>
          </a:xfrm>
          <a:noFill/>
        </p:spPr>
        <p:txBody>
          <a:bodyPr lIns="92075" tIns="46038" rIns="92075" bIns="46038"/>
          <a:lstStyle/>
          <a:p>
            <a:pPr>
              <a:buFontTx/>
              <a:buNone/>
            </a:pPr>
            <a:r>
              <a:rPr lang="en-US" altLang="en-US" smtClean="0"/>
              <a:t>What if you can’t provide adequate nutrition enterally?</a:t>
            </a:r>
          </a:p>
          <a:p>
            <a:endParaRPr lang="en-US" altLang="en-US" smtClean="0"/>
          </a:p>
          <a:p>
            <a:pPr algn="ctr">
              <a:buFontTx/>
              <a:buNone/>
            </a:pPr>
            <a:r>
              <a:rPr lang="en-US" altLang="en-US" smtClean="0"/>
              <a:t>… to TPN or not to TPN,</a:t>
            </a:r>
          </a:p>
          <a:p>
            <a:pPr algn="ctr">
              <a:buFontTx/>
              <a:buNone/>
            </a:pPr>
            <a:r>
              <a:rPr lang="en-US" altLang="en-US" smtClean="0"/>
              <a:t>that is the question!</a:t>
            </a:r>
          </a:p>
          <a:p>
            <a:pPr algn="ctr"/>
            <a:endParaRPr lang="en-US" altLang="en-US" smtClean="0"/>
          </a:p>
          <a:p>
            <a:endParaRPr lang="en-US" altLang="en-US" sz="2400" smtClean="0"/>
          </a:p>
        </p:txBody>
      </p:sp>
      <p:graphicFrame>
        <p:nvGraphicFramePr>
          <p:cNvPr id="57347" name="Object 5"/>
          <p:cNvGraphicFramePr>
            <a:graphicFrameLocks noGrp="1" noChangeAspect="1"/>
          </p:cNvGraphicFramePr>
          <p:nvPr>
            <p:ph sz="half" idx="2"/>
          </p:nvPr>
        </p:nvGraphicFramePr>
        <p:xfrm>
          <a:off x="762000" y="1905000"/>
          <a:ext cx="1857375" cy="3995738"/>
        </p:xfrm>
        <a:graphic>
          <a:graphicData uri="http://schemas.openxmlformats.org/presentationml/2006/ole">
            <mc:AlternateContent xmlns:mc="http://schemas.openxmlformats.org/markup-compatibility/2006">
              <mc:Choice xmlns:v="urn:schemas-microsoft-com:vml" Requires="v">
                <p:oleObj spid="_x0000_s2057" name="Clip" r:id="rId4" imgW="1857375" imgH="3995738" progId="">
                  <p:embed/>
                </p:oleObj>
              </mc:Choice>
              <mc:Fallback>
                <p:oleObj name="Clip" r:id="rId4" imgW="1857375" imgH="3995738" progId="">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05000"/>
                        <a:ext cx="1857375" cy="3995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8" name="Rectangle 4"/>
          <p:cNvSpPr>
            <a:spLocks noChangeArrowheads="1"/>
          </p:cNvSpPr>
          <p:nvPr/>
        </p:nvSpPr>
        <p:spPr bwMode="auto">
          <a:xfrm>
            <a:off x="4267200" y="4343400"/>
            <a:ext cx="3810000" cy="2057400"/>
          </a:xfrm>
          <a:prstGeom prst="rect">
            <a:avLst/>
          </a:prstGeom>
          <a:solidFill>
            <a:srgbClr val="FFFFFF"/>
          </a:solidFill>
          <a:ln w="9525" algn="ctr">
            <a:noFill/>
            <a:round/>
            <a:headEnd/>
            <a:tailEnd/>
          </a:ln>
        </p:spPr>
        <p:txBody>
          <a:bodyPr/>
          <a:lstStyle/>
          <a:p>
            <a:pPr algn="ctr" eaLnBrk="1" hangingPunct="1"/>
            <a:endParaRPr lang="en-CA" altLang="en-US" sz="2400">
              <a:solidFill>
                <a:schemeClr val="tx2"/>
              </a:solidFill>
            </a:endParaRPr>
          </a:p>
        </p:txBody>
      </p:sp>
      <p:sp>
        <p:nvSpPr>
          <p:cNvPr id="57349" name="TextBox 5"/>
          <p:cNvSpPr txBox="1">
            <a:spLocks noChangeArrowheads="1"/>
          </p:cNvSpPr>
          <p:nvPr/>
        </p:nvSpPr>
        <p:spPr bwMode="auto">
          <a:xfrm>
            <a:off x="4953000" y="4267200"/>
            <a:ext cx="3810000" cy="2012950"/>
          </a:xfrm>
          <a:prstGeom prst="rect">
            <a:avLst/>
          </a:prstGeom>
          <a:noFill/>
          <a:ln w="9525">
            <a:noFill/>
            <a:miter lim="800000"/>
            <a:headEnd/>
            <a:tailEnd/>
          </a:ln>
        </p:spPr>
        <p:txBody>
          <a:bodyPr>
            <a:spAutoFit/>
          </a:bodyPr>
          <a:lstStyle/>
          <a:p>
            <a:pPr algn="ctr" eaLnBrk="1" hangingPunct="1">
              <a:buFontTx/>
              <a:buChar char="•"/>
            </a:pPr>
            <a:r>
              <a:rPr lang="en-CA" altLang="en-US" sz="2400">
                <a:solidFill>
                  <a:schemeClr val="bg2"/>
                </a:solidFill>
              </a:rPr>
              <a:t>Case by case decision</a:t>
            </a:r>
          </a:p>
          <a:p>
            <a:pPr algn="ctr" eaLnBrk="1" hangingPunct="1">
              <a:buFontTx/>
              <a:buChar char="•"/>
            </a:pPr>
            <a:r>
              <a:rPr lang="en-CA" altLang="en-US" sz="2400">
                <a:solidFill>
                  <a:schemeClr val="bg2"/>
                </a:solidFill>
              </a:rPr>
              <a:t>Maximize EN delivery prior to initiating PN</a:t>
            </a:r>
          </a:p>
          <a:p>
            <a:pPr algn="ctr" eaLnBrk="1" hangingPunct="1">
              <a:buFontTx/>
              <a:buChar char="•"/>
            </a:pPr>
            <a:r>
              <a:rPr lang="en-CA" altLang="en-US" sz="2400">
                <a:solidFill>
                  <a:schemeClr val="bg2"/>
                </a:solidFill>
              </a:rPr>
              <a:t>Use early in high risk cases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dirty="0" smtClean="0">
                <a:latin typeface="Britannic Bold" panose="020B0903060703020204" pitchFamily="34" charset="0"/>
              </a:rPr>
              <a:t>Objectives</a:t>
            </a:r>
          </a:p>
        </p:txBody>
      </p:sp>
      <p:sp>
        <p:nvSpPr>
          <p:cNvPr id="27651" name="Content Placeholder 2"/>
          <p:cNvSpPr>
            <a:spLocks noGrp="1"/>
          </p:cNvSpPr>
          <p:nvPr>
            <p:ph idx="1"/>
          </p:nvPr>
        </p:nvSpPr>
        <p:spPr/>
        <p:txBody>
          <a:bodyPr/>
          <a:lstStyle/>
          <a:p>
            <a:r>
              <a:rPr lang="en-CA" dirty="0" smtClean="0"/>
              <a:t>What is the ‘optimal’ amount of protein/calories in the ICU patient?</a:t>
            </a:r>
          </a:p>
          <a:p>
            <a:r>
              <a:rPr lang="en-CA" dirty="0" smtClean="0"/>
              <a:t>Role of PN in the ICU</a:t>
            </a:r>
          </a:p>
          <a:p>
            <a:r>
              <a:rPr lang="en-CA" dirty="0" smtClean="0"/>
              <a:t>Choice of lipid emulsion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flipH="1">
            <a:off x="7418388" y="5562600"/>
            <a:ext cx="9525" cy="609600"/>
          </a:xfrm>
          <a:prstGeom prst="line">
            <a:avLst/>
          </a:prstGeom>
          <a:noFill/>
          <a:ln w="38100">
            <a:solidFill>
              <a:schemeClr val="tx1"/>
            </a:solidFill>
            <a:round/>
            <a:headEnd/>
            <a:tailEnd type="triangle" w="med" len="med"/>
          </a:ln>
        </p:spPr>
        <p:txBody>
          <a:bodyPr/>
          <a:lstStyle/>
          <a:p>
            <a:endParaRPr lang="en-US"/>
          </a:p>
        </p:txBody>
      </p:sp>
      <p:sp>
        <p:nvSpPr>
          <p:cNvPr id="59395" name="Line 2"/>
          <p:cNvSpPr>
            <a:spLocks noChangeShapeType="1"/>
          </p:cNvSpPr>
          <p:nvPr/>
        </p:nvSpPr>
        <p:spPr bwMode="auto">
          <a:xfrm>
            <a:off x="8305800" y="3048000"/>
            <a:ext cx="0" cy="1600200"/>
          </a:xfrm>
          <a:prstGeom prst="line">
            <a:avLst/>
          </a:prstGeom>
          <a:noFill/>
          <a:ln w="38100">
            <a:solidFill>
              <a:schemeClr val="tx1"/>
            </a:solidFill>
            <a:round/>
            <a:headEnd/>
            <a:tailEnd type="triangle" w="med" len="med"/>
          </a:ln>
        </p:spPr>
        <p:txBody>
          <a:bodyPr/>
          <a:lstStyle/>
          <a:p>
            <a:endParaRPr lang="en-US"/>
          </a:p>
        </p:txBody>
      </p:sp>
      <p:sp>
        <p:nvSpPr>
          <p:cNvPr id="59396" name="Line 2"/>
          <p:cNvSpPr>
            <a:spLocks noChangeShapeType="1"/>
          </p:cNvSpPr>
          <p:nvPr/>
        </p:nvSpPr>
        <p:spPr bwMode="auto">
          <a:xfrm>
            <a:off x="6923088" y="1477963"/>
            <a:ext cx="11112" cy="960437"/>
          </a:xfrm>
          <a:prstGeom prst="line">
            <a:avLst/>
          </a:prstGeom>
          <a:noFill/>
          <a:ln w="38100">
            <a:solidFill>
              <a:schemeClr val="tx1"/>
            </a:solidFill>
            <a:round/>
            <a:headEnd/>
            <a:tailEnd type="triangle" w="med" len="med"/>
          </a:ln>
        </p:spPr>
        <p:txBody>
          <a:bodyPr/>
          <a:lstStyle/>
          <a:p>
            <a:endParaRPr lang="en-US"/>
          </a:p>
        </p:txBody>
      </p:sp>
      <p:sp>
        <p:nvSpPr>
          <p:cNvPr id="59397" name="Line 5"/>
          <p:cNvSpPr>
            <a:spLocks noChangeShapeType="1"/>
          </p:cNvSpPr>
          <p:nvPr/>
        </p:nvSpPr>
        <p:spPr bwMode="auto">
          <a:xfrm flipH="1">
            <a:off x="2349500" y="1404938"/>
            <a:ext cx="1512888" cy="0"/>
          </a:xfrm>
          <a:prstGeom prst="line">
            <a:avLst/>
          </a:prstGeom>
          <a:noFill/>
          <a:ln w="38100">
            <a:solidFill>
              <a:schemeClr val="tx1"/>
            </a:solidFill>
            <a:round/>
            <a:headEnd/>
            <a:tailEnd/>
          </a:ln>
        </p:spPr>
        <p:txBody>
          <a:bodyPr/>
          <a:lstStyle/>
          <a:p>
            <a:endParaRPr lang="en-US"/>
          </a:p>
        </p:txBody>
      </p:sp>
      <p:grpSp>
        <p:nvGrpSpPr>
          <p:cNvPr id="2" name="Group 36"/>
          <p:cNvGrpSpPr>
            <a:grpSpLocks/>
          </p:cNvGrpSpPr>
          <p:nvPr/>
        </p:nvGrpSpPr>
        <p:grpSpPr bwMode="auto">
          <a:xfrm>
            <a:off x="1655763" y="1404938"/>
            <a:ext cx="1379537" cy="844550"/>
            <a:chOff x="1752600" y="908050"/>
            <a:chExt cx="1379538" cy="844550"/>
          </a:xfrm>
        </p:grpSpPr>
        <p:sp>
          <p:nvSpPr>
            <p:cNvPr id="59446" name="Line 6"/>
            <p:cNvSpPr>
              <a:spLocks noChangeShapeType="1"/>
            </p:cNvSpPr>
            <p:nvPr/>
          </p:nvSpPr>
          <p:spPr bwMode="auto">
            <a:xfrm>
              <a:off x="2446338" y="908050"/>
              <a:ext cx="0" cy="360363"/>
            </a:xfrm>
            <a:prstGeom prst="line">
              <a:avLst/>
            </a:prstGeom>
            <a:noFill/>
            <a:ln w="38100">
              <a:solidFill>
                <a:schemeClr val="tx1"/>
              </a:solidFill>
              <a:round/>
              <a:headEnd/>
              <a:tailEnd/>
            </a:ln>
          </p:spPr>
          <p:txBody>
            <a:bodyPr/>
            <a:lstStyle/>
            <a:p>
              <a:endParaRPr lang="en-US"/>
            </a:p>
          </p:txBody>
        </p:sp>
        <p:sp>
          <p:nvSpPr>
            <p:cNvPr id="59447" name="Rectangle 7"/>
            <p:cNvSpPr>
              <a:spLocks noChangeArrowheads="1"/>
            </p:cNvSpPr>
            <p:nvPr/>
          </p:nvSpPr>
          <p:spPr bwMode="auto">
            <a:xfrm>
              <a:off x="1752600" y="1268413"/>
              <a:ext cx="1306513" cy="484187"/>
            </a:xfrm>
            <a:prstGeom prst="rect">
              <a:avLst/>
            </a:prstGeom>
            <a:solidFill>
              <a:srgbClr val="FFFF00"/>
            </a:solidFill>
            <a:ln w="9525">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48" name="Text Box 8"/>
            <p:cNvSpPr txBox="1">
              <a:spLocks noChangeArrowheads="1"/>
            </p:cNvSpPr>
            <p:nvPr/>
          </p:nvSpPr>
          <p:spPr bwMode="auto">
            <a:xfrm>
              <a:off x="1752600" y="1268412"/>
              <a:ext cx="1379538" cy="400110"/>
            </a:xfrm>
            <a:prstGeom prst="rect">
              <a:avLst/>
            </a:prstGeom>
            <a:noFill/>
            <a:ln w="9525">
              <a:noFill/>
              <a:miter lim="800000"/>
              <a:headEnd/>
              <a:tailEnd/>
            </a:ln>
          </p:spPr>
          <p:txBody>
            <a:bodyPr>
              <a:spAutoFit/>
            </a:bodyPr>
            <a:lstStyle/>
            <a:p>
              <a:pPr algn="ctr" eaLnBrk="1" hangingPunct="1">
                <a:spcBef>
                  <a:spcPct val="50000"/>
                </a:spcBef>
              </a:pPr>
              <a:r>
                <a:rPr lang="en-GB" altLang="en-US">
                  <a:solidFill>
                    <a:srgbClr val="000000"/>
                  </a:solidFill>
                </a:rPr>
                <a:t>Yes</a:t>
              </a:r>
            </a:p>
          </p:txBody>
        </p:sp>
      </p:grpSp>
      <p:sp>
        <p:nvSpPr>
          <p:cNvPr id="59399" name="Text Box 36"/>
          <p:cNvSpPr txBox="1">
            <a:spLocks noChangeArrowheads="1"/>
          </p:cNvSpPr>
          <p:nvPr/>
        </p:nvSpPr>
        <p:spPr bwMode="auto">
          <a:xfrm>
            <a:off x="2746375" y="1046163"/>
            <a:ext cx="720725" cy="366712"/>
          </a:xfrm>
          <a:prstGeom prst="rect">
            <a:avLst/>
          </a:prstGeom>
          <a:noFill/>
          <a:ln w="9525">
            <a:noFill/>
            <a:miter lim="800000"/>
            <a:headEnd/>
            <a:tailEnd/>
          </a:ln>
        </p:spPr>
        <p:txBody>
          <a:bodyPr>
            <a:spAutoFit/>
          </a:bodyPr>
          <a:lstStyle/>
          <a:p>
            <a:pPr eaLnBrk="1" hangingPunct="1">
              <a:spcBef>
                <a:spcPct val="50000"/>
              </a:spcBef>
            </a:pPr>
            <a:r>
              <a:rPr lang="en-GB" altLang="en-US" sz="1800">
                <a:solidFill>
                  <a:srgbClr val="000000"/>
                </a:solidFill>
              </a:rPr>
              <a:t>YES</a:t>
            </a:r>
          </a:p>
        </p:txBody>
      </p:sp>
      <p:sp>
        <p:nvSpPr>
          <p:cNvPr id="59400" name="Rectangle 48"/>
          <p:cNvSpPr>
            <a:spLocks noChangeArrowheads="1"/>
          </p:cNvSpPr>
          <p:nvPr/>
        </p:nvSpPr>
        <p:spPr bwMode="auto">
          <a:xfrm rot="2838947">
            <a:off x="4030663" y="782638"/>
            <a:ext cx="1193800" cy="1181100"/>
          </a:xfrm>
          <a:prstGeom prst="rect">
            <a:avLst/>
          </a:prstGeom>
          <a:solidFill>
            <a:srgbClr val="FF6600"/>
          </a:solidFill>
          <a:ln w="9525">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01" name="Text Box 49"/>
          <p:cNvSpPr txBox="1">
            <a:spLocks noChangeArrowheads="1"/>
          </p:cNvSpPr>
          <p:nvPr/>
        </p:nvSpPr>
        <p:spPr bwMode="auto">
          <a:xfrm>
            <a:off x="3962400" y="914400"/>
            <a:ext cx="1371600" cy="846138"/>
          </a:xfrm>
          <a:prstGeom prst="rect">
            <a:avLst/>
          </a:prstGeom>
          <a:noFill/>
          <a:ln w="9525">
            <a:noFill/>
            <a:miter lim="800000"/>
            <a:headEnd/>
            <a:tailEnd/>
          </a:ln>
        </p:spPr>
        <p:txBody>
          <a:bodyPr>
            <a:spAutoFit/>
          </a:bodyPr>
          <a:lstStyle/>
          <a:p>
            <a:pPr algn="ctr" eaLnBrk="1" hangingPunct="1">
              <a:spcBef>
                <a:spcPct val="50000"/>
              </a:spcBef>
            </a:pPr>
            <a:r>
              <a:rPr lang="en-GB" altLang="en-US" sz="1400">
                <a:solidFill>
                  <a:srgbClr val="000000"/>
                </a:solidFill>
              </a:rPr>
              <a:t>At 72 hrs</a:t>
            </a:r>
          </a:p>
          <a:p>
            <a:pPr algn="ctr" eaLnBrk="1" hangingPunct="1">
              <a:spcBef>
                <a:spcPct val="50000"/>
              </a:spcBef>
            </a:pPr>
            <a:r>
              <a:rPr lang="en-GB" altLang="en-US" sz="1400">
                <a:solidFill>
                  <a:srgbClr val="000000"/>
                </a:solidFill>
              </a:rPr>
              <a:t>&gt;80% of Goal Calories?</a:t>
            </a:r>
          </a:p>
        </p:txBody>
      </p:sp>
      <p:grpSp>
        <p:nvGrpSpPr>
          <p:cNvPr id="3" name="Group 41"/>
          <p:cNvGrpSpPr>
            <a:grpSpLocks/>
          </p:cNvGrpSpPr>
          <p:nvPr/>
        </p:nvGrpSpPr>
        <p:grpSpPr bwMode="auto">
          <a:xfrm>
            <a:off x="5338763" y="1117600"/>
            <a:ext cx="2233612" cy="1055688"/>
            <a:chOff x="5435600" y="620713"/>
            <a:chExt cx="2233613" cy="1055687"/>
          </a:xfrm>
        </p:grpSpPr>
        <p:sp>
          <p:nvSpPr>
            <p:cNvPr id="59442" name="Rectangle 12"/>
            <p:cNvSpPr>
              <a:spLocks noChangeArrowheads="1"/>
            </p:cNvSpPr>
            <p:nvPr/>
          </p:nvSpPr>
          <p:spPr bwMode="auto">
            <a:xfrm>
              <a:off x="5940425" y="1196975"/>
              <a:ext cx="1728788" cy="479425"/>
            </a:xfrm>
            <a:prstGeom prst="rect">
              <a:avLst/>
            </a:prstGeom>
            <a:solidFill>
              <a:srgbClr val="FFFF00"/>
            </a:solidFill>
            <a:ln w="9525" algn="ctr">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43" name="Text Box 24"/>
            <p:cNvSpPr txBox="1">
              <a:spLocks noChangeArrowheads="1"/>
            </p:cNvSpPr>
            <p:nvPr/>
          </p:nvSpPr>
          <p:spPr bwMode="auto">
            <a:xfrm>
              <a:off x="6011863" y="1196975"/>
              <a:ext cx="1655762" cy="400110"/>
            </a:xfrm>
            <a:prstGeom prst="rect">
              <a:avLst/>
            </a:prstGeom>
            <a:noFill/>
            <a:ln w="9525">
              <a:noFill/>
              <a:miter lim="800000"/>
              <a:headEnd/>
              <a:tailEnd/>
            </a:ln>
          </p:spPr>
          <p:txBody>
            <a:bodyPr>
              <a:spAutoFit/>
            </a:bodyPr>
            <a:lstStyle/>
            <a:p>
              <a:pPr algn="ctr" eaLnBrk="1" hangingPunct="1">
                <a:spcBef>
                  <a:spcPct val="50000"/>
                </a:spcBef>
              </a:pPr>
              <a:r>
                <a:rPr lang="en-GB" altLang="en-US">
                  <a:solidFill>
                    <a:srgbClr val="000000"/>
                  </a:solidFill>
                </a:rPr>
                <a:t>No</a:t>
              </a:r>
            </a:p>
          </p:txBody>
        </p:sp>
        <p:sp>
          <p:nvSpPr>
            <p:cNvPr id="59444" name="Line 37"/>
            <p:cNvSpPr>
              <a:spLocks noChangeShapeType="1"/>
            </p:cNvSpPr>
            <p:nvPr/>
          </p:nvSpPr>
          <p:spPr bwMode="auto">
            <a:xfrm>
              <a:off x="5435600" y="981075"/>
              <a:ext cx="1584325" cy="0"/>
            </a:xfrm>
            <a:prstGeom prst="line">
              <a:avLst/>
            </a:prstGeom>
            <a:noFill/>
            <a:ln w="38100">
              <a:solidFill>
                <a:schemeClr val="tx1"/>
              </a:solidFill>
              <a:round/>
              <a:headEnd/>
              <a:tailEnd/>
            </a:ln>
          </p:spPr>
          <p:txBody>
            <a:bodyPr/>
            <a:lstStyle/>
            <a:p>
              <a:endParaRPr lang="en-US"/>
            </a:p>
          </p:txBody>
        </p:sp>
        <p:sp>
          <p:nvSpPr>
            <p:cNvPr id="59445" name="Text Box 40"/>
            <p:cNvSpPr txBox="1">
              <a:spLocks noChangeArrowheads="1"/>
            </p:cNvSpPr>
            <p:nvPr/>
          </p:nvSpPr>
          <p:spPr bwMode="auto">
            <a:xfrm>
              <a:off x="6156325" y="620713"/>
              <a:ext cx="720725" cy="366712"/>
            </a:xfrm>
            <a:prstGeom prst="rect">
              <a:avLst/>
            </a:prstGeom>
            <a:noFill/>
            <a:ln w="9525">
              <a:noFill/>
              <a:miter lim="800000"/>
              <a:headEnd/>
              <a:tailEnd/>
            </a:ln>
          </p:spPr>
          <p:txBody>
            <a:bodyPr>
              <a:spAutoFit/>
            </a:bodyPr>
            <a:lstStyle/>
            <a:p>
              <a:pPr eaLnBrk="1" hangingPunct="1">
                <a:spcBef>
                  <a:spcPct val="50000"/>
                </a:spcBef>
              </a:pPr>
              <a:r>
                <a:rPr lang="en-GB" altLang="en-US" sz="1800">
                  <a:solidFill>
                    <a:srgbClr val="000000"/>
                  </a:solidFill>
                </a:rPr>
                <a:t>NO</a:t>
              </a:r>
            </a:p>
          </p:txBody>
        </p:sp>
      </p:grpSp>
      <p:grpSp>
        <p:nvGrpSpPr>
          <p:cNvPr id="4" name="Group 42"/>
          <p:cNvGrpSpPr>
            <a:grpSpLocks/>
          </p:cNvGrpSpPr>
          <p:nvPr/>
        </p:nvGrpSpPr>
        <p:grpSpPr bwMode="auto">
          <a:xfrm>
            <a:off x="7239000" y="4191000"/>
            <a:ext cx="1905000" cy="533400"/>
            <a:chOff x="6228184" y="3933056"/>
            <a:chExt cx="1872208" cy="1008112"/>
          </a:xfrm>
        </p:grpSpPr>
        <p:sp>
          <p:nvSpPr>
            <p:cNvPr id="59440" name="Rectangle 19"/>
            <p:cNvSpPr>
              <a:spLocks noChangeArrowheads="1"/>
            </p:cNvSpPr>
            <p:nvPr/>
          </p:nvSpPr>
          <p:spPr bwMode="auto">
            <a:xfrm>
              <a:off x="6228184" y="3933056"/>
              <a:ext cx="1872208" cy="1008112"/>
            </a:xfrm>
            <a:prstGeom prst="rect">
              <a:avLst/>
            </a:prstGeom>
            <a:solidFill>
              <a:srgbClr val="00B050"/>
            </a:solidFill>
            <a:ln w="9525" algn="ctr">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41" name="TextBox 38"/>
            <p:cNvSpPr txBox="1">
              <a:spLocks noChangeArrowheads="1"/>
            </p:cNvSpPr>
            <p:nvPr/>
          </p:nvSpPr>
          <p:spPr bwMode="auto">
            <a:xfrm>
              <a:off x="6300192" y="4005066"/>
              <a:ext cx="1800200" cy="756197"/>
            </a:xfrm>
            <a:prstGeom prst="rect">
              <a:avLst/>
            </a:prstGeom>
            <a:noFill/>
            <a:ln w="9525">
              <a:noFill/>
              <a:miter lim="800000"/>
              <a:headEnd/>
              <a:tailEnd/>
            </a:ln>
          </p:spPr>
          <p:txBody>
            <a:bodyPr>
              <a:spAutoFit/>
            </a:bodyPr>
            <a:lstStyle/>
            <a:p>
              <a:pPr algn="ctr" eaLnBrk="1" hangingPunct="1"/>
              <a:r>
                <a:rPr lang="en-US" altLang="en-US">
                  <a:solidFill>
                    <a:srgbClr val="FFFFFF"/>
                  </a:solidFill>
                </a:rPr>
                <a:t>No problem</a:t>
              </a:r>
            </a:p>
          </p:txBody>
        </p:sp>
      </p:grpSp>
      <p:sp>
        <p:nvSpPr>
          <p:cNvPr id="59404" name="Line 5"/>
          <p:cNvSpPr>
            <a:spLocks noChangeShapeType="1"/>
          </p:cNvSpPr>
          <p:nvPr/>
        </p:nvSpPr>
        <p:spPr bwMode="auto">
          <a:xfrm flipH="1">
            <a:off x="5341938" y="2971800"/>
            <a:ext cx="979487" cy="0"/>
          </a:xfrm>
          <a:prstGeom prst="line">
            <a:avLst/>
          </a:prstGeom>
          <a:noFill/>
          <a:ln w="38100">
            <a:solidFill>
              <a:schemeClr val="tx1"/>
            </a:solidFill>
            <a:round/>
            <a:headEnd/>
            <a:tailEnd/>
          </a:ln>
        </p:spPr>
        <p:txBody>
          <a:bodyPr/>
          <a:lstStyle/>
          <a:p>
            <a:endParaRPr lang="en-US"/>
          </a:p>
        </p:txBody>
      </p:sp>
      <p:grpSp>
        <p:nvGrpSpPr>
          <p:cNvPr id="5" name="Group 37"/>
          <p:cNvGrpSpPr>
            <a:grpSpLocks/>
          </p:cNvGrpSpPr>
          <p:nvPr/>
        </p:nvGrpSpPr>
        <p:grpSpPr bwMode="auto">
          <a:xfrm>
            <a:off x="4648200" y="2971800"/>
            <a:ext cx="1379538" cy="844550"/>
            <a:chOff x="1752600" y="908050"/>
            <a:chExt cx="1379538" cy="844550"/>
          </a:xfrm>
        </p:grpSpPr>
        <p:sp>
          <p:nvSpPr>
            <p:cNvPr id="59437" name="Line 6"/>
            <p:cNvSpPr>
              <a:spLocks noChangeShapeType="1"/>
            </p:cNvSpPr>
            <p:nvPr/>
          </p:nvSpPr>
          <p:spPr bwMode="auto">
            <a:xfrm>
              <a:off x="2446338" y="908050"/>
              <a:ext cx="0" cy="360363"/>
            </a:xfrm>
            <a:prstGeom prst="line">
              <a:avLst/>
            </a:prstGeom>
            <a:noFill/>
            <a:ln w="38100">
              <a:solidFill>
                <a:schemeClr val="tx1"/>
              </a:solidFill>
              <a:round/>
              <a:headEnd/>
              <a:tailEnd/>
            </a:ln>
          </p:spPr>
          <p:txBody>
            <a:bodyPr/>
            <a:lstStyle/>
            <a:p>
              <a:endParaRPr lang="en-US"/>
            </a:p>
          </p:txBody>
        </p:sp>
        <p:sp>
          <p:nvSpPr>
            <p:cNvPr id="59438" name="Rectangle 7"/>
            <p:cNvSpPr>
              <a:spLocks noChangeArrowheads="1"/>
            </p:cNvSpPr>
            <p:nvPr/>
          </p:nvSpPr>
          <p:spPr bwMode="auto">
            <a:xfrm>
              <a:off x="1752600" y="1268413"/>
              <a:ext cx="1306513" cy="484187"/>
            </a:xfrm>
            <a:prstGeom prst="rect">
              <a:avLst/>
            </a:prstGeom>
            <a:solidFill>
              <a:srgbClr val="FFFF00"/>
            </a:solidFill>
            <a:ln w="9525">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39" name="Text Box 8"/>
            <p:cNvSpPr txBox="1">
              <a:spLocks noChangeArrowheads="1"/>
            </p:cNvSpPr>
            <p:nvPr/>
          </p:nvSpPr>
          <p:spPr bwMode="auto">
            <a:xfrm>
              <a:off x="1752600" y="1268412"/>
              <a:ext cx="1379538" cy="400110"/>
            </a:xfrm>
            <a:prstGeom prst="rect">
              <a:avLst/>
            </a:prstGeom>
            <a:noFill/>
            <a:ln w="9525">
              <a:noFill/>
              <a:miter lim="800000"/>
              <a:headEnd/>
              <a:tailEnd/>
            </a:ln>
          </p:spPr>
          <p:txBody>
            <a:bodyPr>
              <a:spAutoFit/>
            </a:bodyPr>
            <a:lstStyle/>
            <a:p>
              <a:pPr algn="ctr" eaLnBrk="1" hangingPunct="1">
                <a:spcBef>
                  <a:spcPct val="50000"/>
                </a:spcBef>
              </a:pPr>
              <a:r>
                <a:rPr lang="en-GB" altLang="en-US">
                  <a:solidFill>
                    <a:srgbClr val="000000"/>
                  </a:solidFill>
                </a:rPr>
                <a:t>Yes</a:t>
              </a:r>
            </a:p>
          </p:txBody>
        </p:sp>
      </p:grpSp>
      <p:sp>
        <p:nvSpPr>
          <p:cNvPr id="59406" name="Rectangle 12"/>
          <p:cNvSpPr>
            <a:spLocks noChangeArrowheads="1"/>
          </p:cNvSpPr>
          <p:nvPr/>
        </p:nvSpPr>
        <p:spPr bwMode="auto">
          <a:xfrm>
            <a:off x="7620000" y="3505200"/>
            <a:ext cx="1169988" cy="331788"/>
          </a:xfrm>
          <a:prstGeom prst="rect">
            <a:avLst/>
          </a:prstGeom>
          <a:solidFill>
            <a:srgbClr val="FFFF00"/>
          </a:solidFill>
          <a:ln w="9525" algn="ctr">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07" name="Text Box 24"/>
          <p:cNvSpPr txBox="1">
            <a:spLocks noChangeArrowheads="1"/>
          </p:cNvSpPr>
          <p:nvPr/>
        </p:nvSpPr>
        <p:spPr bwMode="auto">
          <a:xfrm>
            <a:off x="7429500" y="3435350"/>
            <a:ext cx="1411288" cy="403225"/>
          </a:xfrm>
          <a:prstGeom prst="rect">
            <a:avLst/>
          </a:prstGeom>
          <a:noFill/>
          <a:ln w="9525">
            <a:noFill/>
            <a:miter lim="800000"/>
            <a:headEnd/>
            <a:tailEnd/>
          </a:ln>
        </p:spPr>
        <p:txBody>
          <a:bodyPr>
            <a:spAutoFit/>
          </a:bodyPr>
          <a:lstStyle/>
          <a:p>
            <a:pPr algn="ctr" eaLnBrk="1" hangingPunct="1">
              <a:spcBef>
                <a:spcPct val="50000"/>
              </a:spcBef>
            </a:pPr>
            <a:r>
              <a:rPr lang="en-GB" altLang="en-US">
                <a:solidFill>
                  <a:srgbClr val="000000"/>
                </a:solidFill>
              </a:rPr>
              <a:t>No</a:t>
            </a:r>
          </a:p>
        </p:txBody>
      </p:sp>
      <p:sp>
        <p:nvSpPr>
          <p:cNvPr id="59408" name="Line 37"/>
          <p:cNvSpPr>
            <a:spLocks noChangeShapeType="1"/>
          </p:cNvSpPr>
          <p:nvPr/>
        </p:nvSpPr>
        <p:spPr bwMode="auto">
          <a:xfrm>
            <a:off x="7135813" y="3048000"/>
            <a:ext cx="1169987" cy="20638"/>
          </a:xfrm>
          <a:prstGeom prst="line">
            <a:avLst/>
          </a:prstGeom>
          <a:noFill/>
          <a:ln w="38100">
            <a:solidFill>
              <a:schemeClr val="tx1"/>
            </a:solidFill>
            <a:round/>
            <a:headEnd/>
            <a:tailEnd/>
          </a:ln>
        </p:spPr>
        <p:txBody>
          <a:bodyPr/>
          <a:lstStyle/>
          <a:p>
            <a:endParaRPr lang="en-US"/>
          </a:p>
        </p:txBody>
      </p:sp>
      <p:sp>
        <p:nvSpPr>
          <p:cNvPr id="59409" name="Rectangle 19"/>
          <p:cNvSpPr>
            <a:spLocks noChangeArrowheads="1"/>
          </p:cNvSpPr>
          <p:nvPr/>
        </p:nvSpPr>
        <p:spPr bwMode="auto">
          <a:xfrm>
            <a:off x="4191000" y="4114800"/>
            <a:ext cx="2289175" cy="914400"/>
          </a:xfrm>
          <a:prstGeom prst="rect">
            <a:avLst/>
          </a:prstGeom>
          <a:solidFill>
            <a:srgbClr val="00B050"/>
          </a:solidFill>
          <a:ln w="9525" algn="ctr">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10" name="TextBox 38"/>
          <p:cNvSpPr txBox="1">
            <a:spLocks noChangeArrowheads="1"/>
          </p:cNvSpPr>
          <p:nvPr/>
        </p:nvSpPr>
        <p:spPr bwMode="auto">
          <a:xfrm>
            <a:off x="4276725" y="4149725"/>
            <a:ext cx="2200275" cy="830263"/>
          </a:xfrm>
          <a:prstGeom prst="rect">
            <a:avLst/>
          </a:prstGeom>
          <a:noFill/>
          <a:ln w="9525">
            <a:noFill/>
            <a:miter lim="800000"/>
            <a:headEnd/>
            <a:tailEnd/>
          </a:ln>
        </p:spPr>
        <p:txBody>
          <a:bodyPr>
            <a:spAutoFit/>
          </a:bodyPr>
          <a:lstStyle/>
          <a:p>
            <a:pPr eaLnBrk="1" hangingPunct="1"/>
            <a:r>
              <a:rPr lang="en-US" altLang="en-US" sz="1600">
                <a:solidFill>
                  <a:srgbClr val="FFFFFF"/>
                </a:solidFill>
              </a:rPr>
              <a:t>Maximize EN with motility agents and small bowel feeding</a:t>
            </a:r>
          </a:p>
        </p:txBody>
      </p:sp>
      <p:sp>
        <p:nvSpPr>
          <p:cNvPr id="59411" name="Line 2"/>
          <p:cNvSpPr>
            <a:spLocks noChangeShapeType="1"/>
          </p:cNvSpPr>
          <p:nvPr/>
        </p:nvSpPr>
        <p:spPr bwMode="auto">
          <a:xfrm>
            <a:off x="5334000" y="3733800"/>
            <a:ext cx="0" cy="381000"/>
          </a:xfrm>
          <a:prstGeom prst="line">
            <a:avLst/>
          </a:prstGeom>
          <a:noFill/>
          <a:ln w="38100">
            <a:solidFill>
              <a:schemeClr val="tx1"/>
            </a:solidFill>
            <a:round/>
            <a:headEnd/>
            <a:tailEnd type="triangle" w="med" len="med"/>
          </a:ln>
        </p:spPr>
        <p:txBody>
          <a:bodyPr/>
          <a:lstStyle/>
          <a:p>
            <a:endParaRPr lang="en-US"/>
          </a:p>
        </p:txBody>
      </p:sp>
      <p:sp>
        <p:nvSpPr>
          <p:cNvPr id="59412" name="Line 5"/>
          <p:cNvSpPr>
            <a:spLocks noChangeShapeType="1"/>
          </p:cNvSpPr>
          <p:nvPr/>
        </p:nvSpPr>
        <p:spPr bwMode="auto">
          <a:xfrm flipH="1" flipV="1">
            <a:off x="3684588" y="5486400"/>
            <a:ext cx="1066800" cy="6350"/>
          </a:xfrm>
          <a:prstGeom prst="line">
            <a:avLst/>
          </a:prstGeom>
          <a:noFill/>
          <a:ln w="38100">
            <a:solidFill>
              <a:schemeClr val="tx1"/>
            </a:solidFill>
            <a:round/>
            <a:headEnd/>
            <a:tailEnd/>
          </a:ln>
        </p:spPr>
        <p:txBody>
          <a:bodyPr/>
          <a:lstStyle/>
          <a:p>
            <a:endParaRPr lang="en-US"/>
          </a:p>
        </p:txBody>
      </p:sp>
      <p:sp>
        <p:nvSpPr>
          <p:cNvPr id="59413" name="Line 6"/>
          <p:cNvSpPr>
            <a:spLocks noChangeShapeType="1"/>
          </p:cNvSpPr>
          <p:nvPr/>
        </p:nvSpPr>
        <p:spPr bwMode="auto">
          <a:xfrm>
            <a:off x="3684588" y="5486400"/>
            <a:ext cx="0" cy="360363"/>
          </a:xfrm>
          <a:prstGeom prst="line">
            <a:avLst/>
          </a:prstGeom>
          <a:noFill/>
          <a:ln w="38100">
            <a:solidFill>
              <a:schemeClr val="tx1"/>
            </a:solidFill>
            <a:round/>
            <a:headEnd/>
            <a:tailEnd/>
          </a:ln>
        </p:spPr>
        <p:txBody>
          <a:bodyPr/>
          <a:lstStyle/>
          <a:p>
            <a:endParaRPr lang="en-US"/>
          </a:p>
        </p:txBody>
      </p:sp>
      <p:sp>
        <p:nvSpPr>
          <p:cNvPr id="59414" name="Rectangle 7"/>
          <p:cNvSpPr>
            <a:spLocks noChangeArrowheads="1"/>
          </p:cNvSpPr>
          <p:nvPr/>
        </p:nvSpPr>
        <p:spPr bwMode="auto">
          <a:xfrm>
            <a:off x="3303588" y="5922963"/>
            <a:ext cx="930275" cy="401637"/>
          </a:xfrm>
          <a:prstGeom prst="rect">
            <a:avLst/>
          </a:prstGeom>
          <a:solidFill>
            <a:srgbClr val="FFFF00"/>
          </a:solidFill>
          <a:ln w="9525">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15" name="Text Box 8"/>
          <p:cNvSpPr txBox="1">
            <a:spLocks noChangeArrowheads="1"/>
          </p:cNvSpPr>
          <p:nvPr/>
        </p:nvSpPr>
        <p:spPr bwMode="auto">
          <a:xfrm>
            <a:off x="3276600" y="5943600"/>
            <a:ext cx="893763" cy="400050"/>
          </a:xfrm>
          <a:prstGeom prst="rect">
            <a:avLst/>
          </a:prstGeom>
          <a:noFill/>
          <a:ln w="9525">
            <a:noFill/>
            <a:miter lim="800000"/>
            <a:headEnd/>
            <a:tailEnd/>
          </a:ln>
        </p:spPr>
        <p:txBody>
          <a:bodyPr>
            <a:spAutoFit/>
          </a:bodyPr>
          <a:lstStyle/>
          <a:p>
            <a:pPr algn="ctr" eaLnBrk="1" hangingPunct="1">
              <a:spcBef>
                <a:spcPct val="50000"/>
              </a:spcBef>
            </a:pPr>
            <a:r>
              <a:rPr lang="en-GB" altLang="en-US">
                <a:solidFill>
                  <a:srgbClr val="000000"/>
                </a:solidFill>
              </a:rPr>
              <a:t>No</a:t>
            </a:r>
          </a:p>
        </p:txBody>
      </p:sp>
      <p:sp>
        <p:nvSpPr>
          <p:cNvPr id="59416" name="Text Box 36"/>
          <p:cNvSpPr txBox="1">
            <a:spLocks noChangeArrowheads="1"/>
          </p:cNvSpPr>
          <p:nvPr/>
        </p:nvSpPr>
        <p:spPr bwMode="auto">
          <a:xfrm>
            <a:off x="3840163" y="5133975"/>
            <a:ext cx="720725" cy="366713"/>
          </a:xfrm>
          <a:prstGeom prst="rect">
            <a:avLst/>
          </a:prstGeom>
          <a:noFill/>
          <a:ln w="9525">
            <a:noFill/>
            <a:miter lim="800000"/>
            <a:headEnd/>
            <a:tailEnd/>
          </a:ln>
        </p:spPr>
        <p:txBody>
          <a:bodyPr>
            <a:spAutoFit/>
          </a:bodyPr>
          <a:lstStyle/>
          <a:p>
            <a:pPr eaLnBrk="1" hangingPunct="1">
              <a:spcBef>
                <a:spcPct val="50000"/>
              </a:spcBef>
            </a:pPr>
            <a:r>
              <a:rPr lang="en-GB" altLang="en-US" sz="1800">
                <a:solidFill>
                  <a:srgbClr val="000000"/>
                </a:solidFill>
              </a:rPr>
              <a:t>YES</a:t>
            </a:r>
          </a:p>
        </p:txBody>
      </p:sp>
      <p:sp>
        <p:nvSpPr>
          <p:cNvPr id="59417" name="Rectangle 48"/>
          <p:cNvSpPr>
            <a:spLocks noChangeArrowheads="1"/>
          </p:cNvSpPr>
          <p:nvPr/>
        </p:nvSpPr>
        <p:spPr bwMode="auto">
          <a:xfrm rot="2838947">
            <a:off x="4800600" y="5224463"/>
            <a:ext cx="930275" cy="911225"/>
          </a:xfrm>
          <a:prstGeom prst="rect">
            <a:avLst/>
          </a:prstGeom>
          <a:solidFill>
            <a:srgbClr val="FF6600"/>
          </a:solidFill>
          <a:ln w="9525">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18" name="Text Box 49"/>
          <p:cNvSpPr txBox="1">
            <a:spLocks noChangeArrowheads="1"/>
          </p:cNvSpPr>
          <p:nvPr/>
        </p:nvSpPr>
        <p:spPr bwMode="auto">
          <a:xfrm>
            <a:off x="4648200" y="5357813"/>
            <a:ext cx="1216025" cy="738187"/>
          </a:xfrm>
          <a:prstGeom prst="rect">
            <a:avLst/>
          </a:prstGeom>
          <a:noFill/>
          <a:ln w="9525">
            <a:noFill/>
            <a:miter lim="800000"/>
            <a:headEnd/>
            <a:tailEnd/>
          </a:ln>
        </p:spPr>
        <p:txBody>
          <a:bodyPr>
            <a:spAutoFit/>
          </a:bodyPr>
          <a:lstStyle/>
          <a:p>
            <a:pPr algn="ctr" eaLnBrk="1" hangingPunct="1">
              <a:spcBef>
                <a:spcPct val="50000"/>
              </a:spcBef>
            </a:pPr>
            <a:r>
              <a:rPr lang="en-GB" altLang="en-US" sz="1400">
                <a:solidFill>
                  <a:srgbClr val="000000"/>
                </a:solidFill>
              </a:rPr>
              <a:t>Tolerating   EN at 96 hrs?</a:t>
            </a:r>
          </a:p>
        </p:txBody>
      </p:sp>
      <p:grpSp>
        <p:nvGrpSpPr>
          <p:cNvPr id="6" name="Group 63"/>
          <p:cNvGrpSpPr>
            <a:grpSpLocks/>
          </p:cNvGrpSpPr>
          <p:nvPr/>
        </p:nvGrpSpPr>
        <p:grpSpPr bwMode="auto">
          <a:xfrm>
            <a:off x="5818188" y="5241925"/>
            <a:ext cx="2335212" cy="1055688"/>
            <a:chOff x="5334000" y="620713"/>
            <a:chExt cx="2335213" cy="1055687"/>
          </a:xfrm>
        </p:grpSpPr>
        <p:sp>
          <p:nvSpPr>
            <p:cNvPr id="59433" name="Rectangle 12"/>
            <p:cNvSpPr>
              <a:spLocks noChangeArrowheads="1"/>
            </p:cNvSpPr>
            <p:nvPr/>
          </p:nvSpPr>
          <p:spPr bwMode="auto">
            <a:xfrm>
              <a:off x="5940425" y="1196975"/>
              <a:ext cx="1728788" cy="479425"/>
            </a:xfrm>
            <a:prstGeom prst="rect">
              <a:avLst/>
            </a:prstGeom>
            <a:solidFill>
              <a:srgbClr val="FFFF00"/>
            </a:solidFill>
            <a:ln w="9525" algn="ctr">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34" name="Text Box 24"/>
            <p:cNvSpPr txBox="1">
              <a:spLocks noChangeArrowheads="1"/>
            </p:cNvSpPr>
            <p:nvPr/>
          </p:nvSpPr>
          <p:spPr bwMode="auto">
            <a:xfrm>
              <a:off x="6011863" y="1196975"/>
              <a:ext cx="1655762" cy="400110"/>
            </a:xfrm>
            <a:prstGeom prst="rect">
              <a:avLst/>
            </a:prstGeom>
            <a:noFill/>
            <a:ln w="9525">
              <a:noFill/>
              <a:miter lim="800000"/>
              <a:headEnd/>
              <a:tailEnd/>
            </a:ln>
          </p:spPr>
          <p:txBody>
            <a:bodyPr>
              <a:spAutoFit/>
            </a:bodyPr>
            <a:lstStyle/>
            <a:p>
              <a:pPr algn="ctr" eaLnBrk="1" hangingPunct="1">
                <a:spcBef>
                  <a:spcPct val="50000"/>
                </a:spcBef>
              </a:pPr>
              <a:r>
                <a:rPr lang="en-GB" altLang="en-US">
                  <a:solidFill>
                    <a:srgbClr val="000000"/>
                  </a:solidFill>
                </a:rPr>
                <a:t>Yes</a:t>
              </a:r>
            </a:p>
          </p:txBody>
        </p:sp>
        <p:sp>
          <p:nvSpPr>
            <p:cNvPr id="59435" name="Line 37"/>
            <p:cNvSpPr>
              <a:spLocks noChangeShapeType="1"/>
            </p:cNvSpPr>
            <p:nvPr/>
          </p:nvSpPr>
          <p:spPr bwMode="auto">
            <a:xfrm>
              <a:off x="5334000" y="941388"/>
              <a:ext cx="1584325" cy="0"/>
            </a:xfrm>
            <a:prstGeom prst="line">
              <a:avLst/>
            </a:prstGeom>
            <a:noFill/>
            <a:ln w="38100">
              <a:solidFill>
                <a:schemeClr val="tx1"/>
              </a:solidFill>
              <a:round/>
              <a:headEnd/>
              <a:tailEnd/>
            </a:ln>
          </p:spPr>
          <p:txBody>
            <a:bodyPr/>
            <a:lstStyle/>
            <a:p>
              <a:endParaRPr lang="en-US"/>
            </a:p>
          </p:txBody>
        </p:sp>
        <p:sp>
          <p:nvSpPr>
            <p:cNvPr id="59436" name="Text Box 40"/>
            <p:cNvSpPr txBox="1">
              <a:spLocks noChangeArrowheads="1"/>
            </p:cNvSpPr>
            <p:nvPr/>
          </p:nvSpPr>
          <p:spPr bwMode="auto">
            <a:xfrm>
              <a:off x="6156325" y="620713"/>
              <a:ext cx="720725" cy="366712"/>
            </a:xfrm>
            <a:prstGeom prst="rect">
              <a:avLst/>
            </a:prstGeom>
            <a:noFill/>
            <a:ln w="9525">
              <a:noFill/>
              <a:miter lim="800000"/>
              <a:headEnd/>
              <a:tailEnd/>
            </a:ln>
          </p:spPr>
          <p:txBody>
            <a:bodyPr>
              <a:spAutoFit/>
            </a:bodyPr>
            <a:lstStyle/>
            <a:p>
              <a:pPr eaLnBrk="1" hangingPunct="1">
                <a:spcBef>
                  <a:spcPct val="50000"/>
                </a:spcBef>
              </a:pPr>
              <a:r>
                <a:rPr lang="en-GB" altLang="en-US" sz="1800">
                  <a:solidFill>
                    <a:srgbClr val="000000"/>
                  </a:solidFill>
                </a:rPr>
                <a:t>NO</a:t>
              </a:r>
            </a:p>
          </p:txBody>
        </p:sp>
      </p:grpSp>
      <p:grpSp>
        <p:nvGrpSpPr>
          <p:cNvPr id="7" name="Group 42"/>
          <p:cNvGrpSpPr>
            <a:grpSpLocks/>
          </p:cNvGrpSpPr>
          <p:nvPr/>
        </p:nvGrpSpPr>
        <p:grpSpPr bwMode="auto">
          <a:xfrm>
            <a:off x="2895600" y="152400"/>
            <a:ext cx="3886200" cy="398463"/>
            <a:chOff x="6142053" y="3933054"/>
            <a:chExt cx="2153283" cy="1008114"/>
          </a:xfrm>
        </p:grpSpPr>
        <p:sp>
          <p:nvSpPr>
            <p:cNvPr id="59431" name="Rectangle 19"/>
            <p:cNvSpPr>
              <a:spLocks noChangeArrowheads="1"/>
            </p:cNvSpPr>
            <p:nvPr/>
          </p:nvSpPr>
          <p:spPr bwMode="auto">
            <a:xfrm>
              <a:off x="6228184" y="3933056"/>
              <a:ext cx="1872208" cy="1008112"/>
            </a:xfrm>
            <a:prstGeom prst="rect">
              <a:avLst/>
            </a:prstGeom>
            <a:solidFill>
              <a:srgbClr val="00B050"/>
            </a:solidFill>
            <a:ln w="9525" algn="ctr">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32" name="TextBox 38"/>
            <p:cNvSpPr txBox="1">
              <a:spLocks noChangeArrowheads="1"/>
            </p:cNvSpPr>
            <p:nvPr/>
          </p:nvSpPr>
          <p:spPr bwMode="auto">
            <a:xfrm>
              <a:off x="6142053" y="3933054"/>
              <a:ext cx="2153283" cy="934551"/>
            </a:xfrm>
            <a:prstGeom prst="rect">
              <a:avLst/>
            </a:prstGeom>
            <a:noFill/>
            <a:ln w="9525">
              <a:noFill/>
              <a:miter lim="800000"/>
              <a:headEnd/>
              <a:tailEnd/>
            </a:ln>
          </p:spPr>
          <p:txBody>
            <a:bodyPr>
              <a:spAutoFit/>
            </a:bodyPr>
            <a:lstStyle/>
            <a:p>
              <a:pPr algn="ctr" eaLnBrk="1" hangingPunct="1"/>
              <a:r>
                <a:rPr lang="en-US" altLang="en-US" sz="1800">
                  <a:solidFill>
                    <a:srgbClr val="FFFFFF"/>
                  </a:solidFill>
                </a:rPr>
                <a:t>Start PEP UP* within 24-48 hrs</a:t>
              </a:r>
            </a:p>
          </p:txBody>
        </p:sp>
      </p:grpSp>
      <p:sp>
        <p:nvSpPr>
          <p:cNvPr id="59421" name="Rectangle 48"/>
          <p:cNvSpPr>
            <a:spLocks noChangeArrowheads="1"/>
          </p:cNvSpPr>
          <p:nvPr/>
        </p:nvSpPr>
        <p:spPr bwMode="auto">
          <a:xfrm rot="2838947">
            <a:off x="6445250" y="2543175"/>
            <a:ext cx="901700" cy="933450"/>
          </a:xfrm>
          <a:prstGeom prst="rect">
            <a:avLst/>
          </a:prstGeom>
          <a:solidFill>
            <a:srgbClr val="FF6600"/>
          </a:solidFill>
          <a:ln w="9525">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22" name="Text Box 49"/>
          <p:cNvSpPr txBox="1">
            <a:spLocks noChangeArrowheads="1"/>
          </p:cNvSpPr>
          <p:nvPr/>
        </p:nvSpPr>
        <p:spPr bwMode="auto">
          <a:xfrm>
            <a:off x="6248400" y="2786063"/>
            <a:ext cx="1371600" cy="338137"/>
          </a:xfrm>
          <a:prstGeom prst="rect">
            <a:avLst/>
          </a:prstGeom>
          <a:noFill/>
          <a:ln w="9525">
            <a:noFill/>
            <a:miter lim="800000"/>
            <a:headEnd/>
            <a:tailEnd/>
          </a:ln>
        </p:spPr>
        <p:txBody>
          <a:bodyPr>
            <a:spAutoFit/>
          </a:bodyPr>
          <a:lstStyle/>
          <a:p>
            <a:pPr algn="ctr" eaLnBrk="1" hangingPunct="1">
              <a:spcBef>
                <a:spcPct val="50000"/>
              </a:spcBef>
            </a:pPr>
            <a:r>
              <a:rPr lang="en-GB" altLang="en-US" sz="1600">
                <a:solidFill>
                  <a:srgbClr val="000000"/>
                </a:solidFill>
              </a:rPr>
              <a:t>High Risk?</a:t>
            </a:r>
          </a:p>
        </p:txBody>
      </p:sp>
      <p:sp>
        <p:nvSpPr>
          <p:cNvPr id="59423" name="Rectangle 19"/>
          <p:cNvSpPr>
            <a:spLocks noChangeArrowheads="1"/>
          </p:cNvSpPr>
          <p:nvPr/>
        </p:nvSpPr>
        <p:spPr bwMode="auto">
          <a:xfrm>
            <a:off x="1371600" y="3200400"/>
            <a:ext cx="1371600" cy="609600"/>
          </a:xfrm>
          <a:prstGeom prst="rect">
            <a:avLst/>
          </a:prstGeom>
          <a:solidFill>
            <a:srgbClr val="00B050"/>
          </a:solidFill>
          <a:ln w="9525" algn="ctr">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24" name="TextBox 38"/>
          <p:cNvSpPr txBox="1">
            <a:spLocks noChangeArrowheads="1"/>
          </p:cNvSpPr>
          <p:nvPr/>
        </p:nvSpPr>
        <p:spPr bwMode="auto">
          <a:xfrm>
            <a:off x="1457325" y="3235325"/>
            <a:ext cx="2200275" cy="400050"/>
          </a:xfrm>
          <a:prstGeom prst="rect">
            <a:avLst/>
          </a:prstGeom>
          <a:noFill/>
          <a:ln w="9525">
            <a:noFill/>
            <a:miter lim="800000"/>
            <a:headEnd/>
            <a:tailEnd/>
          </a:ln>
        </p:spPr>
        <p:txBody>
          <a:bodyPr>
            <a:spAutoFit/>
          </a:bodyPr>
          <a:lstStyle/>
          <a:p>
            <a:pPr eaLnBrk="1" hangingPunct="1"/>
            <a:r>
              <a:rPr lang="en-US" altLang="en-US">
                <a:solidFill>
                  <a:srgbClr val="FFFFFF"/>
                </a:solidFill>
              </a:rPr>
              <a:t>Carry on!</a:t>
            </a:r>
          </a:p>
        </p:txBody>
      </p:sp>
      <p:sp>
        <p:nvSpPr>
          <p:cNvPr id="59425" name="Line 2"/>
          <p:cNvSpPr>
            <a:spLocks noChangeShapeType="1"/>
          </p:cNvSpPr>
          <p:nvPr/>
        </p:nvSpPr>
        <p:spPr bwMode="auto">
          <a:xfrm>
            <a:off x="2371725" y="2320925"/>
            <a:ext cx="0" cy="914400"/>
          </a:xfrm>
          <a:prstGeom prst="line">
            <a:avLst/>
          </a:prstGeom>
          <a:noFill/>
          <a:ln w="38100">
            <a:solidFill>
              <a:schemeClr val="tx1"/>
            </a:solidFill>
            <a:round/>
            <a:headEnd/>
            <a:tailEnd type="triangle" w="med" len="med"/>
          </a:ln>
        </p:spPr>
        <p:txBody>
          <a:bodyPr/>
          <a:lstStyle/>
          <a:p>
            <a:endParaRPr lang="en-US"/>
          </a:p>
        </p:txBody>
      </p:sp>
      <p:sp>
        <p:nvSpPr>
          <p:cNvPr id="59426" name="Rectangle 19"/>
          <p:cNvSpPr>
            <a:spLocks noChangeArrowheads="1"/>
          </p:cNvSpPr>
          <p:nvPr/>
        </p:nvSpPr>
        <p:spPr bwMode="auto">
          <a:xfrm>
            <a:off x="2743200" y="6400800"/>
            <a:ext cx="2154238" cy="304800"/>
          </a:xfrm>
          <a:prstGeom prst="rect">
            <a:avLst/>
          </a:prstGeom>
          <a:solidFill>
            <a:srgbClr val="00B050"/>
          </a:solidFill>
          <a:ln w="9525" algn="ctr">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27" name="TextBox 38"/>
          <p:cNvSpPr txBox="1">
            <a:spLocks noChangeArrowheads="1"/>
          </p:cNvSpPr>
          <p:nvPr/>
        </p:nvSpPr>
        <p:spPr bwMode="auto">
          <a:xfrm>
            <a:off x="2971800" y="6367463"/>
            <a:ext cx="2071688" cy="338137"/>
          </a:xfrm>
          <a:prstGeom prst="rect">
            <a:avLst/>
          </a:prstGeom>
          <a:noFill/>
          <a:ln w="9525">
            <a:noFill/>
            <a:miter lim="800000"/>
            <a:headEnd/>
            <a:tailEnd/>
          </a:ln>
        </p:spPr>
        <p:txBody>
          <a:bodyPr>
            <a:spAutoFit/>
          </a:bodyPr>
          <a:lstStyle/>
          <a:p>
            <a:pPr eaLnBrk="1" hangingPunct="1"/>
            <a:r>
              <a:rPr lang="en-US" altLang="en-US" sz="1600">
                <a:solidFill>
                  <a:srgbClr val="FFFFFF"/>
                </a:solidFill>
              </a:rPr>
              <a:t>Supplemental PN?</a:t>
            </a:r>
          </a:p>
        </p:txBody>
      </p:sp>
      <p:sp>
        <p:nvSpPr>
          <p:cNvPr id="59428" name="Rectangle 19"/>
          <p:cNvSpPr>
            <a:spLocks noChangeArrowheads="1"/>
          </p:cNvSpPr>
          <p:nvPr/>
        </p:nvSpPr>
        <p:spPr bwMode="auto">
          <a:xfrm>
            <a:off x="6096000" y="6400800"/>
            <a:ext cx="2154238" cy="304800"/>
          </a:xfrm>
          <a:prstGeom prst="rect">
            <a:avLst/>
          </a:prstGeom>
          <a:solidFill>
            <a:srgbClr val="00B050"/>
          </a:solidFill>
          <a:ln w="9525" algn="ctr">
            <a:solidFill>
              <a:schemeClr val="tx1"/>
            </a:solidFill>
            <a:miter lim="800000"/>
            <a:headEnd/>
            <a:tailEnd/>
          </a:ln>
        </p:spPr>
        <p:txBody>
          <a:bodyPr wrap="none" anchor="ctr"/>
          <a:lstStyle/>
          <a:p>
            <a:pPr eaLnBrk="1" hangingPunct="1"/>
            <a:endParaRPr lang="en-CA" altLang="en-US" sz="1800">
              <a:solidFill>
                <a:srgbClr val="000000"/>
              </a:solidFill>
            </a:endParaRPr>
          </a:p>
        </p:txBody>
      </p:sp>
      <p:sp>
        <p:nvSpPr>
          <p:cNvPr id="59429" name="TextBox 38"/>
          <p:cNvSpPr txBox="1">
            <a:spLocks noChangeArrowheads="1"/>
          </p:cNvSpPr>
          <p:nvPr/>
        </p:nvSpPr>
        <p:spPr bwMode="auto">
          <a:xfrm>
            <a:off x="6615113" y="6367463"/>
            <a:ext cx="2071687" cy="338137"/>
          </a:xfrm>
          <a:prstGeom prst="rect">
            <a:avLst/>
          </a:prstGeom>
          <a:noFill/>
          <a:ln w="9525">
            <a:noFill/>
            <a:miter lim="800000"/>
            <a:headEnd/>
            <a:tailEnd/>
          </a:ln>
        </p:spPr>
        <p:txBody>
          <a:bodyPr>
            <a:spAutoFit/>
          </a:bodyPr>
          <a:lstStyle/>
          <a:p>
            <a:pPr eaLnBrk="1" hangingPunct="1"/>
            <a:r>
              <a:rPr lang="en-US" altLang="en-US" sz="1600">
                <a:solidFill>
                  <a:srgbClr val="FFFFFF"/>
                </a:solidFill>
              </a:rPr>
              <a:t>No problem</a:t>
            </a:r>
          </a:p>
        </p:txBody>
      </p:sp>
      <p:sp>
        <p:nvSpPr>
          <p:cNvPr id="59430" name="TextBox 1"/>
          <p:cNvSpPr txBox="1">
            <a:spLocks noChangeArrowheads="1"/>
          </p:cNvSpPr>
          <p:nvPr/>
        </p:nvSpPr>
        <p:spPr bwMode="auto">
          <a:xfrm>
            <a:off x="304800" y="5756275"/>
            <a:ext cx="2103438" cy="1016000"/>
          </a:xfrm>
          <a:prstGeom prst="rect">
            <a:avLst/>
          </a:prstGeom>
          <a:noFill/>
          <a:ln w="9525">
            <a:noFill/>
            <a:miter lim="800000"/>
            <a:headEnd/>
            <a:tailEnd/>
          </a:ln>
        </p:spPr>
        <p:txBody>
          <a:bodyPr>
            <a:spAutoFit/>
          </a:bodyPr>
          <a:lstStyle/>
          <a:p>
            <a:pPr eaLnBrk="1" hangingPunct="1"/>
            <a:r>
              <a:rPr lang="en-CA"/>
              <a:t>* If EN not possible, go right to PN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892175" y="2286000"/>
            <a:ext cx="7772400" cy="1143000"/>
          </a:xfrm>
        </p:spPr>
        <p:txBody>
          <a:bodyPr/>
          <a:lstStyle/>
          <a:p>
            <a:pPr eaLnBrk="1" hangingPunct="1"/>
            <a:r>
              <a:rPr lang="en-US" altLang="en-US" sz="4000" smtClean="0">
                <a:latin typeface="Britannic Bold" pitchFamily="34" charset="0"/>
                <a:cs typeface="Arial" pitchFamily="34" charset="0"/>
              </a:rPr>
              <a:t>Parenteral Lipid Formulations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23 Grupo"/>
          <p:cNvGrpSpPr>
            <a:grpSpLocks/>
          </p:cNvGrpSpPr>
          <p:nvPr/>
        </p:nvGrpSpPr>
        <p:grpSpPr bwMode="auto">
          <a:xfrm>
            <a:off x="871538" y="1528763"/>
            <a:ext cx="7302500" cy="4864100"/>
            <a:chOff x="936625" y="1644650"/>
            <a:chExt cx="7302500" cy="4864100"/>
          </a:xfrm>
        </p:grpSpPr>
        <p:sp>
          <p:nvSpPr>
            <p:cNvPr id="547843" name="Rectangle 3"/>
            <p:cNvSpPr>
              <a:spLocks noChangeArrowheads="1"/>
            </p:cNvSpPr>
            <p:nvPr/>
          </p:nvSpPr>
          <p:spPr bwMode="auto">
            <a:xfrm>
              <a:off x="2384425" y="1644650"/>
              <a:ext cx="4254500" cy="977900"/>
            </a:xfrm>
            <a:prstGeom prst="rect">
              <a:avLst/>
            </a:prstGeom>
            <a:solidFill>
              <a:schemeClr val="tx2">
                <a:lumMod val="40000"/>
                <a:lumOff val="60000"/>
              </a:schemeClr>
            </a:solidFill>
            <a:ln w="10000">
              <a:solidFill>
                <a:schemeClr val="accent2"/>
              </a:solidFill>
              <a:miter lim="800000"/>
              <a:headEnd/>
              <a:tailEnd/>
            </a:ln>
            <a:effectLst>
              <a:outerShdw blurRad="63500" dist="30000" dir="5400000" rotWithShape="0">
                <a:srgbClr val="000000">
                  <a:alpha val="45000"/>
                </a:srgbClr>
              </a:outerShdw>
            </a:effectLst>
          </p:spPr>
          <p:txBody>
            <a:bodyPr wrap="none" anchor="ctr"/>
            <a:lstStyle/>
            <a:p>
              <a:pPr fontAlgn="auto">
                <a:spcBef>
                  <a:spcPts val="0"/>
                </a:spcBef>
                <a:spcAft>
                  <a:spcPts val="0"/>
                </a:spcAft>
                <a:defRPr/>
              </a:pPr>
              <a:endParaRPr lang="en-GB">
                <a:solidFill>
                  <a:schemeClr val="dk1"/>
                </a:solidFill>
                <a:latin typeface="Arial" charset="0"/>
                <a:ea typeface="+mn-ea"/>
                <a:cs typeface="Arial" charset="0"/>
              </a:endParaRPr>
            </a:p>
          </p:txBody>
        </p:sp>
        <p:sp>
          <p:nvSpPr>
            <p:cNvPr id="977924" name="Rectangle 4"/>
            <p:cNvSpPr>
              <a:spLocks noChangeArrowheads="1"/>
            </p:cNvSpPr>
            <p:nvPr/>
          </p:nvSpPr>
          <p:spPr bwMode="auto">
            <a:xfrm>
              <a:off x="2368550" y="1905000"/>
              <a:ext cx="4148137" cy="461962"/>
            </a:xfrm>
            <a:prstGeom prst="rect">
              <a:avLst/>
            </a:prstGeom>
            <a:noFill/>
            <a:ln w="9525">
              <a:noFill/>
              <a:miter lim="800000"/>
              <a:headEnd/>
              <a:tailEnd/>
            </a:ln>
          </p:spPr>
          <p:txBody>
            <a:bodyPr wrap="none" lIns="92075" tIns="46038" rIns="92075" bIns="46038">
              <a:spAutoFit/>
            </a:bodyPr>
            <a:lstStyle/>
            <a:p>
              <a:pPr algn="ctr" fontAlgn="auto">
                <a:spcBef>
                  <a:spcPts val="0"/>
                </a:spcBef>
                <a:spcAft>
                  <a:spcPts val="0"/>
                </a:spcAft>
                <a:defRPr/>
              </a:pPr>
              <a:r>
                <a:rPr lang="en-GB" sz="2400" dirty="0">
                  <a:latin typeface="Britannic Bold"/>
                  <a:ea typeface="+mn-ea"/>
                  <a:cs typeface="Britannic Bold"/>
                </a:rPr>
                <a:t>Excessive supply of </a:t>
              </a:r>
              <a:r>
                <a:rPr lang="en-GB" sz="2400" dirty="0">
                  <a:latin typeface="Britannic Bold"/>
                  <a:ea typeface="+mn-ea"/>
                  <a:cs typeface="Britannic Bold"/>
                  <a:sym typeface="Symbol"/>
                </a:rPr>
                <a:t></a:t>
              </a:r>
              <a:r>
                <a:rPr lang="en-GB" sz="2400" dirty="0">
                  <a:latin typeface="Britannic Bold"/>
                  <a:ea typeface="+mn-ea"/>
                  <a:cs typeface="Britannic Bold"/>
                </a:rPr>
                <a:t>-6 PUFA</a:t>
              </a:r>
              <a:endParaRPr lang="en-GB" sz="2400" dirty="0">
                <a:effectLst>
                  <a:outerShdw blurRad="38100" dist="38100" dir="2700000" algn="tl">
                    <a:srgbClr val="000000"/>
                  </a:outerShdw>
                </a:effectLst>
                <a:latin typeface="Britannic Bold"/>
                <a:ea typeface="+mn-ea"/>
                <a:cs typeface="Britannic Bold"/>
              </a:endParaRPr>
            </a:p>
          </p:txBody>
        </p:sp>
        <p:sp>
          <p:nvSpPr>
            <p:cNvPr id="547845" name="Rectangle 5"/>
            <p:cNvSpPr>
              <a:spLocks noChangeArrowheads="1"/>
            </p:cNvSpPr>
            <p:nvPr/>
          </p:nvSpPr>
          <p:spPr bwMode="auto">
            <a:xfrm>
              <a:off x="2384425" y="3000375"/>
              <a:ext cx="4259262" cy="993775"/>
            </a:xfrm>
            <a:prstGeom prst="rect">
              <a:avLst/>
            </a:prstGeom>
            <a:solidFill>
              <a:schemeClr val="tx2">
                <a:lumMod val="60000"/>
                <a:lumOff val="40000"/>
              </a:schemeClr>
            </a:solidFill>
            <a:ln w="10000">
              <a:solidFill>
                <a:schemeClr val="accent2"/>
              </a:solidFill>
              <a:miter lim="800000"/>
              <a:headEnd/>
              <a:tailEnd/>
            </a:ln>
            <a:effectLst>
              <a:outerShdw blurRad="63500" dist="30000" dir="5400000" rotWithShape="0">
                <a:srgbClr val="000000">
                  <a:alpha val="45000"/>
                </a:srgbClr>
              </a:outerShdw>
            </a:effectLst>
          </p:spPr>
          <p:txBody>
            <a:bodyPr wrap="none" anchor="ctr"/>
            <a:lstStyle/>
            <a:p>
              <a:pPr fontAlgn="auto">
                <a:spcBef>
                  <a:spcPts val="0"/>
                </a:spcBef>
                <a:spcAft>
                  <a:spcPts val="0"/>
                </a:spcAft>
                <a:defRPr/>
              </a:pPr>
              <a:endParaRPr lang="en-GB">
                <a:solidFill>
                  <a:schemeClr val="dk1"/>
                </a:solidFill>
                <a:latin typeface="Arial" charset="0"/>
                <a:ea typeface="+mn-ea"/>
                <a:cs typeface="Arial" charset="0"/>
              </a:endParaRPr>
            </a:p>
          </p:txBody>
        </p:sp>
        <p:sp>
          <p:nvSpPr>
            <p:cNvPr id="36870" name="Rectangle 6"/>
            <p:cNvSpPr>
              <a:spLocks noChangeArrowheads="1"/>
            </p:cNvSpPr>
            <p:nvPr/>
          </p:nvSpPr>
          <p:spPr bwMode="auto">
            <a:xfrm>
              <a:off x="2536825" y="3143250"/>
              <a:ext cx="3963987" cy="708025"/>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defRPr/>
              </a:pPr>
              <a:r>
                <a:rPr lang="en-GB" sz="2000" dirty="0">
                  <a:latin typeface="Britannic Bold"/>
                  <a:ea typeface="MS PGothic" charset="0"/>
                  <a:cs typeface="Britannic Bold"/>
                </a:rPr>
                <a:t>Increased 18:2</a:t>
              </a:r>
              <a:r>
                <a:rPr lang="en-GB" sz="2000" dirty="0">
                  <a:latin typeface="Britannic Bold"/>
                  <a:ea typeface="MS PGothic" charset="0"/>
                  <a:cs typeface="Britannic Bold"/>
                  <a:sym typeface="Symbol" charset="0"/>
                </a:rPr>
                <a:t></a:t>
              </a:r>
              <a:r>
                <a:rPr lang="en-GB" sz="2000" dirty="0">
                  <a:latin typeface="Britannic Bold"/>
                  <a:ea typeface="MS PGothic" charset="0"/>
                  <a:cs typeface="Britannic Bold"/>
                </a:rPr>
                <a:t>-6 and 20:4</a:t>
              </a:r>
              <a:r>
                <a:rPr lang="en-GB" sz="2000" dirty="0">
                  <a:latin typeface="Britannic Bold"/>
                  <a:ea typeface="MS PGothic" charset="0"/>
                  <a:cs typeface="Britannic Bold"/>
                  <a:sym typeface="Symbol" charset="0"/>
                </a:rPr>
                <a:t></a:t>
              </a:r>
              <a:r>
                <a:rPr lang="en-GB" sz="2000" dirty="0">
                  <a:latin typeface="Britannic Bold"/>
                  <a:ea typeface="MS PGothic" charset="0"/>
                  <a:cs typeface="Britannic Bold"/>
                </a:rPr>
                <a:t>-6 in cell membranes</a:t>
              </a:r>
            </a:p>
          </p:txBody>
        </p:sp>
        <p:sp>
          <p:nvSpPr>
            <p:cNvPr id="547847" name="Rectangle 7"/>
            <p:cNvSpPr>
              <a:spLocks noChangeArrowheads="1"/>
            </p:cNvSpPr>
            <p:nvPr/>
          </p:nvSpPr>
          <p:spPr bwMode="auto">
            <a:xfrm>
              <a:off x="936625" y="4387850"/>
              <a:ext cx="2654300" cy="825500"/>
            </a:xfrm>
            <a:prstGeom prst="rect">
              <a:avLst/>
            </a:prstGeom>
            <a:solidFill>
              <a:srgbClr val="000000"/>
            </a:solidFill>
            <a:ln w="10000">
              <a:solidFill>
                <a:schemeClr val="accent2"/>
              </a:solidFill>
              <a:miter lim="800000"/>
              <a:headEnd/>
              <a:tailEnd/>
            </a:ln>
            <a:effectLst>
              <a:outerShdw blurRad="63500" dist="30000" dir="5400000" rotWithShape="0">
                <a:srgbClr val="000000">
                  <a:alpha val="45000"/>
                </a:srgbClr>
              </a:outerShdw>
            </a:effectLst>
          </p:spPr>
          <p:txBody>
            <a:bodyPr wrap="none" anchor="ctr"/>
            <a:lstStyle/>
            <a:p>
              <a:pPr fontAlgn="auto">
                <a:spcBef>
                  <a:spcPts val="0"/>
                </a:spcBef>
                <a:spcAft>
                  <a:spcPts val="0"/>
                </a:spcAft>
                <a:defRPr/>
              </a:pPr>
              <a:endParaRPr lang="en-GB">
                <a:solidFill>
                  <a:schemeClr val="dk1"/>
                </a:solidFill>
                <a:latin typeface="Arial" charset="0"/>
                <a:ea typeface="+mn-ea"/>
                <a:cs typeface="Arial" charset="0"/>
              </a:endParaRPr>
            </a:p>
          </p:txBody>
        </p:sp>
        <p:sp>
          <p:nvSpPr>
            <p:cNvPr id="547848" name="Rectangle 8"/>
            <p:cNvSpPr>
              <a:spLocks noChangeArrowheads="1"/>
            </p:cNvSpPr>
            <p:nvPr/>
          </p:nvSpPr>
          <p:spPr bwMode="auto">
            <a:xfrm>
              <a:off x="5280025" y="4387850"/>
              <a:ext cx="2959100" cy="825500"/>
            </a:xfrm>
            <a:prstGeom prst="rect">
              <a:avLst/>
            </a:prstGeom>
            <a:solidFill>
              <a:schemeClr val="tx1"/>
            </a:solidFill>
            <a:ln w="10000">
              <a:solidFill>
                <a:schemeClr val="accent2"/>
              </a:solidFill>
              <a:miter lim="800000"/>
              <a:headEnd/>
              <a:tailEnd/>
            </a:ln>
            <a:effectLst>
              <a:outerShdw blurRad="63500" dist="30000" dir="5400000" rotWithShape="0">
                <a:srgbClr val="000000">
                  <a:alpha val="45000"/>
                </a:srgbClr>
              </a:outerShdw>
            </a:effectLst>
          </p:spPr>
          <p:txBody>
            <a:bodyPr wrap="none" anchor="ctr"/>
            <a:lstStyle/>
            <a:p>
              <a:pPr fontAlgn="auto">
                <a:spcBef>
                  <a:spcPts val="0"/>
                </a:spcBef>
                <a:spcAft>
                  <a:spcPts val="0"/>
                </a:spcAft>
                <a:defRPr/>
              </a:pPr>
              <a:endParaRPr lang="en-GB">
                <a:solidFill>
                  <a:schemeClr val="dk1"/>
                </a:solidFill>
                <a:latin typeface="Arial" charset="0"/>
                <a:ea typeface="+mn-ea"/>
                <a:cs typeface="Arial" charset="0"/>
              </a:endParaRPr>
            </a:p>
          </p:txBody>
        </p:sp>
        <p:sp>
          <p:nvSpPr>
            <p:cNvPr id="15369" name="Rectangle 9"/>
            <p:cNvSpPr>
              <a:spLocks noChangeArrowheads="1"/>
            </p:cNvSpPr>
            <p:nvPr/>
          </p:nvSpPr>
          <p:spPr bwMode="auto">
            <a:xfrm>
              <a:off x="1267137" y="4496539"/>
              <a:ext cx="207108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en-US" sz="1800">
                  <a:solidFill>
                    <a:srgbClr val="FFFFFF"/>
                  </a:solidFill>
                  <a:latin typeface="Britannic Bold" panose="020B0903060703020204" pitchFamily="34" charset="0"/>
                </a:rPr>
                <a:t>Altered membrane </a:t>
              </a:r>
            </a:p>
            <a:p>
              <a:pPr algn="ctr" eaLnBrk="1" hangingPunct="1"/>
              <a:r>
                <a:rPr lang="en-GB" altLang="en-US" sz="1800">
                  <a:solidFill>
                    <a:srgbClr val="FFFFFF"/>
                  </a:solidFill>
                  <a:latin typeface="Britannic Bold" panose="020B0903060703020204" pitchFamily="34" charset="0"/>
                </a:rPr>
                <a:t>structure</a:t>
              </a:r>
            </a:p>
          </p:txBody>
        </p:sp>
        <p:sp>
          <p:nvSpPr>
            <p:cNvPr id="977930" name="Rectangle 10"/>
            <p:cNvSpPr>
              <a:spLocks noChangeArrowheads="1"/>
            </p:cNvSpPr>
            <p:nvPr/>
          </p:nvSpPr>
          <p:spPr bwMode="auto">
            <a:xfrm>
              <a:off x="5622925" y="4505325"/>
              <a:ext cx="2354262" cy="923925"/>
            </a:xfrm>
            <a:prstGeom prst="rect">
              <a:avLst/>
            </a:prstGeom>
            <a:noFill/>
            <a:ln w="9525">
              <a:noFill/>
              <a:miter lim="800000"/>
              <a:headEnd/>
              <a:tailEnd/>
            </a:ln>
          </p:spPr>
          <p:txBody>
            <a:bodyPr wrap="none" lIns="92075" tIns="46038" rIns="92075" bIns="46038" anchor="ctr">
              <a:spAutoFit/>
            </a:bodyPr>
            <a:lstStyle/>
            <a:p>
              <a:pPr algn="ctr">
                <a:defRPr/>
              </a:pPr>
              <a:r>
                <a:rPr lang="en-GB" b="1" dirty="0">
                  <a:solidFill>
                    <a:schemeClr val="bg1"/>
                  </a:solidFill>
                  <a:latin typeface="Britannic Bold"/>
                  <a:ea typeface="MS PGothic" charset="0"/>
                  <a:cs typeface="Britannic Bold"/>
                </a:rPr>
                <a:t>Increased eicosanoid </a:t>
              </a:r>
            </a:p>
            <a:p>
              <a:pPr algn="ctr">
                <a:defRPr/>
              </a:pPr>
              <a:r>
                <a:rPr lang="en-GB" b="1" dirty="0">
                  <a:solidFill>
                    <a:schemeClr val="bg1"/>
                  </a:solidFill>
                  <a:latin typeface="Britannic Bold"/>
                  <a:ea typeface="MS PGothic" charset="0"/>
                  <a:cs typeface="Britannic Bold"/>
                </a:rPr>
                <a:t>production</a:t>
              </a:r>
            </a:p>
            <a:p>
              <a:pPr algn="ctr">
                <a:defRPr/>
              </a:pPr>
              <a:r>
                <a:rPr lang="en-GB" dirty="0">
                  <a:solidFill>
                    <a:schemeClr val="bg1"/>
                  </a:solidFill>
                  <a:latin typeface="Britannic Bold"/>
                  <a:ea typeface="MS PGothic" charset="0"/>
                  <a:cs typeface="Britannic Bold"/>
                </a:rPr>
                <a:t>       </a:t>
              </a:r>
              <a:endParaRPr lang="en-GB" dirty="0">
                <a:solidFill>
                  <a:schemeClr val="bg1"/>
                </a:solidFill>
                <a:effectLst>
                  <a:outerShdw blurRad="38100" dist="38100" dir="2700000" algn="tl">
                    <a:srgbClr val="DDDDDD"/>
                  </a:outerShdw>
                </a:effectLst>
                <a:latin typeface="Britannic Bold"/>
                <a:ea typeface="MS PGothic" charset="0"/>
                <a:cs typeface="Britannic Bold"/>
              </a:endParaRPr>
            </a:p>
          </p:txBody>
        </p:sp>
        <p:sp>
          <p:nvSpPr>
            <p:cNvPr id="547851" name="Rectangle 11"/>
            <p:cNvSpPr>
              <a:spLocks noChangeArrowheads="1"/>
            </p:cNvSpPr>
            <p:nvPr/>
          </p:nvSpPr>
          <p:spPr bwMode="auto">
            <a:xfrm>
              <a:off x="1928812" y="5530850"/>
              <a:ext cx="5214938" cy="977900"/>
            </a:xfrm>
            <a:prstGeom prst="rect">
              <a:avLst/>
            </a:prstGeom>
            <a:solidFill>
              <a:srgbClr val="24ACCC"/>
            </a:solidFill>
            <a:ln w="10000">
              <a:solidFill>
                <a:schemeClr val="accent2"/>
              </a:solidFill>
              <a:miter lim="800000"/>
              <a:headEnd/>
              <a:tailEnd/>
            </a:ln>
            <a:effectLst>
              <a:outerShdw blurRad="63500" dist="30000" dir="5400000" rotWithShape="0">
                <a:srgbClr val="000000">
                  <a:alpha val="45000"/>
                </a:srgbClr>
              </a:outerShdw>
            </a:effectLst>
          </p:spPr>
          <p:txBody>
            <a:bodyPr wrap="none" anchor="ctr"/>
            <a:lstStyle/>
            <a:p>
              <a:pPr fontAlgn="auto">
                <a:spcBef>
                  <a:spcPts val="0"/>
                </a:spcBef>
                <a:spcAft>
                  <a:spcPts val="0"/>
                </a:spcAft>
                <a:defRPr/>
              </a:pPr>
              <a:endParaRPr lang="en-GB">
                <a:solidFill>
                  <a:schemeClr val="dk1"/>
                </a:solidFill>
                <a:latin typeface="Arial" charset="0"/>
                <a:ea typeface="+mn-ea"/>
                <a:cs typeface="Arial" charset="0"/>
              </a:endParaRPr>
            </a:p>
          </p:txBody>
        </p:sp>
        <p:sp>
          <p:nvSpPr>
            <p:cNvPr id="977932" name="Rectangle 12"/>
            <p:cNvSpPr>
              <a:spLocks noChangeArrowheads="1"/>
            </p:cNvSpPr>
            <p:nvPr/>
          </p:nvSpPr>
          <p:spPr bwMode="auto">
            <a:xfrm>
              <a:off x="2301875" y="5629275"/>
              <a:ext cx="4506912" cy="769937"/>
            </a:xfrm>
            <a:prstGeom prst="rect">
              <a:avLst/>
            </a:prstGeom>
            <a:noFill/>
            <a:ln w="9525">
              <a:noFill/>
              <a:miter lim="800000"/>
              <a:headEnd/>
              <a:tailEnd/>
            </a:ln>
          </p:spPr>
          <p:txBody>
            <a:bodyPr wrap="none" lIns="92075" tIns="46038" rIns="92075" bIns="46038">
              <a:spAutoFit/>
            </a:bodyPr>
            <a:lstStyle/>
            <a:p>
              <a:pPr marL="342900" indent="-342900">
                <a:buSzPct val="70000"/>
                <a:buFont typeface="Wingdings" charset="2"/>
                <a:buChar char="v"/>
                <a:defRPr/>
              </a:pPr>
              <a:r>
                <a:rPr lang="en-GB" sz="2400" b="1" dirty="0">
                  <a:latin typeface="Tw Cen MT" charset="0"/>
                  <a:ea typeface="MS PGothic" charset="0"/>
                  <a:cs typeface="Arial" charset="0"/>
                </a:rPr>
                <a:t> </a:t>
              </a:r>
              <a:r>
                <a:rPr lang="en-GB" sz="2000" dirty="0">
                  <a:latin typeface="Britannic Bold"/>
                  <a:ea typeface="MS PGothic" charset="0"/>
                  <a:cs typeface="Britannic Bold"/>
                </a:rPr>
                <a:t>Increased inflammation</a:t>
              </a:r>
            </a:p>
            <a:p>
              <a:pPr marL="342900" indent="-342900">
                <a:buSzPct val="70000"/>
                <a:buFont typeface="Wingdings" charset="2"/>
                <a:buChar char="v"/>
                <a:defRPr/>
              </a:pPr>
              <a:r>
                <a:rPr lang="en-GB" sz="2000" dirty="0">
                  <a:latin typeface="Britannic Bold"/>
                  <a:ea typeface="MS PGothic" charset="0"/>
                  <a:cs typeface="Britannic Bold"/>
                </a:rPr>
                <a:t> Decreased cell-mediated immunity</a:t>
              </a:r>
              <a:endParaRPr lang="en-GB" sz="2000" dirty="0">
                <a:effectLst>
                  <a:outerShdw blurRad="38100" dist="38100" dir="2700000" algn="tl">
                    <a:srgbClr val="DDDDDD"/>
                  </a:outerShdw>
                </a:effectLst>
                <a:latin typeface="Britannic Bold"/>
                <a:ea typeface="MS PGothic" charset="0"/>
                <a:cs typeface="Britannic Bold"/>
              </a:endParaRPr>
            </a:p>
          </p:txBody>
        </p:sp>
        <p:sp>
          <p:nvSpPr>
            <p:cNvPr id="547853" name="Line 13"/>
            <p:cNvSpPr>
              <a:spLocks noChangeShapeType="1"/>
            </p:cNvSpPr>
            <p:nvPr/>
          </p:nvSpPr>
          <p:spPr bwMode="auto">
            <a:xfrm>
              <a:off x="4359275" y="2628900"/>
              <a:ext cx="0" cy="381000"/>
            </a:xfrm>
            <a:prstGeom prst="line">
              <a:avLst/>
            </a:prstGeom>
            <a:noFill/>
            <a:ln w="25400">
              <a:solidFill>
                <a:schemeClr val="tx2">
                  <a:lumMod val="25000"/>
                </a:schemeClr>
              </a:solidFill>
              <a:round/>
              <a:headEnd type="none" w="sm" len="sm"/>
              <a:tailEnd type="stealth" w="med" len="lg"/>
            </a:ln>
          </p:spPr>
          <p:txBody>
            <a:bodyPr wrap="none" anchor="ctr"/>
            <a:lstStyle/>
            <a:p>
              <a:pPr fontAlgn="auto">
                <a:spcBef>
                  <a:spcPts val="0"/>
                </a:spcBef>
                <a:spcAft>
                  <a:spcPts val="0"/>
                </a:spcAft>
                <a:defRPr/>
              </a:pPr>
              <a:endParaRPr lang="en-US">
                <a:latin typeface="+mn-lt"/>
                <a:ea typeface="+mn-ea"/>
              </a:endParaRPr>
            </a:p>
          </p:txBody>
        </p:sp>
        <p:sp>
          <p:nvSpPr>
            <p:cNvPr id="547854" name="Line 14"/>
            <p:cNvSpPr>
              <a:spLocks noChangeShapeType="1"/>
            </p:cNvSpPr>
            <p:nvPr/>
          </p:nvSpPr>
          <p:spPr bwMode="auto">
            <a:xfrm>
              <a:off x="3597275" y="4991100"/>
              <a:ext cx="685800" cy="0"/>
            </a:xfrm>
            <a:prstGeom prst="line">
              <a:avLst/>
            </a:prstGeom>
            <a:noFill/>
            <a:ln w="25400">
              <a:solidFill>
                <a:schemeClr val="tx2">
                  <a:lumMod val="25000"/>
                </a:schemeClr>
              </a:solidFill>
              <a:round/>
              <a:headEnd type="none" w="sm" len="sm"/>
              <a:tailEnd type="none" w="sm" len="sm"/>
            </a:ln>
          </p:spPr>
          <p:txBody>
            <a:bodyPr wrap="none" anchor="ctr"/>
            <a:lstStyle/>
            <a:p>
              <a:pPr fontAlgn="auto">
                <a:spcBef>
                  <a:spcPts val="0"/>
                </a:spcBef>
                <a:spcAft>
                  <a:spcPts val="0"/>
                </a:spcAft>
                <a:defRPr/>
              </a:pPr>
              <a:endParaRPr lang="en-US">
                <a:latin typeface="+mn-lt"/>
                <a:ea typeface="+mn-ea"/>
              </a:endParaRPr>
            </a:p>
          </p:txBody>
        </p:sp>
        <p:sp>
          <p:nvSpPr>
            <p:cNvPr id="547855" name="Line 15"/>
            <p:cNvSpPr>
              <a:spLocks noChangeShapeType="1"/>
            </p:cNvSpPr>
            <p:nvPr/>
          </p:nvSpPr>
          <p:spPr bwMode="auto">
            <a:xfrm>
              <a:off x="4283075" y="4991100"/>
              <a:ext cx="0" cy="457200"/>
            </a:xfrm>
            <a:prstGeom prst="line">
              <a:avLst/>
            </a:prstGeom>
            <a:noFill/>
            <a:ln w="25400">
              <a:solidFill>
                <a:schemeClr val="tx2">
                  <a:lumMod val="25000"/>
                </a:schemeClr>
              </a:solidFill>
              <a:round/>
              <a:headEnd type="none" w="sm" len="sm"/>
              <a:tailEnd type="stealth" w="med" len="lg"/>
            </a:ln>
          </p:spPr>
          <p:txBody>
            <a:bodyPr wrap="none" anchor="ctr"/>
            <a:lstStyle/>
            <a:p>
              <a:pPr fontAlgn="auto">
                <a:spcBef>
                  <a:spcPts val="0"/>
                </a:spcBef>
                <a:spcAft>
                  <a:spcPts val="0"/>
                </a:spcAft>
                <a:defRPr/>
              </a:pPr>
              <a:endParaRPr lang="en-US">
                <a:latin typeface="+mn-lt"/>
                <a:ea typeface="+mn-ea"/>
              </a:endParaRPr>
            </a:p>
          </p:txBody>
        </p:sp>
        <p:sp>
          <p:nvSpPr>
            <p:cNvPr id="547856" name="Line 16"/>
            <p:cNvSpPr>
              <a:spLocks noChangeShapeType="1"/>
            </p:cNvSpPr>
            <p:nvPr/>
          </p:nvSpPr>
          <p:spPr bwMode="auto">
            <a:xfrm flipH="1">
              <a:off x="4511675" y="4991100"/>
              <a:ext cx="762000" cy="0"/>
            </a:xfrm>
            <a:prstGeom prst="line">
              <a:avLst/>
            </a:prstGeom>
            <a:noFill/>
            <a:ln w="25400">
              <a:solidFill>
                <a:schemeClr val="tx2">
                  <a:lumMod val="25000"/>
                </a:schemeClr>
              </a:solidFill>
              <a:round/>
              <a:headEnd type="none" w="sm" len="sm"/>
              <a:tailEnd type="none" w="sm" len="sm"/>
            </a:ln>
          </p:spPr>
          <p:txBody>
            <a:bodyPr wrap="none" anchor="ctr"/>
            <a:lstStyle/>
            <a:p>
              <a:pPr fontAlgn="auto">
                <a:spcBef>
                  <a:spcPts val="0"/>
                </a:spcBef>
                <a:spcAft>
                  <a:spcPts val="0"/>
                </a:spcAft>
                <a:defRPr/>
              </a:pPr>
              <a:endParaRPr lang="en-US">
                <a:latin typeface="+mn-lt"/>
                <a:ea typeface="+mn-ea"/>
              </a:endParaRPr>
            </a:p>
          </p:txBody>
        </p:sp>
        <p:sp>
          <p:nvSpPr>
            <p:cNvPr id="547857" name="Line 17"/>
            <p:cNvSpPr>
              <a:spLocks noChangeShapeType="1"/>
            </p:cNvSpPr>
            <p:nvPr/>
          </p:nvSpPr>
          <p:spPr bwMode="auto">
            <a:xfrm>
              <a:off x="4511675" y="4991100"/>
              <a:ext cx="0" cy="457200"/>
            </a:xfrm>
            <a:prstGeom prst="line">
              <a:avLst/>
            </a:prstGeom>
            <a:noFill/>
            <a:ln w="25400">
              <a:solidFill>
                <a:schemeClr val="tx2">
                  <a:lumMod val="25000"/>
                </a:schemeClr>
              </a:solidFill>
              <a:round/>
              <a:headEnd type="none" w="sm" len="sm"/>
              <a:tailEnd type="stealth" w="med" len="lg"/>
            </a:ln>
          </p:spPr>
          <p:txBody>
            <a:bodyPr wrap="none" anchor="ctr"/>
            <a:lstStyle/>
            <a:p>
              <a:pPr fontAlgn="auto">
                <a:spcBef>
                  <a:spcPts val="0"/>
                </a:spcBef>
                <a:spcAft>
                  <a:spcPts val="0"/>
                </a:spcAft>
                <a:defRPr/>
              </a:pPr>
              <a:endParaRPr lang="en-US">
                <a:latin typeface="+mn-lt"/>
                <a:ea typeface="+mn-ea"/>
              </a:endParaRPr>
            </a:p>
          </p:txBody>
        </p:sp>
        <p:sp>
          <p:nvSpPr>
            <p:cNvPr id="547858" name="Line 18"/>
            <p:cNvSpPr>
              <a:spLocks noChangeShapeType="1"/>
            </p:cNvSpPr>
            <p:nvPr/>
          </p:nvSpPr>
          <p:spPr bwMode="auto">
            <a:xfrm>
              <a:off x="4283075" y="4000500"/>
              <a:ext cx="0" cy="533400"/>
            </a:xfrm>
            <a:prstGeom prst="line">
              <a:avLst/>
            </a:prstGeom>
            <a:noFill/>
            <a:ln w="25400">
              <a:solidFill>
                <a:schemeClr val="tx2">
                  <a:lumMod val="25000"/>
                </a:schemeClr>
              </a:solidFill>
              <a:round/>
              <a:headEnd type="none" w="sm" len="sm"/>
              <a:tailEnd type="none" w="sm" len="sm"/>
            </a:ln>
          </p:spPr>
          <p:txBody>
            <a:bodyPr wrap="none" anchor="ctr"/>
            <a:lstStyle/>
            <a:p>
              <a:pPr fontAlgn="auto">
                <a:spcBef>
                  <a:spcPts val="0"/>
                </a:spcBef>
                <a:spcAft>
                  <a:spcPts val="0"/>
                </a:spcAft>
                <a:defRPr/>
              </a:pPr>
              <a:endParaRPr lang="en-US">
                <a:latin typeface="+mn-lt"/>
                <a:ea typeface="+mn-ea"/>
              </a:endParaRPr>
            </a:p>
          </p:txBody>
        </p:sp>
        <p:sp>
          <p:nvSpPr>
            <p:cNvPr id="547859" name="Line 19"/>
            <p:cNvSpPr>
              <a:spLocks noChangeShapeType="1"/>
            </p:cNvSpPr>
            <p:nvPr/>
          </p:nvSpPr>
          <p:spPr bwMode="auto">
            <a:xfrm flipH="1">
              <a:off x="3597275" y="4533900"/>
              <a:ext cx="685800" cy="0"/>
            </a:xfrm>
            <a:prstGeom prst="line">
              <a:avLst/>
            </a:prstGeom>
            <a:noFill/>
            <a:ln w="25400">
              <a:solidFill>
                <a:schemeClr val="tx2">
                  <a:lumMod val="25000"/>
                </a:schemeClr>
              </a:solidFill>
              <a:round/>
              <a:headEnd type="none" w="sm" len="sm"/>
              <a:tailEnd type="stealth" w="med" len="lg"/>
            </a:ln>
          </p:spPr>
          <p:txBody>
            <a:bodyPr wrap="none" anchor="ctr"/>
            <a:lstStyle/>
            <a:p>
              <a:pPr fontAlgn="auto">
                <a:spcBef>
                  <a:spcPts val="0"/>
                </a:spcBef>
                <a:spcAft>
                  <a:spcPts val="0"/>
                </a:spcAft>
                <a:defRPr/>
              </a:pPr>
              <a:endParaRPr lang="en-US">
                <a:latin typeface="+mn-lt"/>
                <a:ea typeface="+mn-ea"/>
              </a:endParaRPr>
            </a:p>
          </p:txBody>
        </p:sp>
        <p:sp>
          <p:nvSpPr>
            <p:cNvPr id="547860" name="Line 20"/>
            <p:cNvSpPr>
              <a:spLocks noChangeShapeType="1"/>
            </p:cNvSpPr>
            <p:nvPr/>
          </p:nvSpPr>
          <p:spPr bwMode="auto">
            <a:xfrm>
              <a:off x="4511675" y="4000500"/>
              <a:ext cx="0" cy="533400"/>
            </a:xfrm>
            <a:prstGeom prst="line">
              <a:avLst/>
            </a:prstGeom>
            <a:noFill/>
            <a:ln w="25400">
              <a:solidFill>
                <a:schemeClr val="tx2">
                  <a:lumMod val="25000"/>
                </a:schemeClr>
              </a:solidFill>
              <a:round/>
              <a:headEnd type="none" w="sm" len="sm"/>
              <a:tailEnd type="none" w="sm" len="sm"/>
            </a:ln>
          </p:spPr>
          <p:txBody>
            <a:bodyPr wrap="none" anchor="ctr"/>
            <a:lstStyle/>
            <a:p>
              <a:pPr fontAlgn="auto">
                <a:spcBef>
                  <a:spcPts val="0"/>
                </a:spcBef>
                <a:spcAft>
                  <a:spcPts val="0"/>
                </a:spcAft>
                <a:defRPr/>
              </a:pPr>
              <a:endParaRPr lang="en-US">
                <a:latin typeface="+mn-lt"/>
                <a:ea typeface="+mn-ea"/>
              </a:endParaRPr>
            </a:p>
          </p:txBody>
        </p:sp>
        <p:sp>
          <p:nvSpPr>
            <p:cNvPr id="547861" name="Line 21"/>
            <p:cNvSpPr>
              <a:spLocks noChangeShapeType="1"/>
            </p:cNvSpPr>
            <p:nvPr/>
          </p:nvSpPr>
          <p:spPr bwMode="auto">
            <a:xfrm>
              <a:off x="4511675" y="4533900"/>
              <a:ext cx="762000" cy="0"/>
            </a:xfrm>
            <a:prstGeom prst="line">
              <a:avLst/>
            </a:prstGeom>
            <a:noFill/>
            <a:ln w="25400">
              <a:solidFill>
                <a:schemeClr val="tx2">
                  <a:lumMod val="25000"/>
                </a:schemeClr>
              </a:solidFill>
              <a:round/>
              <a:headEnd type="none" w="sm" len="sm"/>
              <a:tailEnd type="stealth" w="med" len="lg"/>
            </a:ln>
          </p:spPr>
          <p:txBody>
            <a:bodyPr wrap="none" anchor="ctr"/>
            <a:lstStyle/>
            <a:p>
              <a:pPr fontAlgn="auto">
                <a:spcBef>
                  <a:spcPts val="0"/>
                </a:spcBef>
                <a:spcAft>
                  <a:spcPts val="0"/>
                </a:spcAft>
                <a:defRPr/>
              </a:pPr>
              <a:endParaRPr lang="en-US">
                <a:latin typeface="+mn-lt"/>
                <a:ea typeface="+mn-ea"/>
              </a:endParaRPr>
            </a:p>
          </p:txBody>
        </p:sp>
      </p:grpSp>
      <p:sp>
        <p:nvSpPr>
          <p:cNvPr id="22" name="21 Rectángulo"/>
          <p:cNvSpPr/>
          <p:nvPr/>
        </p:nvSpPr>
        <p:spPr>
          <a:xfrm>
            <a:off x="1274704" y="285728"/>
            <a:ext cx="6969427"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UY" sz="2400" dirty="0">
                <a:ln w="11430"/>
                <a:solidFill>
                  <a:srgbClr val="000000"/>
                </a:solidFill>
                <a:latin typeface="Britannic Bold"/>
                <a:ea typeface="+mn-ea"/>
                <a:cs typeface="Britannic Bold"/>
              </a:rPr>
              <a:t>Soybean oil provides energy, essential fatty acids, </a:t>
            </a:r>
          </a:p>
          <a:p>
            <a:pPr algn="ctr">
              <a:defRPr/>
            </a:pPr>
            <a:r>
              <a:rPr lang="es-UY" sz="2400" dirty="0">
                <a:ln w="11430"/>
                <a:solidFill>
                  <a:srgbClr val="000000"/>
                </a:solidFill>
                <a:latin typeface="Britannic Bold"/>
                <a:ea typeface="+mn-ea"/>
                <a:cs typeface="Britannic Bold"/>
              </a:rPr>
              <a:t>and fatty acids for building blocks, BUT……</a:t>
            </a:r>
            <a:endParaRPr lang="es-ES_tradnl" sz="2400" dirty="0">
              <a:ln w="11430"/>
              <a:solidFill>
                <a:srgbClr val="000000"/>
              </a:solidFill>
              <a:latin typeface="Britannic Bold"/>
              <a:ea typeface="+mn-ea"/>
              <a:cs typeface="Britannic Bold"/>
            </a:endParaRPr>
          </a:p>
        </p:txBody>
      </p:sp>
    </p:spTree>
    <p:extLst>
      <p:ext uri="{BB962C8B-B14F-4D97-AF65-F5344CB8AC3E}">
        <p14:creationId xmlns:p14="http://schemas.microsoft.com/office/powerpoint/2010/main" val="3925011472"/>
      </p:ext>
    </p:extLst>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571472" y="1643050"/>
          <a:ext cx="8143932" cy="3635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a:off x="631889" y="5250150"/>
            <a:ext cx="3254818"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s-ES_tradnl" sz="2400" dirty="0" smtClean="0">
                <a:ln w="11430"/>
                <a:latin typeface="Britannic Bold"/>
                <a:cs typeface="Britannic Bold"/>
              </a:rPr>
              <a:t>More </a:t>
            </a:r>
          </a:p>
          <a:p>
            <a:pPr algn="ctr" eaLnBrk="1" hangingPunct="1">
              <a:defRPr/>
            </a:pPr>
            <a:r>
              <a:rPr lang="es-ES_tradnl" sz="2400" dirty="0" smtClean="0">
                <a:ln w="11430"/>
                <a:latin typeface="Britannic Bold"/>
                <a:cs typeface="Britannic Bold"/>
              </a:rPr>
              <a:t>Pro-Inflammatory</a:t>
            </a:r>
            <a:r>
              <a:rPr lang="es-ES_tradnl" sz="2200" dirty="0" smtClean="0">
                <a:ln w="11430"/>
                <a:latin typeface="Britannic Bold"/>
                <a:cs typeface="Britannic Bold"/>
              </a:rPr>
              <a:t>                          </a:t>
            </a:r>
            <a:endParaRPr lang="es-ES_tradnl" dirty="0" smtClean="0">
              <a:ln w="11430"/>
              <a:latin typeface="Britannic Bold"/>
              <a:cs typeface="Britannic Bold"/>
            </a:endParaRPr>
          </a:p>
        </p:txBody>
      </p:sp>
      <p:sp>
        <p:nvSpPr>
          <p:cNvPr id="6" name="10 CuadroTexto"/>
          <p:cNvSpPr txBox="1"/>
          <p:nvPr/>
        </p:nvSpPr>
        <p:spPr>
          <a:xfrm>
            <a:off x="5598224" y="5237575"/>
            <a:ext cx="3254818"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s-ES_tradnl" sz="2400" dirty="0" err="1" smtClean="0">
                <a:ln w="11430"/>
                <a:latin typeface="Britannic Bold"/>
                <a:cs typeface="Britannic Bold"/>
              </a:rPr>
              <a:t>Less</a:t>
            </a:r>
            <a:r>
              <a:rPr lang="es-ES_tradnl" sz="2400" dirty="0" smtClean="0">
                <a:ln w="11430"/>
                <a:latin typeface="Britannic Bold"/>
                <a:cs typeface="Britannic Bold"/>
              </a:rPr>
              <a:t> </a:t>
            </a:r>
          </a:p>
          <a:p>
            <a:pPr algn="ctr" eaLnBrk="1" hangingPunct="1">
              <a:defRPr/>
            </a:pPr>
            <a:r>
              <a:rPr lang="es-ES_tradnl" sz="2400" dirty="0" smtClean="0">
                <a:ln w="11430"/>
                <a:latin typeface="Britannic Bold"/>
                <a:cs typeface="Britannic Bold"/>
              </a:rPr>
              <a:t>Pro-Inflammatory</a:t>
            </a:r>
            <a:r>
              <a:rPr lang="es-ES_tradnl" sz="2200" dirty="0" smtClean="0">
                <a:ln w="11430"/>
                <a:latin typeface="Britannic Bold"/>
                <a:cs typeface="Britannic Bold"/>
              </a:rPr>
              <a:t>                          </a:t>
            </a:r>
            <a:endParaRPr lang="es-ES_tradnl" dirty="0" smtClean="0">
              <a:ln w="11430"/>
              <a:latin typeface="Britannic Bold"/>
              <a:cs typeface="Britannic Bold"/>
            </a:endParaRPr>
          </a:p>
        </p:txBody>
      </p:sp>
      <p:sp>
        <p:nvSpPr>
          <p:cNvPr id="8" name="Title 7"/>
          <p:cNvSpPr>
            <a:spLocks noGrp="1"/>
          </p:cNvSpPr>
          <p:nvPr>
            <p:ph type="title"/>
          </p:nvPr>
        </p:nvSpPr>
        <p:spPr/>
        <p:txBody>
          <a:bodyPr>
            <a:normAutofit fontScale="90000"/>
          </a:bodyPr>
          <a:lstStyle/>
          <a:p>
            <a:r>
              <a:rPr lang="es-UY" dirty="0" err="1" smtClean="0">
                <a:ln w="11430"/>
                <a:latin typeface="Calibri" pitchFamily="34" charset="0"/>
                <a:cs typeface="Britannic Bold"/>
              </a:rPr>
              <a:t>If</a:t>
            </a:r>
            <a:r>
              <a:rPr lang="es-UY" dirty="0" smtClean="0">
                <a:ln w="11430"/>
                <a:latin typeface="Calibri" pitchFamily="34" charset="0"/>
                <a:cs typeface="Britannic Bold"/>
              </a:rPr>
              <a:t> </a:t>
            </a:r>
            <a:r>
              <a:rPr lang="es-UY" dirty="0" err="1" smtClean="0">
                <a:ln w="11430"/>
                <a:latin typeface="Calibri" pitchFamily="34" charset="0"/>
                <a:cs typeface="Britannic Bold"/>
              </a:rPr>
              <a:t>you</a:t>
            </a:r>
            <a:r>
              <a:rPr lang="es-UY" dirty="0" smtClean="0">
                <a:ln w="11430"/>
                <a:latin typeface="Calibri" pitchFamily="34" charset="0"/>
                <a:cs typeface="Britannic Bold"/>
              </a:rPr>
              <a:t> are </a:t>
            </a:r>
            <a:r>
              <a:rPr lang="es-UY" dirty="0" err="1" smtClean="0">
                <a:ln w="11430"/>
                <a:latin typeface="Calibri" pitchFamily="34" charset="0"/>
                <a:cs typeface="Britannic Bold"/>
              </a:rPr>
              <a:t>going</a:t>
            </a:r>
            <a:r>
              <a:rPr lang="es-UY" dirty="0" smtClean="0">
                <a:ln w="11430"/>
                <a:latin typeface="Calibri" pitchFamily="34" charset="0"/>
                <a:cs typeface="Britannic Bold"/>
              </a:rPr>
              <a:t> </a:t>
            </a:r>
            <a:r>
              <a:rPr lang="es-UY" dirty="0" err="1" smtClean="0">
                <a:ln w="11430"/>
                <a:latin typeface="Calibri" pitchFamily="34" charset="0"/>
                <a:cs typeface="Britannic Bold"/>
              </a:rPr>
              <a:t>to</a:t>
            </a:r>
            <a:r>
              <a:rPr lang="es-UY" dirty="0" smtClean="0">
                <a:ln w="11430"/>
                <a:latin typeface="Calibri" pitchFamily="34" charset="0"/>
                <a:cs typeface="Britannic Bold"/>
              </a:rPr>
              <a:t> use PN, </a:t>
            </a:r>
            <a:r>
              <a:rPr lang="es-UY" dirty="0" err="1" smtClean="0">
                <a:ln w="11430"/>
                <a:latin typeface="Calibri" pitchFamily="34" charset="0"/>
                <a:cs typeface="Britannic Bold"/>
              </a:rPr>
              <a:t>which</a:t>
            </a:r>
            <a:r>
              <a:rPr lang="es-UY" dirty="0" smtClean="0">
                <a:ln w="11430"/>
                <a:latin typeface="Calibri" pitchFamily="34" charset="0"/>
                <a:cs typeface="Britannic Bold"/>
              </a:rPr>
              <a:t> </a:t>
            </a:r>
            <a:r>
              <a:rPr lang="es-UY" dirty="0" err="1" smtClean="0">
                <a:ln w="11430"/>
                <a:latin typeface="Calibri" pitchFamily="34" charset="0"/>
                <a:cs typeface="Britannic Bold"/>
              </a:rPr>
              <a:t>lipid</a:t>
            </a:r>
            <a:r>
              <a:rPr lang="es-UY" dirty="0" smtClean="0">
                <a:ln w="11430"/>
                <a:latin typeface="Calibri" pitchFamily="34" charset="0"/>
                <a:cs typeface="Britannic Bold"/>
              </a:rPr>
              <a:t> </a:t>
            </a:r>
            <a:r>
              <a:rPr lang="es-UY" dirty="0" err="1" smtClean="0">
                <a:ln w="11430"/>
                <a:latin typeface="Calibri" pitchFamily="34" charset="0"/>
                <a:cs typeface="Britannic Bold"/>
              </a:rPr>
              <a:t>emulsion</a:t>
            </a:r>
            <a:r>
              <a:rPr lang="es-UY" dirty="0" smtClean="0">
                <a:ln w="11430"/>
                <a:latin typeface="Calibri" pitchFamily="34" charset="0"/>
                <a:cs typeface="Britannic Bold"/>
              </a:rPr>
              <a:t>?</a:t>
            </a:r>
            <a:endParaRPr lang="en-US" dirty="0">
              <a:latin typeface="Calibri" pitchFamily="34" charset="0"/>
            </a:endParaRPr>
          </a:p>
        </p:txBody>
      </p:sp>
      <p:sp>
        <p:nvSpPr>
          <p:cNvPr id="12" name="Rectangle 11"/>
          <p:cNvSpPr/>
          <p:nvPr/>
        </p:nvSpPr>
        <p:spPr>
          <a:xfrm>
            <a:off x="152400" y="6364069"/>
            <a:ext cx="4572000" cy="307777"/>
          </a:xfrm>
          <a:prstGeom prst="rect">
            <a:avLst/>
          </a:prstGeom>
        </p:spPr>
        <p:txBody>
          <a:bodyPr>
            <a:spAutoFit/>
          </a:bodyPr>
          <a:lstStyle/>
          <a:p>
            <a:r>
              <a:rPr lang="en-US" sz="1400" dirty="0" err="1" smtClean="0"/>
              <a:t>Vanek</a:t>
            </a:r>
            <a:r>
              <a:rPr lang="en-US" sz="1400" dirty="0" smtClean="0"/>
              <a:t> VW, et al. </a:t>
            </a:r>
            <a:r>
              <a:rPr lang="en-US" sz="1400" i="1" dirty="0" err="1" smtClean="0"/>
              <a:t>Nutr</a:t>
            </a:r>
            <a:r>
              <a:rPr lang="en-US" sz="1400" i="1" dirty="0" smtClean="0"/>
              <a:t> </a:t>
            </a:r>
            <a:r>
              <a:rPr lang="en-US" sz="1400" i="1" dirty="0" err="1" smtClean="0"/>
              <a:t>Clin</a:t>
            </a:r>
            <a:r>
              <a:rPr lang="en-US" sz="1400" i="1" dirty="0" smtClean="0"/>
              <a:t> </a:t>
            </a:r>
            <a:r>
              <a:rPr lang="en-US" sz="1400" i="1" dirty="0" err="1" smtClean="0"/>
              <a:t>Pract</a:t>
            </a:r>
            <a:r>
              <a:rPr lang="en-US" sz="1400" dirty="0" smtClean="0"/>
              <a:t>. 2012;27(2):150-192.</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280160" y="18506"/>
            <a:ext cx="7615646" cy="1097280"/>
          </a:xfrm>
        </p:spPr>
        <p:txBody>
          <a:bodyPr/>
          <a:lstStyle/>
          <a:p>
            <a:r>
              <a:rPr lang="en-US" altLang="en-US" dirty="0" smtClean="0"/>
              <a:t>Lipid-free PN?</a:t>
            </a:r>
          </a:p>
        </p:txBody>
      </p:sp>
      <p:sp>
        <p:nvSpPr>
          <p:cNvPr id="62467" name="Content Placeholder 2"/>
          <p:cNvSpPr>
            <a:spLocks noGrp="1"/>
          </p:cNvSpPr>
          <p:nvPr>
            <p:ph idx="1"/>
          </p:nvPr>
        </p:nvSpPr>
        <p:spPr>
          <a:xfrm>
            <a:off x="971550" y="1715044"/>
            <a:ext cx="7924256" cy="4976949"/>
          </a:xfrm>
        </p:spPr>
        <p:txBody>
          <a:bodyPr>
            <a:normAutofit fontScale="92500" lnSpcReduction="10000"/>
          </a:bodyPr>
          <a:lstStyle/>
          <a:p>
            <a:pPr>
              <a:buNone/>
            </a:pPr>
            <a:r>
              <a:rPr lang="en-CA" altLang="en-US" b="1" dirty="0" smtClean="0"/>
              <a:t>Recommendation: </a:t>
            </a:r>
          </a:p>
          <a:p>
            <a:r>
              <a:rPr lang="en-CA" altLang="en-US" dirty="0" smtClean="0"/>
              <a:t>Based on 2 level 2 studies, in critically ill patients who are not malnourished, are tolerating some EN, or when parenteral nutrition is indicated for short term use (&lt; 10 days), withholding lipids high in soybean oil should be considered </a:t>
            </a:r>
          </a:p>
          <a:p>
            <a:r>
              <a:rPr lang="en-CA" altLang="en-US" dirty="0" smtClean="0"/>
              <a:t>There are insufficient data to make a recommendation about withholding lipids high in soybean oil in critically ill patients who are malnourished or those requiring PN for long term (&gt; 10 days)  </a:t>
            </a:r>
          </a:p>
          <a:p>
            <a:r>
              <a:rPr lang="en-CA" altLang="en-US" dirty="0" smtClean="0"/>
              <a:t>Practitioners will have to weigh the safety and benefits of withholding lipids high in soybean oil on an individual case-by-case basis in these latter patient populations	</a:t>
            </a:r>
            <a:endParaRPr lang="en-US" altLang="en-US" dirty="0" smtClean="0"/>
          </a:p>
          <a:p>
            <a:endParaRPr lang="en-US" altLang="en-US" dirty="0" smtClean="0"/>
          </a:p>
        </p:txBody>
      </p:sp>
      <p:sp>
        <p:nvSpPr>
          <p:cNvPr id="62468" name="TextBox 3"/>
          <p:cNvSpPr txBox="1">
            <a:spLocks noChangeArrowheads="1"/>
          </p:cNvSpPr>
          <p:nvPr/>
        </p:nvSpPr>
        <p:spPr bwMode="auto">
          <a:xfrm>
            <a:off x="1047750" y="981075"/>
            <a:ext cx="7696200" cy="1323975"/>
          </a:xfrm>
          <a:prstGeom prst="rect">
            <a:avLst/>
          </a:prstGeom>
          <a:noFill/>
          <a:ln w="9525">
            <a:noFill/>
            <a:miter lim="800000"/>
            <a:headEnd/>
            <a:tailEnd/>
          </a:ln>
        </p:spPr>
        <p:txBody>
          <a:bodyPr>
            <a:spAutoFit/>
          </a:bodyPr>
          <a:lstStyle/>
          <a:p>
            <a:pPr algn="ctr" eaLnBrk="1" hangingPunct="1"/>
            <a:r>
              <a:rPr lang="en-CA" altLang="en-US" dirty="0"/>
              <a:t>There are no new randomized controlled trials since the 2009 update and hence there are no changes to the recommendation.</a:t>
            </a:r>
            <a:endParaRPr lang="en-US" altLang="en-US" dirty="0"/>
          </a:p>
          <a:p>
            <a:pPr eaLnBrk="1" hangingPunct="1"/>
            <a:endParaRPr lang="en-US" altLang="en-US"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nvGraphicFramePr>
        <p:xfrm>
          <a:off x="817563" y="1903413"/>
          <a:ext cx="7456487" cy="3690938"/>
        </p:xfrm>
        <a:graphic>
          <a:graphicData uri="http://schemas.openxmlformats.org/drawingml/2006/table">
            <a:tbl>
              <a:tblPr/>
              <a:tblGrid>
                <a:gridCol w="1490662"/>
                <a:gridCol w="1490663"/>
                <a:gridCol w="1492250"/>
                <a:gridCol w="1490662"/>
                <a:gridCol w="1492250"/>
              </a:tblGrid>
              <a:tr h="106997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Britannic Bold" pitchFamily="34" charset="0"/>
                          <a:ea typeface="MS PGothic" pitchFamily="34" charset="-128"/>
                        </a:rPr>
                        <a:t>High LCT</a:t>
                      </a:r>
                    </a:p>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Britannic Bold" pitchFamily="34" charset="0"/>
                          <a:ea typeface="MS PGothic" pitchFamily="34" charset="-128"/>
                        </a:rPr>
                        <a:t>ω-6</a:t>
                      </a:r>
                    </a:p>
                  </a:txBody>
                  <a:tcPr marT="45705" marB="4570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Britannic Bold" pitchFamily="34" charset="0"/>
                          <a:ea typeface="MS PGothic" pitchFamily="34" charset="-128"/>
                        </a:rPr>
                        <a:t>MCT/LCT</a:t>
                      </a:r>
                    </a:p>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Britannic Bold" pitchFamily="34" charset="0"/>
                          <a:ea typeface="MS PGothic" pitchFamily="34" charset="-128"/>
                        </a:rPr>
                        <a:t>50:50</a:t>
                      </a:r>
                    </a:p>
                  </a:txBody>
                  <a:tcPr marT="45705" marB="4570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Britannic Bold" pitchFamily="34" charset="0"/>
                          <a:ea typeface="MS PGothic" pitchFamily="34" charset="-128"/>
                        </a:rPr>
                        <a:t>High MUFA</a:t>
                      </a:r>
                    </a:p>
                    <a:p>
                      <a:pPr marL="0" marR="0" lvl="0" indent="0" algn="ctr" defTabSz="914400" rtl="0" eaLnBrk="1" fontAlgn="base" latinLnBrk="0" hangingPunct="1">
                        <a:lnSpc>
                          <a:spcPct val="15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Britannic Bold" pitchFamily="34" charset="0"/>
                          <a:ea typeface="MS PGothic" pitchFamily="34" charset="-128"/>
                        </a:rPr>
                        <a:t>Ω</a:t>
                      </a:r>
                      <a:r>
                        <a:rPr kumimoji="0" lang="es-ES" sz="1800" b="0" i="0" u="none" strike="noStrike" cap="none" normalizeH="0" baseline="0" smtClean="0">
                          <a:ln>
                            <a:noFill/>
                          </a:ln>
                          <a:solidFill>
                            <a:schemeClr val="tx1"/>
                          </a:solidFill>
                          <a:effectLst/>
                          <a:latin typeface="Britannic Bold" pitchFamily="34" charset="0"/>
                          <a:ea typeface="MS PGothic" pitchFamily="34" charset="-128"/>
                        </a:rPr>
                        <a:t>-9</a:t>
                      </a:r>
                    </a:p>
                  </a:txBody>
                  <a:tcPr marT="45705" marB="4570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Britannic Bold" pitchFamily="34" charset="0"/>
                          <a:ea typeface="MS PGothic" pitchFamily="34" charset="-128"/>
                        </a:rPr>
                        <a:t>High PUFA</a:t>
                      </a:r>
                    </a:p>
                    <a:p>
                      <a:pPr marL="0" marR="0" lvl="0" indent="0" algn="ctr" defTabSz="914400" rtl="0" eaLnBrk="1" fontAlgn="base" latinLnBrk="0" hangingPunct="1">
                        <a:lnSpc>
                          <a:spcPct val="15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Britannic Bold" pitchFamily="34" charset="0"/>
                          <a:ea typeface="MS PGothic" pitchFamily="34" charset="-128"/>
                        </a:rPr>
                        <a:t>Ω</a:t>
                      </a:r>
                      <a:r>
                        <a:rPr kumimoji="0" lang="es-ES" sz="1800" b="0" i="0" u="none" strike="noStrike" cap="none" normalizeH="0" baseline="0" smtClean="0">
                          <a:ln>
                            <a:noFill/>
                          </a:ln>
                          <a:solidFill>
                            <a:schemeClr val="tx1"/>
                          </a:solidFill>
                          <a:effectLst/>
                          <a:latin typeface="Britannic Bold" pitchFamily="34" charset="0"/>
                          <a:ea typeface="MS PGothic" pitchFamily="34" charset="-128"/>
                        </a:rPr>
                        <a:t>-3</a:t>
                      </a:r>
                    </a:p>
                  </a:txBody>
                  <a:tcPr marT="45705" marB="4570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Britannic Bold" pitchFamily="34" charset="0"/>
                          <a:ea typeface="MS PGothic" pitchFamily="34" charset="-128"/>
                        </a:rPr>
                        <a:t>Mixtures</a:t>
                      </a:r>
                    </a:p>
                  </a:txBody>
                  <a:tcPr marT="45705" marB="45705"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997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Narrow" pitchFamily="34" charset="0"/>
                          <a:ea typeface="MS PGothic" pitchFamily="34" charset="-128"/>
                        </a:rPr>
                        <a:t>Soybean Oil (SO)</a:t>
                      </a:r>
                    </a:p>
                  </a:txBody>
                  <a:tcPr marT="45705" marB="45705"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Narrow" pitchFamily="34" charset="0"/>
                          <a:ea typeface="MS PGothic" pitchFamily="34" charset="-128"/>
                        </a:rPr>
                        <a:t>SO + Coconut</a:t>
                      </a:r>
                    </a:p>
                  </a:txBody>
                  <a:tcPr marT="45705" marB="45705"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Narrow" pitchFamily="34" charset="0"/>
                          <a:ea typeface="MS PGothic" pitchFamily="34" charset="-128"/>
                        </a:rPr>
                        <a:t>Olive Oil</a:t>
                      </a:r>
                    </a:p>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Narrow" pitchFamily="34" charset="0"/>
                          <a:ea typeface="MS PGothic" pitchFamily="34" charset="-128"/>
                        </a:rPr>
                        <a:t> (OO) + SO</a:t>
                      </a:r>
                    </a:p>
                  </a:txBody>
                  <a:tcPr marT="45705" marB="45705"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Narrow" pitchFamily="34" charset="0"/>
                          <a:ea typeface="MS PGothic" pitchFamily="34" charset="-128"/>
                        </a:rPr>
                        <a:t>Fish Oil (FO)</a:t>
                      </a:r>
                    </a:p>
                  </a:txBody>
                  <a:tcPr marT="45705" marB="45705"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Narrow" pitchFamily="34" charset="0"/>
                          <a:ea typeface="MS PGothic" pitchFamily="34" charset="-128"/>
                        </a:rPr>
                        <a:t>SO, FO, Coconut, OO</a:t>
                      </a:r>
                    </a:p>
                  </a:txBody>
                  <a:tcPr marT="45705" marB="45705"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r>
              <a:tr h="155098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Narrow" pitchFamily="34" charset="0"/>
                          <a:ea typeface="MS PGothic" pitchFamily="34" charset="-128"/>
                        </a:rPr>
                        <a:t>Intralipid</a:t>
                      </a:r>
                      <a:r>
                        <a:rPr kumimoji="0" lang="es-ES" sz="1800" b="0" i="0" u="none" strike="noStrike" cap="none" normalizeH="0" baseline="30000" smtClean="0">
                          <a:ln>
                            <a:noFill/>
                          </a:ln>
                          <a:solidFill>
                            <a:schemeClr val="tx1"/>
                          </a:solidFill>
                          <a:effectLst/>
                          <a:latin typeface="Lucida Grande" charset="0"/>
                          <a:ea typeface="MS PGothic" pitchFamily="34" charset="-128"/>
                        </a:rPr>
                        <a:t>®</a:t>
                      </a:r>
                      <a:r>
                        <a:rPr kumimoji="0" lang="es-ES" sz="1800" b="0" i="0" u="none" strike="noStrike" cap="none" normalizeH="0" baseline="0" smtClean="0">
                          <a:ln>
                            <a:noFill/>
                          </a:ln>
                          <a:solidFill>
                            <a:schemeClr val="tx1"/>
                          </a:solidFill>
                          <a:effectLst/>
                          <a:latin typeface="Arial Narrow" pitchFamily="34" charset="0"/>
                          <a:ea typeface="MS PGothic" pitchFamily="34" charset="-128"/>
                        </a:rPr>
                        <a:t> </a:t>
                      </a:r>
                    </a:p>
                  </a:txBody>
                  <a:tcPr marT="45705" marB="45705"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Narrow" pitchFamily="34" charset="0"/>
                          <a:ea typeface="MS PGothic" pitchFamily="34" charset="-128"/>
                        </a:rPr>
                        <a:t>Lipofundin</a:t>
                      </a:r>
                      <a:r>
                        <a:rPr kumimoji="0" lang="es-ES" sz="1800" b="0" i="0" u="none" strike="noStrike" cap="none" normalizeH="0" baseline="30000" smtClean="0">
                          <a:ln>
                            <a:noFill/>
                          </a:ln>
                          <a:solidFill>
                            <a:schemeClr val="tx1"/>
                          </a:solidFill>
                          <a:effectLst/>
                          <a:latin typeface="Lucida Grande" charset="0"/>
                          <a:ea typeface="MS PGothic" pitchFamily="34" charset="-128"/>
                        </a:rPr>
                        <a:t>®</a:t>
                      </a:r>
                      <a:r>
                        <a:rPr kumimoji="0" lang="es-ES" sz="1800" b="0" i="0" u="none" strike="noStrike" cap="none" normalizeH="0" baseline="0" smtClean="0">
                          <a:ln>
                            <a:noFill/>
                          </a:ln>
                          <a:solidFill>
                            <a:schemeClr val="tx1"/>
                          </a:solidFill>
                          <a:effectLst/>
                          <a:latin typeface="Arial Narrow" pitchFamily="34" charset="0"/>
                          <a:ea typeface="MS PGothic" pitchFamily="34" charset="-128"/>
                        </a:rPr>
                        <a:t> (MCT/LCT)</a:t>
                      </a:r>
                      <a:r>
                        <a:rPr kumimoji="0" lang="es-ES" sz="1800" b="0" i="0" u="none" strike="noStrike" cap="none" normalizeH="0" baseline="30000" smtClean="0">
                          <a:ln>
                            <a:noFill/>
                          </a:ln>
                          <a:solidFill>
                            <a:schemeClr val="tx1"/>
                          </a:solidFill>
                          <a:effectLst/>
                          <a:latin typeface="Lucida Grande" charset="0"/>
                          <a:ea typeface="MS PGothic" pitchFamily="34" charset="-128"/>
                        </a:rPr>
                        <a:t>®</a:t>
                      </a:r>
                      <a:endParaRPr kumimoji="0" lang="es-ES" sz="1800" b="0" i="0" u="none" strike="noStrike" cap="none" normalizeH="0" baseline="30000" smtClean="0">
                        <a:ln>
                          <a:noFill/>
                        </a:ln>
                        <a:solidFill>
                          <a:schemeClr val="tx1"/>
                        </a:solidFill>
                        <a:effectLst/>
                        <a:latin typeface="Arial Narrow" pitchFamily="34" charset="0"/>
                        <a:ea typeface="MS PGothic" pitchFamily="34" charset="-128"/>
                      </a:endParaRPr>
                    </a:p>
                    <a:p>
                      <a:pPr marL="0" marR="0" lvl="0" indent="0" algn="ctr" defTabSz="914400" rtl="0" eaLnBrk="1" fontAlgn="base" latinLnBrk="0" hangingPunct="1">
                        <a:lnSpc>
                          <a:spcPct val="15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Narrow" pitchFamily="34" charset="0"/>
                        <a:ea typeface="MS PGothic" pitchFamily="34" charset="-128"/>
                      </a:endParaRPr>
                    </a:p>
                  </a:txBody>
                  <a:tcPr marT="45705" marB="45705"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Narrow" pitchFamily="34" charset="0"/>
                          <a:ea typeface="MS PGothic" pitchFamily="34" charset="-128"/>
                        </a:rPr>
                        <a:t>ClinOleic</a:t>
                      </a:r>
                      <a:r>
                        <a:rPr kumimoji="0" lang="es-ES" sz="1800" b="0" i="0" u="none" strike="noStrike" cap="none" normalizeH="0" baseline="30000" smtClean="0">
                          <a:ln>
                            <a:noFill/>
                          </a:ln>
                          <a:solidFill>
                            <a:schemeClr val="tx1"/>
                          </a:solidFill>
                          <a:effectLst/>
                          <a:latin typeface="Lucida Grande" charset="0"/>
                          <a:ea typeface="MS PGothic" pitchFamily="34" charset="-128"/>
                        </a:rPr>
                        <a:t>®</a:t>
                      </a:r>
                      <a:endParaRPr kumimoji="0" lang="es-ES" sz="1800" b="0" i="0" u="none" strike="noStrike" cap="none" normalizeH="0" baseline="30000" smtClean="0">
                        <a:ln>
                          <a:noFill/>
                        </a:ln>
                        <a:solidFill>
                          <a:schemeClr val="tx1"/>
                        </a:solidFill>
                        <a:effectLst/>
                        <a:latin typeface="Arial Narrow" pitchFamily="34" charset="0"/>
                        <a:ea typeface="MS PGothic" pitchFamily="34" charset="-128"/>
                      </a:endParaRPr>
                    </a:p>
                  </a:txBody>
                  <a:tcPr marT="45705" marB="45705"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Narrow" pitchFamily="34" charset="0"/>
                          <a:ea typeface="MS PGothic" pitchFamily="34" charset="-128"/>
                        </a:rPr>
                        <a:t>       Omegaven</a:t>
                      </a:r>
                      <a:r>
                        <a:rPr kumimoji="0" lang="es-ES" sz="1800" b="0" i="0" u="none" strike="noStrike" cap="none" normalizeH="0" baseline="30000" smtClean="0">
                          <a:ln>
                            <a:noFill/>
                          </a:ln>
                          <a:solidFill>
                            <a:schemeClr val="tx1"/>
                          </a:solidFill>
                          <a:effectLst/>
                          <a:latin typeface="Lucida Grande" charset="0"/>
                          <a:ea typeface="MS PGothic" pitchFamily="34" charset="-128"/>
                        </a:rPr>
                        <a:t>®</a:t>
                      </a:r>
                      <a:endParaRPr kumimoji="0" lang="es-ES" sz="1800" b="0" i="0" u="none" strike="noStrike" cap="none" normalizeH="0" baseline="30000" smtClean="0">
                        <a:ln>
                          <a:noFill/>
                        </a:ln>
                        <a:solidFill>
                          <a:schemeClr val="tx1"/>
                        </a:solidFill>
                        <a:effectLst/>
                        <a:latin typeface="Arial Narrow" pitchFamily="34" charset="0"/>
                        <a:ea typeface="MS PGothic" pitchFamily="34" charset="-128"/>
                      </a:endParaRPr>
                    </a:p>
                    <a:p>
                      <a:pPr marL="0" marR="0" lvl="0" indent="0" algn="ctr" defTabSz="914400" rtl="0" eaLnBrk="1" fontAlgn="base" latinLnBrk="0" hangingPunct="1">
                        <a:lnSpc>
                          <a:spcPct val="150000"/>
                        </a:lnSpc>
                        <a:spcBef>
                          <a:spcPct val="0"/>
                        </a:spcBef>
                        <a:spcAft>
                          <a:spcPct val="0"/>
                        </a:spcAft>
                        <a:buClrTx/>
                        <a:buSzTx/>
                        <a:buFontTx/>
                        <a:buNone/>
                        <a:tabLst/>
                      </a:pPr>
                      <a:endParaRPr kumimoji="0" lang="es-ES" sz="1800" b="0" i="0" u="none" strike="noStrike" cap="none" normalizeH="0" baseline="30000" smtClean="0">
                        <a:ln>
                          <a:noFill/>
                        </a:ln>
                        <a:solidFill>
                          <a:schemeClr val="tx1"/>
                        </a:solidFill>
                        <a:effectLst/>
                        <a:latin typeface="Arial Narrow" pitchFamily="34" charset="0"/>
                        <a:ea typeface="MS PGothic" pitchFamily="34" charset="-128"/>
                      </a:endParaRPr>
                    </a:p>
                  </a:txBody>
                  <a:tcPr marT="45705" marB="45705"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Narrow" pitchFamily="34" charset="0"/>
                          <a:ea typeface="MS PGothic" pitchFamily="34" charset="-128"/>
                        </a:rPr>
                        <a:t>SMOF</a:t>
                      </a:r>
                      <a:r>
                        <a:rPr kumimoji="0" lang="es-ES" sz="1800" b="0" i="0" u="none" strike="noStrike" cap="none" normalizeH="0" baseline="30000" smtClean="0">
                          <a:ln>
                            <a:noFill/>
                          </a:ln>
                          <a:solidFill>
                            <a:schemeClr val="tx1"/>
                          </a:solidFill>
                          <a:effectLst/>
                          <a:latin typeface="Lucida Grande" charset="0"/>
                          <a:ea typeface="MS PGothic" pitchFamily="34" charset="-128"/>
                        </a:rPr>
                        <a:t>®</a:t>
                      </a:r>
                      <a:endParaRPr kumimoji="0" lang="es-ES" sz="1800" b="0" i="0" u="none" strike="noStrike" cap="none" normalizeH="0" baseline="30000" smtClean="0">
                        <a:ln>
                          <a:noFill/>
                        </a:ln>
                        <a:solidFill>
                          <a:schemeClr val="tx1"/>
                        </a:solidFill>
                        <a:effectLst/>
                        <a:latin typeface="Arial Narrow" pitchFamily="34" charset="0"/>
                        <a:ea typeface="MS PGothic" pitchFamily="34" charset="-128"/>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Narrow" pitchFamily="34" charset="0"/>
                          <a:ea typeface="MS PGothic" pitchFamily="34" charset="-128"/>
                        </a:rPr>
                        <a:t>Lipoplus</a:t>
                      </a:r>
                      <a:r>
                        <a:rPr kumimoji="0" lang="es-ES" sz="1800" b="0" i="0" u="none" strike="noStrike" cap="none" normalizeH="0" baseline="30000" smtClean="0">
                          <a:ln>
                            <a:noFill/>
                          </a:ln>
                          <a:solidFill>
                            <a:schemeClr val="tx1"/>
                          </a:solidFill>
                          <a:effectLst/>
                          <a:latin typeface="Lucida Grande" charset="0"/>
                          <a:ea typeface="MS PGothic" pitchFamily="34" charset="-128"/>
                        </a:rPr>
                        <a:t>®</a:t>
                      </a:r>
                      <a:endParaRPr kumimoji="0" lang="es-ES" sz="1800" b="0" i="0" u="none" strike="noStrike" cap="none" normalizeH="0" baseline="30000" smtClean="0">
                        <a:ln>
                          <a:noFill/>
                        </a:ln>
                        <a:solidFill>
                          <a:schemeClr val="tx1"/>
                        </a:solidFill>
                        <a:effectLst/>
                        <a:latin typeface="Arial Narrow" pitchFamily="34" charset="0"/>
                        <a:ea typeface="MS PGothic" pitchFamily="34" charset="-128"/>
                      </a:endParaRPr>
                    </a:p>
                  </a:txBody>
                  <a:tcPr marT="45705" marB="45705"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4" name="Agrupar 5"/>
          <p:cNvGrpSpPr>
            <a:grpSpLocks/>
          </p:cNvGrpSpPr>
          <p:nvPr/>
        </p:nvGrpSpPr>
        <p:grpSpPr bwMode="auto">
          <a:xfrm>
            <a:off x="2203450" y="1677988"/>
            <a:ext cx="6864350" cy="4073525"/>
            <a:chOff x="1936303" y="1936524"/>
            <a:chExt cx="6865072" cy="4074247"/>
          </a:xfrm>
        </p:grpSpPr>
        <p:sp>
          <p:nvSpPr>
            <p:cNvPr id="63512" name="Marco 3"/>
            <p:cNvSpPr>
              <a:spLocks/>
            </p:cNvSpPr>
            <p:nvPr/>
          </p:nvSpPr>
          <p:spPr bwMode="auto">
            <a:xfrm>
              <a:off x="1936303" y="1936524"/>
              <a:ext cx="6865072" cy="4074247"/>
            </a:xfrm>
            <a:custGeom>
              <a:avLst/>
              <a:gdLst>
                <a:gd name="T0" fmla="*/ 0 w 6865072"/>
                <a:gd name="T1" fmla="*/ 0 h 4074247"/>
                <a:gd name="T2" fmla="*/ 6865072 w 6865072"/>
                <a:gd name="T3" fmla="*/ 0 h 4074247"/>
                <a:gd name="T4" fmla="*/ 6865072 w 6865072"/>
                <a:gd name="T5" fmla="*/ 4074247 h 4074247"/>
                <a:gd name="T6" fmla="*/ 0 w 6865072"/>
                <a:gd name="T7" fmla="*/ 4074247 h 4074247"/>
                <a:gd name="T8" fmla="*/ 0 w 6865072"/>
                <a:gd name="T9" fmla="*/ 0 h 4074247"/>
                <a:gd name="T10" fmla="*/ 509281 w 6865072"/>
                <a:gd name="T11" fmla="*/ 509281 h 4074247"/>
                <a:gd name="T12" fmla="*/ 509281 w 6865072"/>
                <a:gd name="T13" fmla="*/ 3564967 h 4074247"/>
                <a:gd name="T14" fmla="*/ 6355788 w 6865072"/>
                <a:gd name="T15" fmla="*/ 3564967 h 4074247"/>
                <a:gd name="T16" fmla="*/ 6355788 w 6865072"/>
                <a:gd name="T17" fmla="*/ 509281 h 4074247"/>
                <a:gd name="T18" fmla="*/ 509281 w 6865072"/>
                <a:gd name="T19" fmla="*/ 509281 h 4074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5072"/>
                <a:gd name="T31" fmla="*/ 0 h 4074247"/>
                <a:gd name="T32" fmla="*/ 6865072 w 6865072"/>
                <a:gd name="T33" fmla="*/ 4074247 h 4074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5072" h="4074247">
                  <a:moveTo>
                    <a:pt x="0" y="0"/>
                  </a:moveTo>
                  <a:lnTo>
                    <a:pt x="6865072" y="0"/>
                  </a:lnTo>
                  <a:lnTo>
                    <a:pt x="6865072" y="4074247"/>
                  </a:lnTo>
                  <a:lnTo>
                    <a:pt x="0" y="4074247"/>
                  </a:lnTo>
                  <a:lnTo>
                    <a:pt x="0" y="0"/>
                  </a:lnTo>
                  <a:close/>
                  <a:moveTo>
                    <a:pt x="509281" y="509281"/>
                  </a:moveTo>
                  <a:lnTo>
                    <a:pt x="509281" y="3564966"/>
                  </a:lnTo>
                  <a:lnTo>
                    <a:pt x="6355791" y="3564966"/>
                  </a:lnTo>
                  <a:lnTo>
                    <a:pt x="6355791" y="509281"/>
                  </a:lnTo>
                  <a:lnTo>
                    <a:pt x="509281" y="509281"/>
                  </a:lnTo>
                  <a:close/>
                </a:path>
              </a:pathLst>
            </a:custGeom>
            <a:solidFill>
              <a:srgbClr val="18B9D8"/>
            </a:solidFill>
            <a:ln w="12700" cap="flat" cmpd="sng">
              <a:solidFill>
                <a:schemeClr val="tx1"/>
              </a:solidFill>
              <a:prstDash val="solid"/>
              <a:round/>
              <a:headEnd/>
              <a:tailEnd/>
            </a:ln>
            <a:effectLst>
              <a:outerShdw dist="23000" algn="bl" rotWithShape="0">
                <a:srgbClr val="000000">
                  <a:alpha val="39998"/>
                </a:srgbClr>
              </a:outerShdw>
            </a:effectLst>
          </p:spPr>
          <p:txBody>
            <a:bodyPr anchor="ctr"/>
            <a:lstStyle/>
            <a:p>
              <a:endParaRPr lang="en-US"/>
            </a:p>
          </p:txBody>
        </p:sp>
        <p:sp>
          <p:nvSpPr>
            <p:cNvPr id="5" name="CuadroTexto 4"/>
            <p:cNvSpPr txBox="1"/>
            <p:nvPr/>
          </p:nvSpPr>
          <p:spPr>
            <a:xfrm>
              <a:off x="2906763" y="2698495"/>
              <a:ext cx="5052195" cy="258532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s-ES" sz="5400" spc="50" dirty="0">
                  <a:ln w="11430"/>
                  <a:effectLst>
                    <a:outerShdw blurRad="76200" dist="50800" dir="5400000" algn="tl" rotWithShape="0">
                      <a:srgbClr val="000000">
                        <a:alpha val="65000"/>
                      </a:srgbClr>
                    </a:outerShdw>
                  </a:effectLst>
                  <a:latin typeface="Britannic Bold"/>
                  <a:ea typeface="MS PGothic" charset="0"/>
                  <a:cs typeface="Britannic Bold"/>
                </a:rPr>
                <a:t>ALTERNATIVE LIPID EMULSIONS</a:t>
              </a:r>
            </a:p>
          </p:txBody>
        </p:sp>
      </p:grpSp>
      <p:sp>
        <p:nvSpPr>
          <p:cNvPr id="7" name="Title 6"/>
          <p:cNvSpPr>
            <a:spLocks noGrp="1"/>
          </p:cNvSpPr>
          <p:nvPr>
            <p:ph type="title"/>
          </p:nvPr>
        </p:nvSpPr>
        <p:spPr/>
        <p:txBody>
          <a:bodyPr/>
          <a:lstStyle/>
          <a:p>
            <a:r>
              <a:rPr lang="en-US" dirty="0" smtClean="0"/>
              <a:t>Lipid Emulsions: Classification</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bwMode="auto">
          <a:xfrm>
            <a:off x="623841" y="1665614"/>
            <a:ext cx="7884466" cy="2862322"/>
          </a:xfrm>
          <a:prstGeom prst="rect">
            <a:avLst/>
          </a:prstGeom>
          <a:noFill/>
        </p:spPr>
        <p:txBody>
          <a:bodyPr wrap="none" anchor="ctr">
            <a:spAutoFit/>
          </a:bodyPr>
          <a:lstStyle/>
          <a:p>
            <a:pPr algn="ctr" eaLnBrk="1" fontAlgn="auto" hangingPunct="1">
              <a:lnSpc>
                <a:spcPct val="150000"/>
              </a:lnSpc>
              <a:spcBef>
                <a:spcPts val="0"/>
              </a:spcBef>
              <a:spcAft>
                <a:spcPts val="0"/>
              </a:spcAft>
              <a:defRPr/>
            </a:pPr>
            <a:r>
              <a:rPr lang="es-UY" sz="4000" dirty="0" err="1">
                <a:latin typeface="Britannic Bold" pitchFamily="34" charset="0"/>
                <a:cs typeface="Arial" charset="0"/>
              </a:rPr>
              <a:t>What</a:t>
            </a:r>
            <a:r>
              <a:rPr lang="es-UY" sz="4000" dirty="0">
                <a:latin typeface="Britannic Bold" pitchFamily="34" charset="0"/>
                <a:cs typeface="Arial" charset="0"/>
              </a:rPr>
              <a:t> </a:t>
            </a:r>
            <a:r>
              <a:rPr lang="es-UY" sz="4000" dirty="0" err="1" smtClean="0">
                <a:latin typeface="Britannic Bold" pitchFamily="34" charset="0"/>
                <a:cs typeface="Arial" charset="0"/>
              </a:rPr>
              <a:t>Does</a:t>
            </a:r>
            <a:r>
              <a:rPr lang="es-UY" sz="4000" dirty="0" smtClean="0">
                <a:latin typeface="Britannic Bold" pitchFamily="34" charset="0"/>
                <a:cs typeface="Arial" charset="0"/>
              </a:rPr>
              <a:t> </a:t>
            </a:r>
            <a:r>
              <a:rPr lang="es-UY" sz="4000" dirty="0" err="1">
                <a:latin typeface="Britannic Bold" pitchFamily="34" charset="0"/>
                <a:cs typeface="Arial" charset="0"/>
              </a:rPr>
              <a:t>the</a:t>
            </a:r>
            <a:r>
              <a:rPr lang="es-UY" sz="4000" dirty="0">
                <a:latin typeface="Britannic Bold" pitchFamily="34" charset="0"/>
                <a:cs typeface="Arial" charset="0"/>
              </a:rPr>
              <a:t> </a:t>
            </a:r>
            <a:r>
              <a:rPr lang="es-UY" sz="4000" dirty="0" err="1" smtClean="0">
                <a:latin typeface="Britannic Bold" pitchFamily="34" charset="0"/>
                <a:cs typeface="Arial" charset="0"/>
              </a:rPr>
              <a:t>Evidence</a:t>
            </a:r>
            <a:r>
              <a:rPr lang="es-UY" sz="4000" dirty="0" smtClean="0">
                <a:latin typeface="Britannic Bold" pitchFamily="34" charset="0"/>
                <a:cs typeface="Arial" charset="0"/>
              </a:rPr>
              <a:t> Show </a:t>
            </a:r>
            <a:endParaRPr lang="es-UY" sz="4000" dirty="0">
              <a:latin typeface="Britannic Bold" pitchFamily="34" charset="0"/>
              <a:cs typeface="Arial" charset="0"/>
            </a:endParaRPr>
          </a:p>
          <a:p>
            <a:pPr algn="ctr" eaLnBrk="1" fontAlgn="auto" hangingPunct="1">
              <a:lnSpc>
                <a:spcPct val="150000"/>
              </a:lnSpc>
              <a:spcBef>
                <a:spcPts val="0"/>
              </a:spcBef>
              <a:spcAft>
                <a:spcPts val="0"/>
              </a:spcAft>
              <a:defRPr/>
            </a:pPr>
            <a:r>
              <a:rPr lang="es-UY" sz="4000" dirty="0" err="1" smtClean="0">
                <a:latin typeface="Britannic Bold" pitchFamily="34" charset="0"/>
                <a:cs typeface="Arial" charset="0"/>
              </a:rPr>
              <a:t>About</a:t>
            </a:r>
            <a:r>
              <a:rPr lang="es-UY" sz="4000" dirty="0" smtClean="0">
                <a:latin typeface="Britannic Bold" pitchFamily="34" charset="0"/>
                <a:cs typeface="Arial" charset="0"/>
              </a:rPr>
              <a:t> </a:t>
            </a:r>
            <a:r>
              <a:rPr lang="es-UY" sz="4000" dirty="0">
                <a:latin typeface="Britannic Bold" pitchFamily="34" charset="0"/>
                <a:cs typeface="Arial" charset="0"/>
              </a:rPr>
              <a:t>Alternative Lipid Emulsions </a:t>
            </a:r>
          </a:p>
          <a:p>
            <a:pPr algn="ctr" eaLnBrk="1" fontAlgn="auto" hangingPunct="1">
              <a:lnSpc>
                <a:spcPct val="150000"/>
              </a:lnSpc>
              <a:spcBef>
                <a:spcPts val="0"/>
              </a:spcBef>
              <a:spcAft>
                <a:spcPts val="0"/>
              </a:spcAft>
              <a:defRPr/>
            </a:pPr>
            <a:r>
              <a:rPr lang="es-UY" sz="4000" dirty="0">
                <a:latin typeface="Britannic Bold" pitchFamily="34" charset="0"/>
                <a:cs typeface="Arial" charset="0"/>
              </a:rPr>
              <a:t>in the Critically Ill?</a:t>
            </a:r>
            <a:endParaRPr lang="es-ES_tradnl" sz="4000" dirty="0">
              <a:latin typeface="Britannic Bold" pitchFamily="34" charset="0"/>
              <a:cs typeface="Arial" charset="0"/>
            </a:endParaRPr>
          </a:p>
        </p:txBody>
      </p:sp>
      <p:grpSp>
        <p:nvGrpSpPr>
          <p:cNvPr id="2" name="Agrupar 12"/>
          <p:cNvGrpSpPr>
            <a:grpSpLocks/>
          </p:cNvGrpSpPr>
          <p:nvPr/>
        </p:nvGrpSpPr>
        <p:grpSpPr bwMode="auto">
          <a:xfrm>
            <a:off x="630238" y="4819650"/>
            <a:ext cx="7770812" cy="120650"/>
            <a:chOff x="630195" y="4178742"/>
            <a:chExt cx="7770355" cy="120300"/>
          </a:xfrm>
        </p:grpSpPr>
        <p:sp>
          <p:nvSpPr>
            <p:cNvPr id="11" name="Rectángulo 10"/>
            <p:cNvSpPr/>
            <p:nvPr/>
          </p:nvSpPr>
          <p:spPr>
            <a:xfrm rot="10800000">
              <a:off x="6854416" y="4180325"/>
              <a:ext cx="1546134" cy="118717"/>
            </a:xfrm>
            <a:prstGeom prst="rect">
              <a:avLst/>
            </a:prstGeom>
            <a:solidFill>
              <a:srgbClr val="22ADCA"/>
            </a:solidFill>
            <a:ln>
              <a:solidFill>
                <a:srgbClr val="1EC5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
            </a:p>
          </p:txBody>
        </p:sp>
        <p:sp>
          <p:nvSpPr>
            <p:cNvPr id="12" name="Rectángulo 11"/>
            <p:cNvSpPr/>
            <p:nvPr/>
          </p:nvSpPr>
          <p:spPr>
            <a:xfrm rot="10800000">
              <a:off x="630195" y="4178742"/>
              <a:ext cx="6224221" cy="118718"/>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
            </a:p>
          </p:txBody>
        </p:sp>
      </p:grpSp>
      <p:grpSp>
        <p:nvGrpSpPr>
          <p:cNvPr id="4" name="Agrupar 13"/>
          <p:cNvGrpSpPr>
            <a:grpSpLocks/>
          </p:cNvGrpSpPr>
          <p:nvPr/>
        </p:nvGrpSpPr>
        <p:grpSpPr bwMode="auto">
          <a:xfrm rot="10800000">
            <a:off x="631825" y="1665288"/>
            <a:ext cx="7770813" cy="120650"/>
            <a:chOff x="630195" y="4178742"/>
            <a:chExt cx="7770355" cy="120300"/>
          </a:xfrm>
        </p:grpSpPr>
        <p:sp>
          <p:nvSpPr>
            <p:cNvPr id="15" name="Rectángulo 14"/>
            <p:cNvSpPr/>
            <p:nvPr/>
          </p:nvSpPr>
          <p:spPr>
            <a:xfrm rot="10800000">
              <a:off x="6852828" y="4256304"/>
              <a:ext cx="1546134" cy="118717"/>
            </a:xfrm>
            <a:prstGeom prst="rect">
              <a:avLst/>
            </a:prstGeom>
            <a:solidFill>
              <a:srgbClr val="22ADCA"/>
            </a:solidFill>
            <a:ln>
              <a:solidFill>
                <a:srgbClr val="1EC5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
            </a:p>
          </p:txBody>
        </p:sp>
        <p:sp>
          <p:nvSpPr>
            <p:cNvPr id="16" name="Rectángulo 15"/>
            <p:cNvSpPr/>
            <p:nvPr/>
          </p:nvSpPr>
          <p:spPr>
            <a:xfrm rot="10800000">
              <a:off x="655594" y="4280047"/>
              <a:ext cx="6224221" cy="118718"/>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
            </a:p>
          </p:txBody>
        </p:sp>
      </p:grpSp>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r="36797"/>
          <a:stretch>
            <a:fillRect/>
          </a:stretch>
        </p:blipFill>
        <p:spPr bwMode="auto">
          <a:xfrm>
            <a:off x="571500" y="5786438"/>
            <a:ext cx="2143125" cy="685800"/>
          </a:xfrm>
          <a:prstGeom prst="rect">
            <a:avLst/>
          </a:prstGeom>
          <a:noFill/>
          <a:ln w="9525">
            <a:noFill/>
            <a:miter lim="800000"/>
            <a:headEnd/>
            <a:tailEnd/>
          </a:ln>
        </p:spPr>
      </p:pic>
      <p:sp>
        <p:nvSpPr>
          <p:cNvPr id="4" name="3 Rectángulo"/>
          <p:cNvSpPr/>
          <p:nvPr/>
        </p:nvSpPr>
        <p:spPr bwMode="auto">
          <a:xfrm>
            <a:off x="857224" y="159978"/>
            <a:ext cx="7462042" cy="584775"/>
          </a:xfrm>
          <a:prstGeom prst="rect">
            <a:avLst/>
          </a:prstGeom>
          <a:noFill/>
        </p:spPr>
        <p:txBody>
          <a:bodyPr>
            <a:spAutoFit/>
          </a:bodyPr>
          <a:lstStyle/>
          <a:p>
            <a:pPr indent="228600" algn="ctr">
              <a:defRPr/>
            </a:pPr>
            <a:r>
              <a:rPr lang="en-CA" sz="3200" b="1" dirty="0">
                <a:ea typeface="Times New Roman" pitchFamily="18" charset="0"/>
              </a:rPr>
              <a:t>Study Selection Criteria</a:t>
            </a:r>
            <a:endParaRPr lang="es-ES_tradnl" sz="3200" b="1" dirty="0">
              <a:cs typeface="Arial" charset="0"/>
            </a:endParaRPr>
          </a:p>
        </p:txBody>
      </p:sp>
      <p:graphicFrame>
        <p:nvGraphicFramePr>
          <p:cNvPr id="12" name="Diagrama 7"/>
          <p:cNvGraphicFramePr/>
          <p:nvPr/>
        </p:nvGraphicFramePr>
        <p:xfrm>
          <a:off x="-571536" y="857232"/>
          <a:ext cx="10144164"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Rectángulo"/>
          <p:cNvSpPr/>
          <p:nvPr/>
        </p:nvSpPr>
        <p:spPr bwMode="auto">
          <a:xfrm>
            <a:off x="538958" y="0"/>
            <a:ext cx="8605042" cy="646331"/>
          </a:xfrm>
          <a:prstGeom prst="rect">
            <a:avLst/>
          </a:prstGeom>
          <a:noFill/>
        </p:spPr>
        <p:txBody>
          <a:bodyPr wrap="square">
            <a:spAutoFit/>
          </a:bodyPr>
          <a:lstStyle/>
          <a:p>
            <a:pPr indent="228600" algn="ctr">
              <a:defRPr/>
            </a:pPr>
            <a:r>
              <a:rPr lang="en-CA" b="1" dirty="0">
                <a:latin typeface="Calibri" pitchFamily="34" charset="0"/>
                <a:ea typeface="Times New Roman" pitchFamily="18" charset="0"/>
                <a:cs typeface="Britannic Bold"/>
              </a:rPr>
              <a:t>Overall </a:t>
            </a:r>
            <a:r>
              <a:rPr lang="en-CA" b="1" dirty="0" smtClean="0">
                <a:latin typeface="Calibri" pitchFamily="34" charset="0"/>
                <a:ea typeface="Times New Roman" pitchFamily="18" charset="0"/>
                <a:cs typeface="Britannic Bold"/>
              </a:rPr>
              <a:t>Effect </a:t>
            </a:r>
            <a:r>
              <a:rPr lang="en-CA" b="1" dirty="0">
                <a:latin typeface="Calibri" pitchFamily="34" charset="0"/>
                <a:ea typeface="Times New Roman" pitchFamily="18" charset="0"/>
                <a:cs typeface="Britannic Bold"/>
              </a:rPr>
              <a:t>on Mortality of </a:t>
            </a:r>
            <a:r>
              <a:rPr lang="el-GR" b="1" dirty="0">
                <a:latin typeface="Calibri" pitchFamily="34" charset="0"/>
                <a:ea typeface="Times New Roman" pitchFamily="18" charset="0"/>
                <a:cs typeface="Britannic Bold"/>
              </a:rPr>
              <a:t>ω</a:t>
            </a:r>
            <a:r>
              <a:rPr lang="es-ES_tradnl" b="1" dirty="0">
                <a:latin typeface="Calibri" pitchFamily="34" charset="0"/>
                <a:ea typeface="Times New Roman" pitchFamily="18" charset="0"/>
                <a:cs typeface="Britannic Bold"/>
              </a:rPr>
              <a:t>-6 </a:t>
            </a:r>
            <a:r>
              <a:rPr lang="es-ES_tradnl" b="1" dirty="0" err="1">
                <a:latin typeface="Calibri" pitchFamily="34" charset="0"/>
                <a:ea typeface="Times New Roman" pitchFamily="18" charset="0"/>
                <a:cs typeface="Britannic Bold"/>
              </a:rPr>
              <a:t>Reducing</a:t>
            </a:r>
            <a:r>
              <a:rPr lang="es-ES_tradnl" b="1" dirty="0">
                <a:latin typeface="Calibri" pitchFamily="34" charset="0"/>
                <a:ea typeface="Times New Roman" pitchFamily="18" charset="0"/>
                <a:cs typeface="Britannic Bold"/>
              </a:rPr>
              <a:t> </a:t>
            </a:r>
            <a:r>
              <a:rPr lang="es-ES_tradnl" b="1" dirty="0" err="1">
                <a:latin typeface="Calibri" pitchFamily="34" charset="0"/>
                <a:ea typeface="Times New Roman" pitchFamily="18" charset="0"/>
                <a:cs typeface="Britannic Bold"/>
              </a:rPr>
              <a:t>Strategy</a:t>
            </a:r>
            <a:r>
              <a:rPr lang="es-ES_tradnl" b="1" dirty="0">
                <a:latin typeface="Calibri" pitchFamily="34" charset="0"/>
                <a:ea typeface="Times New Roman" pitchFamily="18" charset="0"/>
                <a:cs typeface="Britannic Bold"/>
              </a:rPr>
              <a:t> </a:t>
            </a:r>
            <a:r>
              <a:rPr lang="en-CA" b="1" dirty="0">
                <a:latin typeface="Calibri" pitchFamily="34" charset="0"/>
                <a:ea typeface="Times New Roman" pitchFamily="18" charset="0"/>
                <a:cs typeface="Britannic Bold"/>
              </a:rPr>
              <a:t>(</a:t>
            </a:r>
            <a:r>
              <a:rPr lang="en-CA" b="1" dirty="0" smtClean="0">
                <a:latin typeface="Calibri" pitchFamily="34" charset="0"/>
                <a:ea typeface="Times New Roman" pitchFamily="18" charset="0"/>
                <a:cs typeface="Britannic Bold"/>
              </a:rPr>
              <a:t>n=17 </a:t>
            </a:r>
            <a:r>
              <a:rPr lang="en-CA" b="1" dirty="0">
                <a:latin typeface="Calibri" pitchFamily="34" charset="0"/>
                <a:ea typeface="Times New Roman" pitchFamily="18" charset="0"/>
                <a:cs typeface="Britannic Bold"/>
              </a:rPr>
              <a:t>RCT)</a:t>
            </a:r>
            <a:endParaRPr lang="es-ES_tradnl" b="1" dirty="0">
              <a:latin typeface="Calibri" pitchFamily="34" charset="0"/>
              <a:ea typeface="MS PGothic" charset="0"/>
              <a:cs typeface="Britannic Bold"/>
            </a:endParaRPr>
          </a:p>
          <a:p>
            <a:pPr indent="228600" algn="ctr">
              <a:defRPr/>
            </a:pPr>
            <a:r>
              <a:rPr lang="en-CA" b="1" dirty="0">
                <a:latin typeface="Calibri" pitchFamily="34" charset="0"/>
                <a:ea typeface="Times New Roman" pitchFamily="18" charset="0"/>
                <a:cs typeface="Britannic Bold"/>
              </a:rPr>
              <a:t> </a:t>
            </a:r>
            <a:endParaRPr lang="es-ES_tradnl" b="1" dirty="0">
              <a:latin typeface="Calibri" pitchFamily="34" charset="0"/>
              <a:cs typeface="Britannic Bold"/>
            </a:endParaRPr>
          </a:p>
        </p:txBody>
      </p:sp>
      <p:pic>
        <p:nvPicPr>
          <p:cNvPr id="66564" name="Picture 2"/>
          <p:cNvPicPr>
            <a:picLocks noChangeAspect="1" noChangeArrowheads="1"/>
          </p:cNvPicPr>
          <p:nvPr/>
        </p:nvPicPr>
        <p:blipFill>
          <a:blip r:embed="rId3" cstate="print"/>
          <a:srcRect r="75577"/>
          <a:stretch>
            <a:fillRect/>
          </a:stretch>
        </p:blipFill>
        <p:spPr bwMode="auto">
          <a:xfrm>
            <a:off x="0" y="0"/>
            <a:ext cx="828675" cy="685800"/>
          </a:xfrm>
          <a:prstGeom prst="rect">
            <a:avLst/>
          </a:prstGeom>
          <a:noFill/>
          <a:ln w="9525">
            <a:noFill/>
            <a:miter lim="800000"/>
            <a:headEnd/>
            <a:tailEnd/>
          </a:ln>
        </p:spPr>
      </p:pic>
      <p:grpSp>
        <p:nvGrpSpPr>
          <p:cNvPr id="54527" name="Group 255"/>
          <p:cNvGrpSpPr>
            <a:grpSpLocks noChangeAspect="1"/>
          </p:cNvGrpSpPr>
          <p:nvPr/>
        </p:nvGrpSpPr>
        <p:grpSpPr bwMode="auto">
          <a:xfrm>
            <a:off x="457200" y="400050"/>
            <a:ext cx="8239125" cy="6107113"/>
            <a:chOff x="288" y="252"/>
            <a:chExt cx="5190" cy="3847"/>
          </a:xfrm>
        </p:grpSpPr>
        <p:sp>
          <p:nvSpPr>
            <p:cNvPr id="54526" name="AutoShape 254"/>
            <p:cNvSpPr>
              <a:spLocks noChangeAspect="1" noChangeArrowheads="1" noTextEdit="1"/>
            </p:cNvSpPr>
            <p:nvPr/>
          </p:nvSpPr>
          <p:spPr bwMode="auto">
            <a:xfrm>
              <a:off x="288" y="252"/>
              <a:ext cx="5184" cy="3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4728" name="Group 456"/>
            <p:cNvGrpSpPr>
              <a:grpSpLocks/>
            </p:cNvGrpSpPr>
            <p:nvPr/>
          </p:nvGrpSpPr>
          <p:grpSpPr bwMode="auto">
            <a:xfrm>
              <a:off x="288" y="263"/>
              <a:ext cx="5184" cy="3836"/>
              <a:chOff x="288" y="263"/>
              <a:chExt cx="5184" cy="3836"/>
            </a:xfrm>
          </p:grpSpPr>
          <p:sp>
            <p:nvSpPr>
              <p:cNvPr id="54529" name="Line 257"/>
              <p:cNvSpPr>
                <a:spLocks noChangeShapeType="1"/>
              </p:cNvSpPr>
              <p:nvPr/>
            </p:nvSpPr>
            <p:spPr bwMode="auto">
              <a:xfrm>
                <a:off x="288" y="434"/>
                <a:ext cx="5184"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530" name="Rectangle 258"/>
              <p:cNvSpPr>
                <a:spLocks noChangeArrowheads="1"/>
              </p:cNvSpPr>
              <p:nvPr/>
            </p:nvSpPr>
            <p:spPr bwMode="auto">
              <a:xfrm>
                <a:off x="345" y="354"/>
                <a:ext cx="68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Study or Subgroup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31" name="Rectangle 259"/>
              <p:cNvSpPr>
                <a:spLocks noChangeArrowheads="1"/>
              </p:cNvSpPr>
              <p:nvPr/>
            </p:nvSpPr>
            <p:spPr bwMode="auto">
              <a:xfrm>
                <a:off x="345" y="445"/>
                <a:ext cx="852"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1.1.1 LCT + MCT vs LCT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32" name="Rectangle 260"/>
              <p:cNvSpPr>
                <a:spLocks noChangeArrowheads="1"/>
              </p:cNvSpPr>
              <p:nvPr/>
            </p:nvSpPr>
            <p:spPr bwMode="auto">
              <a:xfrm>
                <a:off x="345" y="549"/>
                <a:ext cx="26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Nijveldt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33" name="Rectangle 261"/>
              <p:cNvSpPr>
                <a:spLocks noChangeArrowheads="1"/>
              </p:cNvSpPr>
              <p:nvPr/>
            </p:nvSpPr>
            <p:spPr bwMode="auto">
              <a:xfrm>
                <a:off x="345" y="640"/>
                <a:ext cx="31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Lindgren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34" name="Rectangle 262"/>
              <p:cNvSpPr>
                <a:spLocks noChangeArrowheads="1"/>
              </p:cNvSpPr>
              <p:nvPr/>
            </p:nvSpPr>
            <p:spPr bwMode="auto">
              <a:xfrm>
                <a:off x="345" y="731"/>
                <a:ext cx="63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Garnacho-Montero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35" name="Rectangle 263"/>
              <p:cNvSpPr>
                <a:spLocks noChangeArrowheads="1"/>
              </p:cNvSpPr>
              <p:nvPr/>
            </p:nvSpPr>
            <p:spPr bwMode="auto">
              <a:xfrm>
                <a:off x="345" y="822"/>
                <a:ext cx="27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Iovinelli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36" name="Rectangle 264"/>
              <p:cNvSpPr>
                <a:spLocks noChangeArrowheads="1"/>
              </p:cNvSpPr>
              <p:nvPr/>
            </p:nvSpPr>
            <p:spPr bwMode="auto">
              <a:xfrm>
                <a:off x="345" y="899"/>
                <a:ext cx="62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Subtotal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37" name="Rectangle 265"/>
              <p:cNvSpPr>
                <a:spLocks noChangeArrowheads="1"/>
              </p:cNvSpPr>
              <p:nvPr/>
            </p:nvSpPr>
            <p:spPr bwMode="auto">
              <a:xfrm>
                <a:off x="345" y="1004"/>
                <a:ext cx="42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Total events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38" name="Rectangle 266"/>
              <p:cNvSpPr>
                <a:spLocks noChangeArrowheads="1"/>
              </p:cNvSpPr>
              <p:nvPr/>
            </p:nvSpPr>
            <p:spPr bwMode="auto">
              <a:xfrm>
                <a:off x="345" y="1094"/>
                <a:ext cx="211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Heterogeneity: Tau² = 0.00; Chi² = 0.94, df = 3 (P = 0.82); I² = 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39" name="Rectangle 267"/>
              <p:cNvSpPr>
                <a:spLocks noChangeArrowheads="1"/>
              </p:cNvSpPr>
              <p:nvPr/>
            </p:nvSpPr>
            <p:spPr bwMode="auto">
              <a:xfrm>
                <a:off x="345" y="1185"/>
                <a:ext cx="135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Test for overall effect: Z = 0.53 (P = 0.59)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40" name="Rectangle 268"/>
              <p:cNvSpPr>
                <a:spLocks noChangeArrowheads="1"/>
              </p:cNvSpPr>
              <p:nvPr/>
            </p:nvSpPr>
            <p:spPr bwMode="auto">
              <a:xfrm>
                <a:off x="345" y="1353"/>
                <a:ext cx="197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1.1.2 Fish oil containing emulsions vs LCT or LCT + MCT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41" name="Rectangle 269"/>
              <p:cNvSpPr>
                <a:spLocks noChangeArrowheads="1"/>
              </p:cNvSpPr>
              <p:nvPr/>
            </p:nvSpPr>
            <p:spPr bwMode="auto">
              <a:xfrm>
                <a:off x="345" y="1458"/>
                <a:ext cx="22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Grecu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42" name="Rectangle 270"/>
              <p:cNvSpPr>
                <a:spLocks noChangeArrowheads="1"/>
              </p:cNvSpPr>
              <p:nvPr/>
            </p:nvSpPr>
            <p:spPr bwMode="auto">
              <a:xfrm>
                <a:off x="345" y="1549"/>
                <a:ext cx="3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Friesecke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43" name="Rectangle 271"/>
              <p:cNvSpPr>
                <a:spLocks noChangeArrowheads="1"/>
              </p:cNvSpPr>
              <p:nvPr/>
            </p:nvSpPr>
            <p:spPr bwMode="auto">
              <a:xfrm>
                <a:off x="345" y="1640"/>
                <a:ext cx="403"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Wang 2009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44" name="Rectangle 272"/>
              <p:cNvSpPr>
                <a:spLocks noChangeArrowheads="1"/>
              </p:cNvSpPr>
              <p:nvPr/>
            </p:nvSpPr>
            <p:spPr bwMode="auto">
              <a:xfrm>
                <a:off x="345" y="1730"/>
                <a:ext cx="30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Barbosa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45" name="Rectangle 273"/>
              <p:cNvSpPr>
                <a:spLocks noChangeArrowheads="1"/>
              </p:cNvSpPr>
              <p:nvPr/>
            </p:nvSpPr>
            <p:spPr bwMode="auto">
              <a:xfrm>
                <a:off x="345" y="1821"/>
                <a:ext cx="22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Gupta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46" name="Rectangle 274"/>
              <p:cNvSpPr>
                <a:spLocks noChangeArrowheads="1"/>
              </p:cNvSpPr>
              <p:nvPr/>
            </p:nvSpPr>
            <p:spPr bwMode="auto">
              <a:xfrm>
                <a:off x="345" y="1912"/>
                <a:ext cx="2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Gultekin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47" name="Rectangle 275"/>
              <p:cNvSpPr>
                <a:spLocks noChangeArrowheads="1"/>
              </p:cNvSpPr>
              <p:nvPr/>
            </p:nvSpPr>
            <p:spPr bwMode="auto">
              <a:xfrm>
                <a:off x="345" y="2003"/>
                <a:ext cx="51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Grau-Carmona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48" name="Rectangle 276"/>
              <p:cNvSpPr>
                <a:spLocks noChangeArrowheads="1"/>
              </p:cNvSpPr>
              <p:nvPr/>
            </p:nvSpPr>
            <p:spPr bwMode="auto">
              <a:xfrm>
                <a:off x="345" y="2094"/>
                <a:ext cx="30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Burkhart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49" name="Rectangle 277"/>
              <p:cNvSpPr>
                <a:spLocks noChangeArrowheads="1"/>
              </p:cNvSpPr>
              <p:nvPr/>
            </p:nvSpPr>
            <p:spPr bwMode="auto">
              <a:xfrm>
                <a:off x="345" y="2185"/>
                <a:ext cx="15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Hall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50" name="Rectangle 278"/>
              <p:cNvSpPr>
                <a:spLocks noChangeArrowheads="1"/>
              </p:cNvSpPr>
              <p:nvPr/>
            </p:nvSpPr>
            <p:spPr bwMode="auto">
              <a:xfrm>
                <a:off x="345" y="2262"/>
                <a:ext cx="62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Subtotal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51" name="Rectangle 279"/>
              <p:cNvSpPr>
                <a:spLocks noChangeArrowheads="1"/>
              </p:cNvSpPr>
              <p:nvPr/>
            </p:nvSpPr>
            <p:spPr bwMode="auto">
              <a:xfrm>
                <a:off x="345" y="2366"/>
                <a:ext cx="42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Total events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52" name="Rectangle 280"/>
              <p:cNvSpPr>
                <a:spLocks noChangeArrowheads="1"/>
              </p:cNvSpPr>
              <p:nvPr/>
            </p:nvSpPr>
            <p:spPr bwMode="auto">
              <a:xfrm>
                <a:off x="345" y="2457"/>
                <a:ext cx="215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Heterogeneity: Tau² = 0.03; Chi² = 9.62, df = 8 (P = 0.29); I² = 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53" name="Rectangle 281"/>
              <p:cNvSpPr>
                <a:spLocks noChangeArrowheads="1"/>
              </p:cNvSpPr>
              <p:nvPr/>
            </p:nvSpPr>
            <p:spPr bwMode="auto">
              <a:xfrm>
                <a:off x="345" y="2548"/>
                <a:ext cx="135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Test for overall effect: Z = 0.74 (P = 0.46)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54" name="Rectangle 282"/>
              <p:cNvSpPr>
                <a:spLocks noChangeArrowheads="1"/>
              </p:cNvSpPr>
              <p:nvPr/>
            </p:nvSpPr>
            <p:spPr bwMode="auto">
              <a:xfrm>
                <a:off x="345" y="2716"/>
                <a:ext cx="2003"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1.1.3 Olive oil containing emulsions vs LCT or LCT + MCT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55" name="Rectangle 283"/>
              <p:cNvSpPr>
                <a:spLocks noChangeArrowheads="1"/>
              </p:cNvSpPr>
              <p:nvPr/>
            </p:nvSpPr>
            <p:spPr bwMode="auto">
              <a:xfrm>
                <a:off x="345" y="2821"/>
                <a:ext cx="31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Huschak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56" name="Rectangle 284"/>
              <p:cNvSpPr>
                <a:spLocks noChangeArrowheads="1"/>
              </p:cNvSpPr>
              <p:nvPr/>
            </p:nvSpPr>
            <p:spPr bwMode="auto">
              <a:xfrm>
                <a:off x="345" y="2912"/>
                <a:ext cx="623"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Garcia de Lorenzo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57" name="Rectangle 285"/>
              <p:cNvSpPr>
                <a:spLocks noChangeArrowheads="1"/>
              </p:cNvSpPr>
              <p:nvPr/>
            </p:nvSpPr>
            <p:spPr bwMode="auto">
              <a:xfrm>
                <a:off x="345" y="3002"/>
                <a:ext cx="49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Pontes-Arruda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58" name="Rectangle 286"/>
              <p:cNvSpPr>
                <a:spLocks noChangeArrowheads="1"/>
              </p:cNvSpPr>
              <p:nvPr/>
            </p:nvSpPr>
            <p:spPr bwMode="auto">
              <a:xfrm>
                <a:off x="345" y="3093"/>
                <a:ext cx="36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Umpierrez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59" name="Rectangle 287"/>
              <p:cNvSpPr>
                <a:spLocks noChangeArrowheads="1"/>
              </p:cNvSpPr>
              <p:nvPr/>
            </p:nvSpPr>
            <p:spPr bwMode="auto">
              <a:xfrm>
                <a:off x="345" y="3170"/>
                <a:ext cx="62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Subtotal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60" name="Rectangle 288"/>
              <p:cNvSpPr>
                <a:spLocks noChangeArrowheads="1"/>
              </p:cNvSpPr>
              <p:nvPr/>
            </p:nvSpPr>
            <p:spPr bwMode="auto">
              <a:xfrm>
                <a:off x="345" y="3275"/>
                <a:ext cx="42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Total events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61" name="Rectangle 289"/>
              <p:cNvSpPr>
                <a:spLocks noChangeArrowheads="1"/>
              </p:cNvSpPr>
              <p:nvPr/>
            </p:nvSpPr>
            <p:spPr bwMode="auto">
              <a:xfrm>
                <a:off x="345" y="3366"/>
                <a:ext cx="211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Heterogeneity: Tau² = 0.00; Chi² = 2.14, df = 3 (P = 0.54); I² = 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62" name="Rectangle 290"/>
              <p:cNvSpPr>
                <a:spLocks noChangeArrowheads="1"/>
              </p:cNvSpPr>
              <p:nvPr/>
            </p:nvSpPr>
            <p:spPr bwMode="auto">
              <a:xfrm>
                <a:off x="345" y="3457"/>
                <a:ext cx="135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Test for overall effect: Z = 0.49 (P = 0.62)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63" name="Rectangle 291"/>
              <p:cNvSpPr>
                <a:spLocks noChangeArrowheads="1"/>
              </p:cNvSpPr>
              <p:nvPr/>
            </p:nvSpPr>
            <p:spPr bwMode="auto">
              <a:xfrm>
                <a:off x="345" y="3625"/>
                <a:ext cx="51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Total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64" name="Rectangle 292"/>
              <p:cNvSpPr>
                <a:spLocks noChangeArrowheads="1"/>
              </p:cNvSpPr>
              <p:nvPr/>
            </p:nvSpPr>
            <p:spPr bwMode="auto">
              <a:xfrm>
                <a:off x="345" y="3729"/>
                <a:ext cx="42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Total events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65" name="Rectangle 293"/>
              <p:cNvSpPr>
                <a:spLocks noChangeArrowheads="1"/>
              </p:cNvSpPr>
              <p:nvPr/>
            </p:nvSpPr>
            <p:spPr bwMode="auto">
              <a:xfrm>
                <a:off x="345" y="3820"/>
                <a:ext cx="219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Heterogeneity: Tau² = 0.00; Chi² = 12.72, df = 16 (P = 0.69); I² = 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66" name="Rectangle 294"/>
              <p:cNvSpPr>
                <a:spLocks noChangeArrowheads="1"/>
              </p:cNvSpPr>
              <p:nvPr/>
            </p:nvSpPr>
            <p:spPr bwMode="auto">
              <a:xfrm>
                <a:off x="345" y="3911"/>
                <a:ext cx="135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Test for overall effect: Z = 0.93 (P = 0.35)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67" name="Rectangle 295"/>
              <p:cNvSpPr>
                <a:spLocks noChangeArrowheads="1"/>
              </p:cNvSpPr>
              <p:nvPr/>
            </p:nvSpPr>
            <p:spPr bwMode="auto">
              <a:xfrm>
                <a:off x="345" y="4002"/>
                <a:ext cx="219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Test for subgroup differences: Chi² = 0.04, df = 2 (P = 0.98), I² = 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68" name="Rectangle 296"/>
              <p:cNvSpPr>
                <a:spLocks noChangeArrowheads="1"/>
              </p:cNvSpPr>
              <p:nvPr/>
            </p:nvSpPr>
            <p:spPr bwMode="auto">
              <a:xfrm>
                <a:off x="1162" y="354"/>
                <a:ext cx="27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Events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69" name="Rectangle 297"/>
              <p:cNvSpPr>
                <a:spLocks noChangeArrowheads="1"/>
              </p:cNvSpPr>
              <p:nvPr/>
            </p:nvSpPr>
            <p:spPr bwMode="auto">
              <a:xfrm>
                <a:off x="1340" y="549"/>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70" name="Rectangle 298"/>
              <p:cNvSpPr>
                <a:spLocks noChangeArrowheads="1"/>
              </p:cNvSpPr>
              <p:nvPr/>
            </p:nvSpPr>
            <p:spPr bwMode="auto">
              <a:xfrm>
                <a:off x="1340" y="640"/>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71" name="Rectangle 299"/>
              <p:cNvSpPr>
                <a:spLocks noChangeArrowheads="1"/>
              </p:cNvSpPr>
              <p:nvPr/>
            </p:nvSpPr>
            <p:spPr bwMode="auto">
              <a:xfrm>
                <a:off x="1340" y="731"/>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72" name="Rectangle 300"/>
              <p:cNvSpPr>
                <a:spLocks noChangeArrowheads="1"/>
              </p:cNvSpPr>
              <p:nvPr/>
            </p:nvSpPr>
            <p:spPr bwMode="auto">
              <a:xfrm>
                <a:off x="1340" y="822"/>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73" name="Rectangle 301"/>
              <p:cNvSpPr>
                <a:spLocks noChangeArrowheads="1"/>
              </p:cNvSpPr>
              <p:nvPr/>
            </p:nvSpPr>
            <p:spPr bwMode="auto">
              <a:xfrm>
                <a:off x="1302" y="1004"/>
                <a:ext cx="11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74" name="Rectangle 302"/>
              <p:cNvSpPr>
                <a:spLocks noChangeArrowheads="1"/>
              </p:cNvSpPr>
              <p:nvPr/>
            </p:nvSpPr>
            <p:spPr bwMode="auto">
              <a:xfrm>
                <a:off x="1340" y="1458"/>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75" name="Rectangle 303"/>
              <p:cNvSpPr>
                <a:spLocks noChangeArrowheads="1"/>
              </p:cNvSpPr>
              <p:nvPr/>
            </p:nvSpPr>
            <p:spPr bwMode="auto">
              <a:xfrm>
                <a:off x="1302" y="1549"/>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76" name="Rectangle 304"/>
              <p:cNvSpPr>
                <a:spLocks noChangeArrowheads="1"/>
              </p:cNvSpPr>
              <p:nvPr/>
            </p:nvSpPr>
            <p:spPr bwMode="auto">
              <a:xfrm>
                <a:off x="1340" y="1640"/>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77" name="Rectangle 305"/>
              <p:cNvSpPr>
                <a:spLocks noChangeArrowheads="1"/>
              </p:cNvSpPr>
              <p:nvPr/>
            </p:nvSpPr>
            <p:spPr bwMode="auto">
              <a:xfrm>
                <a:off x="1340" y="1730"/>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78" name="Rectangle 306"/>
              <p:cNvSpPr>
                <a:spLocks noChangeArrowheads="1"/>
              </p:cNvSpPr>
              <p:nvPr/>
            </p:nvSpPr>
            <p:spPr bwMode="auto">
              <a:xfrm>
                <a:off x="1340" y="1821"/>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79" name="Rectangle 307"/>
              <p:cNvSpPr>
                <a:spLocks noChangeArrowheads="1"/>
              </p:cNvSpPr>
              <p:nvPr/>
            </p:nvSpPr>
            <p:spPr bwMode="auto">
              <a:xfrm>
                <a:off x="1340" y="1912"/>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80" name="Rectangle 308"/>
              <p:cNvSpPr>
                <a:spLocks noChangeArrowheads="1"/>
              </p:cNvSpPr>
              <p:nvPr/>
            </p:nvSpPr>
            <p:spPr bwMode="auto">
              <a:xfrm>
                <a:off x="1302" y="200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81" name="Rectangle 309"/>
              <p:cNvSpPr>
                <a:spLocks noChangeArrowheads="1"/>
              </p:cNvSpPr>
              <p:nvPr/>
            </p:nvSpPr>
            <p:spPr bwMode="auto">
              <a:xfrm>
                <a:off x="1302" y="209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82" name="Rectangle 310"/>
              <p:cNvSpPr>
                <a:spLocks noChangeArrowheads="1"/>
              </p:cNvSpPr>
              <p:nvPr/>
            </p:nvSpPr>
            <p:spPr bwMode="auto">
              <a:xfrm>
                <a:off x="1340" y="2185"/>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83" name="Rectangle 311"/>
              <p:cNvSpPr>
                <a:spLocks noChangeArrowheads="1"/>
              </p:cNvSpPr>
              <p:nvPr/>
            </p:nvSpPr>
            <p:spPr bwMode="auto">
              <a:xfrm>
                <a:off x="1302" y="2366"/>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84" name="Rectangle 312"/>
              <p:cNvSpPr>
                <a:spLocks noChangeArrowheads="1"/>
              </p:cNvSpPr>
              <p:nvPr/>
            </p:nvSpPr>
            <p:spPr bwMode="auto">
              <a:xfrm>
                <a:off x="1340" y="2821"/>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85" name="Rectangle 313"/>
              <p:cNvSpPr>
                <a:spLocks noChangeArrowheads="1"/>
              </p:cNvSpPr>
              <p:nvPr/>
            </p:nvSpPr>
            <p:spPr bwMode="auto">
              <a:xfrm>
                <a:off x="1340" y="2912"/>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86" name="Rectangle 314"/>
              <p:cNvSpPr>
                <a:spLocks noChangeArrowheads="1"/>
              </p:cNvSpPr>
              <p:nvPr/>
            </p:nvSpPr>
            <p:spPr bwMode="auto">
              <a:xfrm>
                <a:off x="1302" y="3002"/>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87" name="Rectangle 315"/>
              <p:cNvSpPr>
                <a:spLocks noChangeArrowheads="1"/>
              </p:cNvSpPr>
              <p:nvPr/>
            </p:nvSpPr>
            <p:spPr bwMode="auto">
              <a:xfrm>
                <a:off x="1340" y="3093"/>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88" name="Rectangle 316"/>
              <p:cNvSpPr>
                <a:spLocks noChangeArrowheads="1"/>
              </p:cNvSpPr>
              <p:nvPr/>
            </p:nvSpPr>
            <p:spPr bwMode="auto">
              <a:xfrm>
                <a:off x="1302" y="3275"/>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89" name="Rectangle 317"/>
              <p:cNvSpPr>
                <a:spLocks noChangeArrowheads="1"/>
              </p:cNvSpPr>
              <p:nvPr/>
            </p:nvSpPr>
            <p:spPr bwMode="auto">
              <a:xfrm>
                <a:off x="1265" y="3729"/>
                <a:ext cx="15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127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0" name="Rectangle 318"/>
              <p:cNvSpPr>
                <a:spLocks noChangeArrowheads="1"/>
              </p:cNvSpPr>
              <p:nvPr/>
            </p:nvSpPr>
            <p:spPr bwMode="auto">
              <a:xfrm>
                <a:off x="1583" y="354"/>
                <a:ext cx="20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Total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1" name="Rectangle 319"/>
              <p:cNvSpPr>
                <a:spLocks noChangeArrowheads="1"/>
              </p:cNvSpPr>
              <p:nvPr/>
            </p:nvSpPr>
            <p:spPr bwMode="auto">
              <a:xfrm>
                <a:off x="1666" y="549"/>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2" name="Rectangle 320"/>
              <p:cNvSpPr>
                <a:spLocks noChangeArrowheads="1"/>
              </p:cNvSpPr>
              <p:nvPr/>
            </p:nvSpPr>
            <p:spPr bwMode="auto">
              <a:xfrm>
                <a:off x="1666" y="640"/>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3" name="Rectangle 321"/>
              <p:cNvSpPr>
                <a:spLocks noChangeArrowheads="1"/>
              </p:cNvSpPr>
              <p:nvPr/>
            </p:nvSpPr>
            <p:spPr bwMode="auto">
              <a:xfrm>
                <a:off x="1666" y="73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4" name="Rectangle 322"/>
              <p:cNvSpPr>
                <a:spLocks noChangeArrowheads="1"/>
              </p:cNvSpPr>
              <p:nvPr/>
            </p:nvSpPr>
            <p:spPr bwMode="auto">
              <a:xfrm>
                <a:off x="1666" y="822"/>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5" name="Rectangle 323"/>
              <p:cNvSpPr>
                <a:spLocks noChangeArrowheads="1"/>
              </p:cNvSpPr>
              <p:nvPr/>
            </p:nvSpPr>
            <p:spPr bwMode="auto">
              <a:xfrm>
                <a:off x="1662" y="899"/>
                <a:ext cx="11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74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6" name="Rectangle 324"/>
              <p:cNvSpPr>
                <a:spLocks noChangeArrowheads="1"/>
              </p:cNvSpPr>
              <p:nvPr/>
            </p:nvSpPr>
            <p:spPr bwMode="auto">
              <a:xfrm>
                <a:off x="1666" y="1458"/>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7" name="Rectangle 325"/>
              <p:cNvSpPr>
                <a:spLocks noChangeArrowheads="1"/>
              </p:cNvSpPr>
              <p:nvPr/>
            </p:nvSpPr>
            <p:spPr bwMode="auto">
              <a:xfrm>
                <a:off x="1666" y="1549"/>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8" name="Rectangle 326"/>
              <p:cNvSpPr>
                <a:spLocks noChangeArrowheads="1"/>
              </p:cNvSpPr>
              <p:nvPr/>
            </p:nvSpPr>
            <p:spPr bwMode="auto">
              <a:xfrm>
                <a:off x="1666" y="1640"/>
                <a:ext cx="11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99" name="Rectangle 327"/>
              <p:cNvSpPr>
                <a:spLocks noChangeArrowheads="1"/>
              </p:cNvSpPr>
              <p:nvPr/>
            </p:nvSpPr>
            <p:spPr bwMode="auto">
              <a:xfrm>
                <a:off x="1666" y="1730"/>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0" name="Rectangle 328"/>
              <p:cNvSpPr>
                <a:spLocks noChangeArrowheads="1"/>
              </p:cNvSpPr>
              <p:nvPr/>
            </p:nvSpPr>
            <p:spPr bwMode="auto">
              <a:xfrm>
                <a:off x="1666" y="182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1" name="Rectangle 329"/>
              <p:cNvSpPr>
                <a:spLocks noChangeArrowheads="1"/>
              </p:cNvSpPr>
              <p:nvPr/>
            </p:nvSpPr>
            <p:spPr bwMode="auto">
              <a:xfrm>
                <a:off x="1666" y="1912"/>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2" name="Rectangle 330"/>
              <p:cNvSpPr>
                <a:spLocks noChangeArrowheads="1"/>
              </p:cNvSpPr>
              <p:nvPr/>
            </p:nvSpPr>
            <p:spPr bwMode="auto">
              <a:xfrm>
                <a:off x="1666" y="200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81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3" name="Rectangle 331"/>
              <p:cNvSpPr>
                <a:spLocks noChangeArrowheads="1"/>
              </p:cNvSpPr>
              <p:nvPr/>
            </p:nvSpPr>
            <p:spPr bwMode="auto">
              <a:xfrm>
                <a:off x="1666" y="209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4" name="Rectangle 332"/>
              <p:cNvSpPr>
                <a:spLocks noChangeArrowheads="1"/>
              </p:cNvSpPr>
              <p:nvPr/>
            </p:nvSpPr>
            <p:spPr bwMode="auto">
              <a:xfrm>
                <a:off x="1666" y="2185"/>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5" name="Rectangle 333"/>
              <p:cNvSpPr>
                <a:spLocks noChangeArrowheads="1"/>
              </p:cNvSpPr>
              <p:nvPr/>
            </p:nvSpPr>
            <p:spPr bwMode="auto">
              <a:xfrm>
                <a:off x="1622" y="2262"/>
                <a:ext cx="15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335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6" name="Rectangle 334"/>
              <p:cNvSpPr>
                <a:spLocks noChangeArrowheads="1"/>
              </p:cNvSpPr>
              <p:nvPr/>
            </p:nvSpPr>
            <p:spPr bwMode="auto">
              <a:xfrm>
                <a:off x="1666" y="282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7" name="Rectangle 335"/>
              <p:cNvSpPr>
                <a:spLocks noChangeArrowheads="1"/>
              </p:cNvSpPr>
              <p:nvPr/>
            </p:nvSpPr>
            <p:spPr bwMode="auto">
              <a:xfrm>
                <a:off x="1666" y="2912"/>
                <a:ext cx="11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8" name="Rectangle 336"/>
              <p:cNvSpPr>
                <a:spLocks noChangeArrowheads="1"/>
              </p:cNvSpPr>
              <p:nvPr/>
            </p:nvSpPr>
            <p:spPr bwMode="auto">
              <a:xfrm>
                <a:off x="1628" y="3002"/>
                <a:ext cx="1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09" name="Rectangle 337"/>
              <p:cNvSpPr>
                <a:spLocks noChangeArrowheads="1"/>
              </p:cNvSpPr>
              <p:nvPr/>
            </p:nvSpPr>
            <p:spPr bwMode="auto">
              <a:xfrm>
                <a:off x="1666" y="309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51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10" name="Rectangle 338"/>
              <p:cNvSpPr>
                <a:spLocks noChangeArrowheads="1"/>
              </p:cNvSpPr>
              <p:nvPr/>
            </p:nvSpPr>
            <p:spPr bwMode="auto">
              <a:xfrm>
                <a:off x="1622" y="3170"/>
                <a:ext cx="15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11" name="Rectangle 339"/>
              <p:cNvSpPr>
                <a:spLocks noChangeArrowheads="1"/>
              </p:cNvSpPr>
              <p:nvPr/>
            </p:nvSpPr>
            <p:spPr bwMode="auto">
              <a:xfrm>
                <a:off x="1622" y="3625"/>
                <a:ext cx="15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592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12" name="Rectangle 340"/>
              <p:cNvSpPr>
                <a:spLocks noChangeArrowheads="1"/>
              </p:cNvSpPr>
              <p:nvPr/>
            </p:nvSpPr>
            <p:spPr bwMode="auto">
              <a:xfrm>
                <a:off x="1861" y="354"/>
                <a:ext cx="269"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Events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13" name="Rectangle 341"/>
              <p:cNvSpPr>
                <a:spLocks noChangeArrowheads="1"/>
              </p:cNvSpPr>
              <p:nvPr/>
            </p:nvSpPr>
            <p:spPr bwMode="auto">
              <a:xfrm>
                <a:off x="2039" y="549"/>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14" name="Rectangle 342"/>
              <p:cNvSpPr>
                <a:spLocks noChangeArrowheads="1"/>
              </p:cNvSpPr>
              <p:nvPr/>
            </p:nvSpPr>
            <p:spPr bwMode="auto">
              <a:xfrm>
                <a:off x="2039" y="640"/>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15" name="Rectangle 343"/>
              <p:cNvSpPr>
                <a:spLocks noChangeArrowheads="1"/>
              </p:cNvSpPr>
              <p:nvPr/>
            </p:nvSpPr>
            <p:spPr bwMode="auto">
              <a:xfrm>
                <a:off x="2001" y="73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16" name="Rectangle 344"/>
              <p:cNvSpPr>
                <a:spLocks noChangeArrowheads="1"/>
              </p:cNvSpPr>
              <p:nvPr/>
            </p:nvSpPr>
            <p:spPr bwMode="auto">
              <a:xfrm>
                <a:off x="2039" y="822"/>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17" name="Rectangle 345"/>
              <p:cNvSpPr>
                <a:spLocks noChangeArrowheads="1"/>
              </p:cNvSpPr>
              <p:nvPr/>
            </p:nvSpPr>
            <p:spPr bwMode="auto">
              <a:xfrm>
                <a:off x="2001" y="1004"/>
                <a:ext cx="11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18" name="Rectangle 346"/>
              <p:cNvSpPr>
                <a:spLocks noChangeArrowheads="1"/>
              </p:cNvSpPr>
              <p:nvPr/>
            </p:nvSpPr>
            <p:spPr bwMode="auto">
              <a:xfrm>
                <a:off x="2039" y="1458"/>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19" name="Rectangle 347"/>
              <p:cNvSpPr>
                <a:spLocks noChangeArrowheads="1"/>
              </p:cNvSpPr>
              <p:nvPr/>
            </p:nvSpPr>
            <p:spPr bwMode="auto">
              <a:xfrm>
                <a:off x="2001" y="1549"/>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20" name="Rectangle 348"/>
              <p:cNvSpPr>
                <a:spLocks noChangeArrowheads="1"/>
              </p:cNvSpPr>
              <p:nvPr/>
            </p:nvSpPr>
            <p:spPr bwMode="auto">
              <a:xfrm>
                <a:off x="2039" y="1640"/>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21" name="Rectangle 349"/>
              <p:cNvSpPr>
                <a:spLocks noChangeArrowheads="1"/>
              </p:cNvSpPr>
              <p:nvPr/>
            </p:nvSpPr>
            <p:spPr bwMode="auto">
              <a:xfrm>
                <a:off x="2039" y="1730"/>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22" name="Rectangle 350"/>
              <p:cNvSpPr>
                <a:spLocks noChangeArrowheads="1"/>
              </p:cNvSpPr>
              <p:nvPr/>
            </p:nvSpPr>
            <p:spPr bwMode="auto">
              <a:xfrm>
                <a:off x="2001" y="182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23" name="Rectangle 351"/>
              <p:cNvSpPr>
                <a:spLocks noChangeArrowheads="1"/>
              </p:cNvSpPr>
              <p:nvPr/>
            </p:nvSpPr>
            <p:spPr bwMode="auto">
              <a:xfrm>
                <a:off x="2039" y="1912"/>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24" name="Rectangle 352"/>
              <p:cNvSpPr>
                <a:spLocks noChangeArrowheads="1"/>
              </p:cNvSpPr>
              <p:nvPr/>
            </p:nvSpPr>
            <p:spPr bwMode="auto">
              <a:xfrm>
                <a:off x="2001" y="200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25" name="Rectangle 353"/>
              <p:cNvSpPr>
                <a:spLocks noChangeArrowheads="1"/>
              </p:cNvSpPr>
              <p:nvPr/>
            </p:nvSpPr>
            <p:spPr bwMode="auto">
              <a:xfrm>
                <a:off x="2001" y="209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26" name="Rectangle 354"/>
              <p:cNvSpPr>
                <a:spLocks noChangeArrowheads="1"/>
              </p:cNvSpPr>
              <p:nvPr/>
            </p:nvSpPr>
            <p:spPr bwMode="auto">
              <a:xfrm>
                <a:off x="2039" y="2185"/>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27" name="Rectangle 355"/>
              <p:cNvSpPr>
                <a:spLocks noChangeArrowheads="1"/>
              </p:cNvSpPr>
              <p:nvPr/>
            </p:nvSpPr>
            <p:spPr bwMode="auto">
              <a:xfrm>
                <a:off x="2001" y="2366"/>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89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28" name="Rectangle 356"/>
              <p:cNvSpPr>
                <a:spLocks noChangeArrowheads="1"/>
              </p:cNvSpPr>
              <p:nvPr/>
            </p:nvSpPr>
            <p:spPr bwMode="auto">
              <a:xfrm>
                <a:off x="2039" y="2821"/>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29" name="Rectangle 357"/>
              <p:cNvSpPr>
                <a:spLocks noChangeArrowheads="1"/>
              </p:cNvSpPr>
              <p:nvPr/>
            </p:nvSpPr>
            <p:spPr bwMode="auto">
              <a:xfrm>
                <a:off x="2039" y="2912"/>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30" name="Rectangle 358"/>
              <p:cNvSpPr>
                <a:spLocks noChangeArrowheads="1"/>
              </p:cNvSpPr>
              <p:nvPr/>
            </p:nvSpPr>
            <p:spPr bwMode="auto">
              <a:xfrm>
                <a:off x="2001" y="3002"/>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31" name="Rectangle 359"/>
              <p:cNvSpPr>
                <a:spLocks noChangeArrowheads="1"/>
              </p:cNvSpPr>
              <p:nvPr/>
            </p:nvSpPr>
            <p:spPr bwMode="auto">
              <a:xfrm>
                <a:off x="2039" y="3093"/>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32" name="Rectangle 360"/>
              <p:cNvSpPr>
                <a:spLocks noChangeArrowheads="1"/>
              </p:cNvSpPr>
              <p:nvPr/>
            </p:nvSpPr>
            <p:spPr bwMode="auto">
              <a:xfrm>
                <a:off x="2001" y="3275"/>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33" name="Rectangle 361"/>
              <p:cNvSpPr>
                <a:spLocks noChangeArrowheads="1"/>
              </p:cNvSpPr>
              <p:nvPr/>
            </p:nvSpPr>
            <p:spPr bwMode="auto">
              <a:xfrm>
                <a:off x="1963" y="3729"/>
                <a:ext cx="1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138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34" name="Rectangle 362"/>
              <p:cNvSpPr>
                <a:spLocks noChangeArrowheads="1"/>
              </p:cNvSpPr>
              <p:nvPr/>
            </p:nvSpPr>
            <p:spPr bwMode="auto">
              <a:xfrm>
                <a:off x="2253" y="354"/>
                <a:ext cx="20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Total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35" name="Rectangle 363"/>
              <p:cNvSpPr>
                <a:spLocks noChangeArrowheads="1"/>
              </p:cNvSpPr>
              <p:nvPr/>
            </p:nvSpPr>
            <p:spPr bwMode="auto">
              <a:xfrm>
                <a:off x="2374" y="549"/>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36" name="Rectangle 364"/>
              <p:cNvSpPr>
                <a:spLocks noChangeArrowheads="1"/>
              </p:cNvSpPr>
              <p:nvPr/>
            </p:nvSpPr>
            <p:spPr bwMode="auto">
              <a:xfrm>
                <a:off x="2336" y="640"/>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37" name="Rectangle 365"/>
              <p:cNvSpPr>
                <a:spLocks noChangeArrowheads="1"/>
              </p:cNvSpPr>
              <p:nvPr/>
            </p:nvSpPr>
            <p:spPr bwMode="auto">
              <a:xfrm>
                <a:off x="2336" y="73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38" name="Rectangle 366"/>
              <p:cNvSpPr>
                <a:spLocks noChangeArrowheads="1"/>
              </p:cNvSpPr>
              <p:nvPr/>
            </p:nvSpPr>
            <p:spPr bwMode="auto">
              <a:xfrm>
                <a:off x="2336" y="822"/>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39" name="Rectangle 367"/>
              <p:cNvSpPr>
                <a:spLocks noChangeArrowheads="1"/>
              </p:cNvSpPr>
              <p:nvPr/>
            </p:nvSpPr>
            <p:spPr bwMode="auto">
              <a:xfrm>
                <a:off x="2332" y="899"/>
                <a:ext cx="11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72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40" name="Rectangle 368"/>
              <p:cNvSpPr>
                <a:spLocks noChangeArrowheads="1"/>
              </p:cNvSpPr>
              <p:nvPr/>
            </p:nvSpPr>
            <p:spPr bwMode="auto">
              <a:xfrm>
                <a:off x="2336" y="1458"/>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41" name="Rectangle 369"/>
              <p:cNvSpPr>
                <a:spLocks noChangeArrowheads="1"/>
              </p:cNvSpPr>
              <p:nvPr/>
            </p:nvSpPr>
            <p:spPr bwMode="auto">
              <a:xfrm>
                <a:off x="2336" y="1549"/>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42" name="Rectangle 370"/>
              <p:cNvSpPr>
                <a:spLocks noChangeArrowheads="1"/>
              </p:cNvSpPr>
              <p:nvPr/>
            </p:nvSpPr>
            <p:spPr bwMode="auto">
              <a:xfrm>
                <a:off x="2336" y="1640"/>
                <a:ext cx="11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43" name="Rectangle 371"/>
              <p:cNvSpPr>
                <a:spLocks noChangeArrowheads="1"/>
              </p:cNvSpPr>
              <p:nvPr/>
            </p:nvSpPr>
            <p:spPr bwMode="auto">
              <a:xfrm>
                <a:off x="2336" y="1730"/>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44" name="Rectangle 372"/>
              <p:cNvSpPr>
                <a:spLocks noChangeArrowheads="1"/>
              </p:cNvSpPr>
              <p:nvPr/>
            </p:nvSpPr>
            <p:spPr bwMode="auto">
              <a:xfrm>
                <a:off x="2336" y="182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45" name="Rectangle 373"/>
              <p:cNvSpPr>
                <a:spLocks noChangeArrowheads="1"/>
              </p:cNvSpPr>
              <p:nvPr/>
            </p:nvSpPr>
            <p:spPr bwMode="auto">
              <a:xfrm>
                <a:off x="2336" y="1912"/>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46" name="Rectangle 374"/>
              <p:cNvSpPr>
                <a:spLocks noChangeArrowheads="1"/>
              </p:cNvSpPr>
              <p:nvPr/>
            </p:nvSpPr>
            <p:spPr bwMode="auto">
              <a:xfrm>
                <a:off x="2336" y="200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78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47" name="Rectangle 375"/>
              <p:cNvSpPr>
                <a:spLocks noChangeArrowheads="1"/>
              </p:cNvSpPr>
              <p:nvPr/>
            </p:nvSpPr>
            <p:spPr bwMode="auto">
              <a:xfrm>
                <a:off x="2336" y="209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48" name="Rectangle 376"/>
              <p:cNvSpPr>
                <a:spLocks noChangeArrowheads="1"/>
              </p:cNvSpPr>
              <p:nvPr/>
            </p:nvSpPr>
            <p:spPr bwMode="auto">
              <a:xfrm>
                <a:off x="2336" y="2185"/>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49" name="Rectangle 377"/>
              <p:cNvSpPr>
                <a:spLocks noChangeArrowheads="1"/>
              </p:cNvSpPr>
              <p:nvPr/>
            </p:nvSpPr>
            <p:spPr bwMode="auto">
              <a:xfrm>
                <a:off x="2292" y="2262"/>
                <a:ext cx="15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325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50" name="Rectangle 378"/>
              <p:cNvSpPr>
                <a:spLocks noChangeArrowheads="1"/>
              </p:cNvSpPr>
              <p:nvPr/>
            </p:nvSpPr>
            <p:spPr bwMode="auto">
              <a:xfrm>
                <a:off x="2336" y="282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51" name="Rectangle 379"/>
              <p:cNvSpPr>
                <a:spLocks noChangeArrowheads="1"/>
              </p:cNvSpPr>
              <p:nvPr/>
            </p:nvSpPr>
            <p:spPr bwMode="auto">
              <a:xfrm>
                <a:off x="2336" y="2912"/>
                <a:ext cx="11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52" name="Rectangle 380"/>
              <p:cNvSpPr>
                <a:spLocks noChangeArrowheads="1"/>
              </p:cNvSpPr>
              <p:nvPr/>
            </p:nvSpPr>
            <p:spPr bwMode="auto">
              <a:xfrm>
                <a:off x="2298" y="3002"/>
                <a:ext cx="1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53" name="Rectangle 381"/>
              <p:cNvSpPr>
                <a:spLocks noChangeArrowheads="1"/>
              </p:cNvSpPr>
              <p:nvPr/>
            </p:nvSpPr>
            <p:spPr bwMode="auto">
              <a:xfrm>
                <a:off x="2336" y="309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49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54" name="Rectangle 382"/>
              <p:cNvSpPr>
                <a:spLocks noChangeArrowheads="1"/>
              </p:cNvSpPr>
              <p:nvPr/>
            </p:nvSpPr>
            <p:spPr bwMode="auto">
              <a:xfrm>
                <a:off x="2292" y="3170"/>
                <a:ext cx="15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176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55" name="Rectangle 383"/>
              <p:cNvSpPr>
                <a:spLocks noChangeArrowheads="1"/>
              </p:cNvSpPr>
              <p:nvPr/>
            </p:nvSpPr>
            <p:spPr bwMode="auto">
              <a:xfrm>
                <a:off x="2292" y="3625"/>
                <a:ext cx="15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573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56" name="Rectangle 384"/>
              <p:cNvSpPr>
                <a:spLocks noChangeArrowheads="1"/>
              </p:cNvSpPr>
              <p:nvPr/>
            </p:nvSpPr>
            <p:spPr bwMode="auto">
              <a:xfrm>
                <a:off x="2468" y="354"/>
                <a:ext cx="27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Weight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57" name="Rectangle 385"/>
              <p:cNvSpPr>
                <a:spLocks noChangeArrowheads="1"/>
              </p:cNvSpPr>
              <p:nvPr/>
            </p:nvSpPr>
            <p:spPr bwMode="auto">
              <a:xfrm>
                <a:off x="2540" y="549"/>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58" name="Rectangle 386"/>
              <p:cNvSpPr>
                <a:spLocks noChangeArrowheads="1"/>
              </p:cNvSpPr>
              <p:nvPr/>
            </p:nvSpPr>
            <p:spPr bwMode="auto">
              <a:xfrm>
                <a:off x="2540" y="640"/>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59" name="Rectangle 387"/>
              <p:cNvSpPr>
                <a:spLocks noChangeArrowheads="1"/>
              </p:cNvSpPr>
              <p:nvPr/>
            </p:nvSpPr>
            <p:spPr bwMode="auto">
              <a:xfrm>
                <a:off x="2540" y="731"/>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6.9%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60" name="Rectangle 388"/>
              <p:cNvSpPr>
                <a:spLocks noChangeArrowheads="1"/>
              </p:cNvSpPr>
              <p:nvPr/>
            </p:nvSpPr>
            <p:spPr bwMode="auto">
              <a:xfrm>
                <a:off x="2540" y="822"/>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61" name="Rectangle 389"/>
              <p:cNvSpPr>
                <a:spLocks noChangeArrowheads="1"/>
              </p:cNvSpPr>
              <p:nvPr/>
            </p:nvSpPr>
            <p:spPr bwMode="auto">
              <a:xfrm>
                <a:off x="2548" y="899"/>
                <a:ext cx="198"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9.9%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62" name="Rectangle 390"/>
              <p:cNvSpPr>
                <a:spLocks noChangeArrowheads="1"/>
              </p:cNvSpPr>
              <p:nvPr/>
            </p:nvSpPr>
            <p:spPr bwMode="auto">
              <a:xfrm>
                <a:off x="2540" y="1458"/>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63" name="Rectangle 391"/>
              <p:cNvSpPr>
                <a:spLocks noChangeArrowheads="1"/>
              </p:cNvSpPr>
              <p:nvPr/>
            </p:nvSpPr>
            <p:spPr bwMode="auto">
              <a:xfrm>
                <a:off x="2502" y="1549"/>
                <a:ext cx="2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14.4%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64" name="Rectangle 392"/>
              <p:cNvSpPr>
                <a:spLocks noChangeArrowheads="1"/>
              </p:cNvSpPr>
              <p:nvPr/>
            </p:nvSpPr>
            <p:spPr bwMode="auto">
              <a:xfrm>
                <a:off x="2540" y="1640"/>
                <a:ext cx="19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65" name="Rectangle 393"/>
              <p:cNvSpPr>
                <a:spLocks noChangeArrowheads="1"/>
              </p:cNvSpPr>
              <p:nvPr/>
            </p:nvSpPr>
            <p:spPr bwMode="auto">
              <a:xfrm>
                <a:off x="2540" y="1730"/>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66" name="Rectangle 394"/>
              <p:cNvSpPr>
                <a:spLocks noChangeArrowheads="1"/>
              </p:cNvSpPr>
              <p:nvPr/>
            </p:nvSpPr>
            <p:spPr bwMode="auto">
              <a:xfrm>
                <a:off x="2540" y="1821"/>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7.2%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67" name="Rectangle 395"/>
              <p:cNvSpPr>
                <a:spLocks noChangeArrowheads="1"/>
              </p:cNvSpPr>
              <p:nvPr/>
            </p:nvSpPr>
            <p:spPr bwMode="auto">
              <a:xfrm>
                <a:off x="2540" y="1912"/>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7.7%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68" name="Rectangle 396"/>
              <p:cNvSpPr>
                <a:spLocks noChangeArrowheads="1"/>
              </p:cNvSpPr>
              <p:nvPr/>
            </p:nvSpPr>
            <p:spPr bwMode="auto">
              <a:xfrm>
                <a:off x="2502" y="2003"/>
                <a:ext cx="2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14.6%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69" name="Rectangle 397"/>
              <p:cNvSpPr>
                <a:spLocks noChangeArrowheads="1"/>
              </p:cNvSpPr>
              <p:nvPr/>
            </p:nvSpPr>
            <p:spPr bwMode="auto">
              <a:xfrm>
                <a:off x="2502" y="2094"/>
                <a:ext cx="2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70" name="Rectangle 398"/>
              <p:cNvSpPr>
                <a:spLocks noChangeArrowheads="1"/>
              </p:cNvSpPr>
              <p:nvPr/>
            </p:nvSpPr>
            <p:spPr bwMode="auto">
              <a:xfrm>
                <a:off x="2540" y="2185"/>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71" name="Rectangle 399"/>
              <p:cNvSpPr>
                <a:spLocks noChangeArrowheads="1"/>
              </p:cNvSpPr>
              <p:nvPr/>
            </p:nvSpPr>
            <p:spPr bwMode="auto">
              <a:xfrm>
                <a:off x="2508" y="2262"/>
                <a:ext cx="239"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68.1%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72" name="Rectangle 400"/>
              <p:cNvSpPr>
                <a:spLocks noChangeArrowheads="1"/>
              </p:cNvSpPr>
              <p:nvPr/>
            </p:nvSpPr>
            <p:spPr bwMode="auto">
              <a:xfrm>
                <a:off x="2540" y="2821"/>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73" name="Rectangle 401"/>
              <p:cNvSpPr>
                <a:spLocks noChangeArrowheads="1"/>
              </p:cNvSpPr>
              <p:nvPr/>
            </p:nvSpPr>
            <p:spPr bwMode="auto">
              <a:xfrm>
                <a:off x="2540" y="2912"/>
                <a:ext cx="19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74" name="Rectangle 402"/>
              <p:cNvSpPr>
                <a:spLocks noChangeArrowheads="1"/>
              </p:cNvSpPr>
              <p:nvPr/>
            </p:nvSpPr>
            <p:spPr bwMode="auto">
              <a:xfrm>
                <a:off x="2502" y="3002"/>
                <a:ext cx="2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75" name="Rectangle 403"/>
              <p:cNvSpPr>
                <a:spLocks noChangeArrowheads="1"/>
              </p:cNvSpPr>
              <p:nvPr/>
            </p:nvSpPr>
            <p:spPr bwMode="auto">
              <a:xfrm>
                <a:off x="2540" y="3093"/>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76" name="Rectangle 404"/>
              <p:cNvSpPr>
                <a:spLocks noChangeArrowheads="1"/>
              </p:cNvSpPr>
              <p:nvPr/>
            </p:nvSpPr>
            <p:spPr bwMode="auto">
              <a:xfrm>
                <a:off x="2508" y="3170"/>
                <a:ext cx="239"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22.1%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77" name="Rectangle 405"/>
              <p:cNvSpPr>
                <a:spLocks noChangeArrowheads="1"/>
              </p:cNvSpPr>
              <p:nvPr/>
            </p:nvSpPr>
            <p:spPr bwMode="auto">
              <a:xfrm>
                <a:off x="2468" y="3625"/>
                <a:ext cx="279"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78" name="Rectangle 406"/>
              <p:cNvSpPr>
                <a:spLocks noChangeArrowheads="1"/>
              </p:cNvSpPr>
              <p:nvPr/>
            </p:nvSpPr>
            <p:spPr bwMode="auto">
              <a:xfrm>
                <a:off x="2781" y="354"/>
                <a:ext cx="77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M-H, Random,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79" name="Rectangle 407"/>
              <p:cNvSpPr>
                <a:spLocks noChangeArrowheads="1"/>
              </p:cNvSpPr>
              <p:nvPr/>
            </p:nvSpPr>
            <p:spPr bwMode="auto">
              <a:xfrm>
                <a:off x="2920" y="549"/>
                <a:ext cx="5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1.33 [0.14, 12.37]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80" name="Rectangle 408"/>
              <p:cNvSpPr>
                <a:spLocks noChangeArrowheads="1"/>
              </p:cNvSpPr>
              <p:nvPr/>
            </p:nvSpPr>
            <p:spPr bwMode="auto">
              <a:xfrm>
                <a:off x="2920" y="640"/>
                <a:ext cx="5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3.00 [0.13, 68.26]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81" name="Rectangle 409"/>
              <p:cNvSpPr>
                <a:spLocks noChangeArrowheads="1"/>
              </p:cNvSpPr>
              <p:nvPr/>
            </p:nvSpPr>
            <p:spPr bwMode="auto">
              <a:xfrm>
                <a:off x="2958" y="731"/>
                <a:ext cx="5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0.77 [0.35, 1.69]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82" name="Rectangle 410"/>
              <p:cNvSpPr>
                <a:spLocks noChangeArrowheads="1"/>
              </p:cNvSpPr>
              <p:nvPr/>
            </p:nvSpPr>
            <p:spPr bwMode="auto">
              <a:xfrm>
                <a:off x="2958" y="822"/>
                <a:ext cx="5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0.67 [0.13, 3.30]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83" name="Rectangle 411"/>
              <p:cNvSpPr>
                <a:spLocks noChangeArrowheads="1"/>
              </p:cNvSpPr>
              <p:nvPr/>
            </p:nvSpPr>
            <p:spPr bwMode="auto">
              <a:xfrm>
                <a:off x="2945" y="899"/>
                <a:ext cx="563"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0.84 [0.43, 1.61]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84" name="Rectangle 412"/>
              <p:cNvSpPr>
                <a:spLocks noChangeArrowheads="1"/>
              </p:cNvSpPr>
              <p:nvPr/>
            </p:nvSpPr>
            <p:spPr bwMode="auto">
              <a:xfrm>
                <a:off x="2958" y="1458"/>
                <a:ext cx="5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0.62 [0.11, 3.41]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85" name="Rectangle 413"/>
              <p:cNvSpPr>
                <a:spLocks noChangeArrowheads="1"/>
              </p:cNvSpPr>
              <p:nvPr/>
            </p:nvSpPr>
            <p:spPr bwMode="auto">
              <a:xfrm>
                <a:off x="2958" y="1549"/>
                <a:ext cx="5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0.81 [0.47, 1.39]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86" name="Rectangle 414"/>
              <p:cNvSpPr>
                <a:spLocks noChangeArrowheads="1"/>
              </p:cNvSpPr>
              <p:nvPr/>
            </p:nvSpPr>
            <p:spPr bwMode="auto">
              <a:xfrm>
                <a:off x="2958" y="1640"/>
                <a:ext cx="55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0.20 [0.01, 3.99]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87" name="Rectangle 415"/>
              <p:cNvSpPr>
                <a:spLocks noChangeArrowheads="1"/>
              </p:cNvSpPr>
              <p:nvPr/>
            </p:nvSpPr>
            <p:spPr bwMode="auto">
              <a:xfrm>
                <a:off x="2958" y="1730"/>
                <a:ext cx="5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0.77 [0.25, 2.34]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88" name="Rectangle 416"/>
              <p:cNvSpPr>
                <a:spLocks noChangeArrowheads="1"/>
              </p:cNvSpPr>
              <p:nvPr/>
            </p:nvSpPr>
            <p:spPr bwMode="auto">
              <a:xfrm>
                <a:off x="2958" y="1821"/>
                <a:ext cx="5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0.52 [0.24, 1.13]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89" name="Rectangle 417"/>
              <p:cNvSpPr>
                <a:spLocks noChangeArrowheads="1"/>
              </p:cNvSpPr>
              <p:nvPr/>
            </p:nvSpPr>
            <p:spPr bwMode="auto">
              <a:xfrm>
                <a:off x="2958" y="1912"/>
                <a:ext cx="5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1.14 [0.54, 2.40]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0" name="Rectangle 418"/>
              <p:cNvSpPr>
                <a:spLocks noChangeArrowheads="1"/>
              </p:cNvSpPr>
              <p:nvPr/>
            </p:nvSpPr>
            <p:spPr bwMode="auto">
              <a:xfrm>
                <a:off x="2958" y="2003"/>
                <a:ext cx="5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1.56 [0.91, 2.68]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1" name="Rectangle 419"/>
              <p:cNvSpPr>
                <a:spLocks noChangeArrowheads="1"/>
              </p:cNvSpPr>
              <p:nvPr/>
            </p:nvSpPr>
            <p:spPr bwMode="auto">
              <a:xfrm>
                <a:off x="2958" y="2094"/>
                <a:ext cx="5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1.00 [0.59, 1.70]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2" name="Rectangle 420"/>
              <p:cNvSpPr>
                <a:spLocks noChangeArrowheads="1"/>
              </p:cNvSpPr>
              <p:nvPr/>
            </p:nvSpPr>
            <p:spPr bwMode="auto">
              <a:xfrm>
                <a:off x="2958" y="2185"/>
                <a:ext cx="5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0.44 [0.15, 1.29]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3" name="Rectangle 421"/>
              <p:cNvSpPr>
                <a:spLocks noChangeArrowheads="1"/>
              </p:cNvSpPr>
              <p:nvPr/>
            </p:nvSpPr>
            <p:spPr bwMode="auto">
              <a:xfrm>
                <a:off x="2945" y="2262"/>
                <a:ext cx="563"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0.90 [0.67, 1.20]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4" name="Rectangle 422"/>
              <p:cNvSpPr>
                <a:spLocks noChangeArrowheads="1"/>
              </p:cNvSpPr>
              <p:nvPr/>
            </p:nvSpPr>
            <p:spPr bwMode="auto">
              <a:xfrm>
                <a:off x="2920" y="2821"/>
                <a:ext cx="5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3.33 [0.42, 26.72]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5" name="Rectangle 423"/>
              <p:cNvSpPr>
                <a:spLocks noChangeArrowheads="1"/>
              </p:cNvSpPr>
              <p:nvPr/>
            </p:nvSpPr>
            <p:spPr bwMode="auto">
              <a:xfrm>
                <a:off x="2958" y="2912"/>
                <a:ext cx="55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1.00 [0.33, 3.02]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6" name="Rectangle 424"/>
              <p:cNvSpPr>
                <a:spLocks noChangeArrowheads="1"/>
              </p:cNvSpPr>
              <p:nvPr/>
            </p:nvSpPr>
            <p:spPr bwMode="auto">
              <a:xfrm>
                <a:off x="2958" y="3002"/>
                <a:ext cx="5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0.89 [0.51, 1.55]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7" name="Rectangle 425"/>
              <p:cNvSpPr>
                <a:spLocks noChangeArrowheads="1"/>
              </p:cNvSpPr>
              <p:nvPr/>
            </p:nvSpPr>
            <p:spPr bwMode="auto">
              <a:xfrm>
                <a:off x="2958" y="3093"/>
                <a:ext cx="5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0.60 [0.21, 1.71]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8" name="Rectangle 426"/>
              <p:cNvSpPr>
                <a:spLocks noChangeArrowheads="1"/>
              </p:cNvSpPr>
              <p:nvPr/>
            </p:nvSpPr>
            <p:spPr bwMode="auto">
              <a:xfrm>
                <a:off x="2945" y="3170"/>
                <a:ext cx="563"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0.90 [0.58, 1.39]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99" name="Rectangle 427"/>
              <p:cNvSpPr>
                <a:spLocks noChangeArrowheads="1"/>
              </p:cNvSpPr>
              <p:nvPr/>
            </p:nvSpPr>
            <p:spPr bwMode="auto">
              <a:xfrm>
                <a:off x="2945" y="3625"/>
                <a:ext cx="563"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0.91 [0.74, 1.11]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0" name="Rectangle 428"/>
              <p:cNvSpPr>
                <a:spLocks noChangeArrowheads="1"/>
              </p:cNvSpPr>
              <p:nvPr/>
            </p:nvSpPr>
            <p:spPr bwMode="auto">
              <a:xfrm>
                <a:off x="3507" y="354"/>
                <a:ext cx="19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Year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1" name="Rectangle 429"/>
              <p:cNvSpPr>
                <a:spLocks noChangeArrowheads="1"/>
              </p:cNvSpPr>
              <p:nvPr/>
            </p:nvSpPr>
            <p:spPr bwMode="auto">
              <a:xfrm>
                <a:off x="3504" y="549"/>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1998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2" name="Rectangle 430"/>
              <p:cNvSpPr>
                <a:spLocks noChangeArrowheads="1"/>
              </p:cNvSpPr>
              <p:nvPr/>
            </p:nvSpPr>
            <p:spPr bwMode="auto">
              <a:xfrm>
                <a:off x="3504" y="640"/>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3" name="Rectangle 431"/>
              <p:cNvSpPr>
                <a:spLocks noChangeArrowheads="1"/>
              </p:cNvSpPr>
              <p:nvPr/>
            </p:nvSpPr>
            <p:spPr bwMode="auto">
              <a:xfrm>
                <a:off x="3504" y="731"/>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4" name="Rectangle 432"/>
              <p:cNvSpPr>
                <a:spLocks noChangeArrowheads="1"/>
              </p:cNvSpPr>
              <p:nvPr/>
            </p:nvSpPr>
            <p:spPr bwMode="auto">
              <a:xfrm>
                <a:off x="3504" y="822"/>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5" name="Rectangle 433"/>
              <p:cNvSpPr>
                <a:spLocks noChangeArrowheads="1"/>
              </p:cNvSpPr>
              <p:nvPr/>
            </p:nvSpPr>
            <p:spPr bwMode="auto">
              <a:xfrm>
                <a:off x="3504" y="1458"/>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6" name="Rectangle 434"/>
              <p:cNvSpPr>
                <a:spLocks noChangeArrowheads="1"/>
              </p:cNvSpPr>
              <p:nvPr/>
            </p:nvSpPr>
            <p:spPr bwMode="auto">
              <a:xfrm>
                <a:off x="3504" y="1549"/>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7" name="Rectangle 435"/>
              <p:cNvSpPr>
                <a:spLocks noChangeArrowheads="1"/>
              </p:cNvSpPr>
              <p:nvPr/>
            </p:nvSpPr>
            <p:spPr bwMode="auto">
              <a:xfrm>
                <a:off x="3504" y="1640"/>
                <a:ext cx="19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8" name="Rectangle 436"/>
              <p:cNvSpPr>
                <a:spLocks noChangeArrowheads="1"/>
              </p:cNvSpPr>
              <p:nvPr/>
            </p:nvSpPr>
            <p:spPr bwMode="auto">
              <a:xfrm>
                <a:off x="3504" y="1730"/>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09" name="Rectangle 437"/>
              <p:cNvSpPr>
                <a:spLocks noChangeArrowheads="1"/>
              </p:cNvSpPr>
              <p:nvPr/>
            </p:nvSpPr>
            <p:spPr bwMode="auto">
              <a:xfrm>
                <a:off x="3504" y="1821"/>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0" name="Rectangle 438"/>
              <p:cNvSpPr>
                <a:spLocks noChangeArrowheads="1"/>
              </p:cNvSpPr>
              <p:nvPr/>
            </p:nvSpPr>
            <p:spPr bwMode="auto">
              <a:xfrm>
                <a:off x="3504" y="1912"/>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1" name="Rectangle 439"/>
              <p:cNvSpPr>
                <a:spLocks noChangeArrowheads="1"/>
              </p:cNvSpPr>
              <p:nvPr/>
            </p:nvSpPr>
            <p:spPr bwMode="auto">
              <a:xfrm>
                <a:off x="3504" y="2003"/>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2" name="Rectangle 440"/>
              <p:cNvSpPr>
                <a:spLocks noChangeArrowheads="1"/>
              </p:cNvSpPr>
              <p:nvPr/>
            </p:nvSpPr>
            <p:spPr bwMode="auto">
              <a:xfrm>
                <a:off x="3504" y="2094"/>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3" name="Rectangle 441"/>
              <p:cNvSpPr>
                <a:spLocks noChangeArrowheads="1"/>
              </p:cNvSpPr>
              <p:nvPr/>
            </p:nvSpPr>
            <p:spPr bwMode="auto">
              <a:xfrm>
                <a:off x="3504" y="2185"/>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4" name="Rectangle 442"/>
              <p:cNvSpPr>
                <a:spLocks noChangeArrowheads="1"/>
              </p:cNvSpPr>
              <p:nvPr/>
            </p:nvSpPr>
            <p:spPr bwMode="auto">
              <a:xfrm>
                <a:off x="3504" y="2821"/>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5" name="Rectangle 443"/>
              <p:cNvSpPr>
                <a:spLocks noChangeArrowheads="1"/>
              </p:cNvSpPr>
              <p:nvPr/>
            </p:nvSpPr>
            <p:spPr bwMode="auto">
              <a:xfrm>
                <a:off x="3504" y="2912"/>
                <a:ext cx="19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6" name="Rectangle 444"/>
              <p:cNvSpPr>
                <a:spLocks noChangeArrowheads="1"/>
              </p:cNvSpPr>
              <p:nvPr/>
            </p:nvSpPr>
            <p:spPr bwMode="auto">
              <a:xfrm>
                <a:off x="3504" y="3002"/>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7" name="Rectangle 445"/>
              <p:cNvSpPr>
                <a:spLocks noChangeArrowheads="1"/>
              </p:cNvSpPr>
              <p:nvPr/>
            </p:nvSpPr>
            <p:spPr bwMode="auto">
              <a:xfrm>
                <a:off x="3504" y="3093"/>
                <a:ext cx="19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8" name="Rectangle 446"/>
              <p:cNvSpPr>
                <a:spLocks noChangeArrowheads="1"/>
              </p:cNvSpPr>
              <p:nvPr/>
            </p:nvSpPr>
            <p:spPr bwMode="auto">
              <a:xfrm>
                <a:off x="1072" y="263"/>
                <a:ext cx="69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Omega-6 Reducing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19" name="Rectangle 447"/>
              <p:cNvSpPr>
                <a:spLocks noChangeArrowheads="1"/>
              </p:cNvSpPr>
              <p:nvPr/>
            </p:nvSpPr>
            <p:spPr bwMode="auto">
              <a:xfrm>
                <a:off x="1810" y="263"/>
                <a:ext cx="62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LCT or LCT+MCT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20" name="Rectangle 448"/>
              <p:cNvSpPr>
                <a:spLocks noChangeArrowheads="1"/>
              </p:cNvSpPr>
              <p:nvPr/>
            </p:nvSpPr>
            <p:spPr bwMode="auto">
              <a:xfrm>
                <a:off x="2908" y="263"/>
                <a:ext cx="387"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Risk Ratio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21" name="Rectangle 449"/>
              <p:cNvSpPr>
                <a:spLocks noChangeArrowheads="1"/>
              </p:cNvSpPr>
              <p:nvPr/>
            </p:nvSpPr>
            <p:spPr bwMode="auto">
              <a:xfrm>
                <a:off x="4396" y="263"/>
                <a:ext cx="38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Risk Ratio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22" name="Rectangle 450"/>
              <p:cNvSpPr>
                <a:spLocks noChangeArrowheads="1"/>
              </p:cNvSpPr>
              <p:nvPr/>
            </p:nvSpPr>
            <p:spPr bwMode="auto">
              <a:xfrm>
                <a:off x="4223" y="354"/>
                <a:ext cx="77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M-H, Random,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23" name="Line 451"/>
              <p:cNvSpPr>
                <a:spLocks noChangeShapeType="1"/>
              </p:cNvSpPr>
              <p:nvPr/>
            </p:nvSpPr>
            <p:spPr bwMode="auto">
              <a:xfrm>
                <a:off x="4561" y="434"/>
                <a:ext cx="1" cy="3407"/>
              </a:xfrm>
              <a:prstGeom prst="line">
                <a:avLst/>
              </a:prstGeom>
              <a:no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24" name="Line 452"/>
              <p:cNvSpPr>
                <a:spLocks noChangeShapeType="1"/>
              </p:cNvSpPr>
              <p:nvPr/>
            </p:nvSpPr>
            <p:spPr bwMode="auto">
              <a:xfrm>
                <a:off x="4203" y="570"/>
                <a:ext cx="821" cy="1"/>
              </a:xfrm>
              <a:prstGeom prst="line">
                <a:avLst/>
              </a:prstGeom>
              <a:no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25" name="Rectangle 453"/>
              <p:cNvSpPr>
                <a:spLocks noChangeArrowheads="1"/>
              </p:cNvSpPr>
              <p:nvPr/>
            </p:nvSpPr>
            <p:spPr bwMode="auto">
              <a:xfrm>
                <a:off x="4608" y="569"/>
                <a:ext cx="12" cy="13"/>
              </a:xfrm>
              <a:prstGeom prst="rect">
                <a:avLst/>
              </a:prstGeom>
              <a:solidFill>
                <a:srgbClr val="0000C0"/>
              </a:solid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26" name="Line 454"/>
              <p:cNvSpPr>
                <a:spLocks noChangeShapeType="1"/>
              </p:cNvSpPr>
              <p:nvPr/>
            </p:nvSpPr>
            <p:spPr bwMode="auto">
              <a:xfrm>
                <a:off x="4187" y="661"/>
                <a:ext cx="1152"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27" name="Rectangle 455"/>
              <p:cNvSpPr>
                <a:spLocks noChangeArrowheads="1"/>
              </p:cNvSpPr>
              <p:nvPr/>
            </p:nvSpPr>
            <p:spPr bwMode="auto">
              <a:xfrm>
                <a:off x="4757" y="661"/>
                <a:ext cx="12" cy="11"/>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4729" name="Line 457"/>
            <p:cNvSpPr>
              <a:spLocks noChangeShapeType="1"/>
            </p:cNvSpPr>
            <p:nvPr/>
          </p:nvSpPr>
          <p:spPr bwMode="auto">
            <a:xfrm>
              <a:off x="4367" y="752"/>
              <a:ext cx="29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30" name="Rectangle 458"/>
            <p:cNvSpPr>
              <a:spLocks noChangeArrowheads="1"/>
            </p:cNvSpPr>
            <p:nvPr/>
          </p:nvSpPr>
          <p:spPr bwMode="auto">
            <a:xfrm>
              <a:off x="4503" y="748"/>
              <a:ext cx="18" cy="18"/>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31" name="Line 459"/>
            <p:cNvSpPr>
              <a:spLocks noChangeShapeType="1"/>
            </p:cNvSpPr>
            <p:nvPr/>
          </p:nvSpPr>
          <p:spPr bwMode="auto">
            <a:xfrm>
              <a:off x="4191" y="843"/>
              <a:ext cx="59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32" name="Rectangle 460"/>
            <p:cNvSpPr>
              <a:spLocks noChangeArrowheads="1"/>
            </p:cNvSpPr>
            <p:nvPr/>
          </p:nvSpPr>
          <p:spPr bwMode="auto">
            <a:xfrm>
              <a:off x="4480" y="842"/>
              <a:ext cx="12" cy="12"/>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33" name="Freeform 461"/>
            <p:cNvSpPr>
              <a:spLocks/>
            </p:cNvSpPr>
            <p:nvPr/>
          </p:nvSpPr>
          <p:spPr bwMode="auto">
            <a:xfrm>
              <a:off x="4405" y="894"/>
              <a:ext cx="244" cy="79"/>
            </a:xfrm>
            <a:custGeom>
              <a:avLst/>
              <a:gdLst/>
              <a:ahLst/>
              <a:cxnLst>
                <a:cxn ang="0">
                  <a:pos x="420" y="280"/>
                </a:cxn>
                <a:cxn ang="0">
                  <a:pos x="0" y="140"/>
                </a:cxn>
                <a:cxn ang="0">
                  <a:pos x="420" y="0"/>
                </a:cxn>
                <a:cxn ang="0">
                  <a:pos x="860" y="140"/>
                </a:cxn>
                <a:cxn ang="0">
                  <a:pos x="420" y="280"/>
                </a:cxn>
              </a:cxnLst>
              <a:rect l="0" t="0" r="r" b="b"/>
              <a:pathLst>
                <a:path w="860" h="280">
                  <a:moveTo>
                    <a:pt x="420" y="280"/>
                  </a:moveTo>
                  <a:lnTo>
                    <a:pt x="0" y="140"/>
                  </a:lnTo>
                  <a:lnTo>
                    <a:pt x="420" y="0"/>
                  </a:lnTo>
                  <a:lnTo>
                    <a:pt x="860" y="140"/>
                  </a:lnTo>
                  <a:lnTo>
                    <a:pt x="42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34" name="Line 462"/>
            <p:cNvSpPr>
              <a:spLocks noChangeShapeType="1"/>
            </p:cNvSpPr>
            <p:nvPr/>
          </p:nvSpPr>
          <p:spPr bwMode="auto">
            <a:xfrm>
              <a:off x="4157" y="1479"/>
              <a:ext cx="63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35" name="Rectangle 463"/>
            <p:cNvSpPr>
              <a:spLocks noChangeArrowheads="1"/>
            </p:cNvSpPr>
            <p:nvPr/>
          </p:nvSpPr>
          <p:spPr bwMode="auto">
            <a:xfrm>
              <a:off x="4466" y="1478"/>
              <a:ext cx="12" cy="12"/>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36" name="Line 464"/>
            <p:cNvSpPr>
              <a:spLocks noChangeShapeType="1"/>
            </p:cNvSpPr>
            <p:nvPr/>
          </p:nvSpPr>
          <p:spPr bwMode="auto">
            <a:xfrm>
              <a:off x="4421" y="1569"/>
              <a:ext cx="20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37" name="Rectangle 465"/>
            <p:cNvSpPr>
              <a:spLocks noChangeArrowheads="1"/>
            </p:cNvSpPr>
            <p:nvPr/>
          </p:nvSpPr>
          <p:spPr bwMode="auto">
            <a:xfrm>
              <a:off x="4509" y="1563"/>
              <a:ext cx="24" cy="24"/>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38" name="Line 466"/>
            <p:cNvSpPr>
              <a:spLocks noChangeShapeType="1"/>
            </p:cNvSpPr>
            <p:nvPr/>
          </p:nvSpPr>
          <p:spPr bwMode="auto">
            <a:xfrm>
              <a:off x="3712" y="1660"/>
              <a:ext cx="1103"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39" name="Rectangle 467"/>
            <p:cNvSpPr>
              <a:spLocks noChangeArrowheads="1"/>
            </p:cNvSpPr>
            <p:nvPr/>
          </p:nvSpPr>
          <p:spPr bwMode="auto">
            <a:xfrm>
              <a:off x="4258" y="1660"/>
              <a:ext cx="12" cy="12"/>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40" name="Line 468"/>
            <p:cNvSpPr>
              <a:spLocks noChangeShapeType="1"/>
            </p:cNvSpPr>
            <p:nvPr/>
          </p:nvSpPr>
          <p:spPr bwMode="auto">
            <a:xfrm>
              <a:off x="4307" y="1751"/>
              <a:ext cx="41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41" name="Rectangle 469"/>
            <p:cNvSpPr>
              <a:spLocks noChangeArrowheads="1"/>
            </p:cNvSpPr>
            <p:nvPr/>
          </p:nvSpPr>
          <p:spPr bwMode="auto">
            <a:xfrm>
              <a:off x="4505" y="1749"/>
              <a:ext cx="15" cy="15"/>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42" name="Line 470"/>
            <p:cNvSpPr>
              <a:spLocks noChangeShapeType="1"/>
            </p:cNvSpPr>
            <p:nvPr/>
          </p:nvSpPr>
          <p:spPr bwMode="auto">
            <a:xfrm>
              <a:off x="4299" y="1842"/>
              <a:ext cx="283"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43" name="Rectangle 471"/>
            <p:cNvSpPr>
              <a:spLocks noChangeArrowheads="1"/>
            </p:cNvSpPr>
            <p:nvPr/>
          </p:nvSpPr>
          <p:spPr bwMode="auto">
            <a:xfrm>
              <a:off x="4432" y="1839"/>
              <a:ext cx="17" cy="17"/>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44" name="Line 472"/>
            <p:cNvSpPr>
              <a:spLocks noChangeShapeType="1"/>
            </p:cNvSpPr>
            <p:nvPr/>
          </p:nvSpPr>
          <p:spPr bwMode="auto">
            <a:xfrm>
              <a:off x="4449" y="1933"/>
              <a:ext cx="273"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45" name="Rectangle 473"/>
            <p:cNvSpPr>
              <a:spLocks noChangeArrowheads="1"/>
            </p:cNvSpPr>
            <p:nvPr/>
          </p:nvSpPr>
          <p:spPr bwMode="auto">
            <a:xfrm>
              <a:off x="4576" y="1929"/>
              <a:ext cx="19" cy="19"/>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46" name="Line 474"/>
            <p:cNvSpPr>
              <a:spLocks noChangeShapeType="1"/>
            </p:cNvSpPr>
            <p:nvPr/>
          </p:nvSpPr>
          <p:spPr bwMode="auto">
            <a:xfrm>
              <a:off x="4544" y="2024"/>
              <a:ext cx="199"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47" name="Rectangle 475"/>
            <p:cNvSpPr>
              <a:spLocks noChangeArrowheads="1"/>
            </p:cNvSpPr>
            <p:nvPr/>
          </p:nvSpPr>
          <p:spPr bwMode="auto">
            <a:xfrm>
              <a:off x="4631" y="2017"/>
              <a:ext cx="25" cy="25"/>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48" name="Line 476"/>
            <p:cNvSpPr>
              <a:spLocks noChangeShapeType="1"/>
            </p:cNvSpPr>
            <p:nvPr/>
          </p:nvSpPr>
          <p:spPr bwMode="auto">
            <a:xfrm>
              <a:off x="4463" y="2115"/>
              <a:ext cx="196"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49" name="Rectangle 477"/>
            <p:cNvSpPr>
              <a:spLocks noChangeArrowheads="1"/>
            </p:cNvSpPr>
            <p:nvPr/>
          </p:nvSpPr>
          <p:spPr bwMode="auto">
            <a:xfrm>
              <a:off x="4548" y="2108"/>
              <a:ext cx="25" cy="24"/>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50" name="Line 478"/>
            <p:cNvSpPr>
              <a:spLocks noChangeShapeType="1"/>
            </p:cNvSpPr>
            <p:nvPr/>
          </p:nvSpPr>
          <p:spPr bwMode="auto">
            <a:xfrm>
              <a:off x="4215" y="2205"/>
              <a:ext cx="392"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51" name="Rectangle 479"/>
            <p:cNvSpPr>
              <a:spLocks noChangeArrowheads="1"/>
            </p:cNvSpPr>
            <p:nvPr/>
          </p:nvSpPr>
          <p:spPr bwMode="auto">
            <a:xfrm>
              <a:off x="4404" y="2203"/>
              <a:ext cx="15" cy="15"/>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52" name="Freeform 480"/>
            <p:cNvSpPr>
              <a:spLocks/>
            </p:cNvSpPr>
            <p:nvPr/>
          </p:nvSpPr>
          <p:spPr bwMode="auto">
            <a:xfrm>
              <a:off x="4484" y="2257"/>
              <a:ext cx="108" cy="79"/>
            </a:xfrm>
            <a:custGeom>
              <a:avLst/>
              <a:gdLst/>
              <a:ahLst/>
              <a:cxnLst>
                <a:cxn ang="0">
                  <a:pos x="180" y="280"/>
                </a:cxn>
                <a:cxn ang="0">
                  <a:pos x="0" y="140"/>
                </a:cxn>
                <a:cxn ang="0">
                  <a:pos x="180" y="0"/>
                </a:cxn>
                <a:cxn ang="0">
                  <a:pos x="380" y="140"/>
                </a:cxn>
                <a:cxn ang="0">
                  <a:pos x="180" y="280"/>
                </a:cxn>
              </a:cxnLst>
              <a:rect l="0" t="0" r="r" b="b"/>
              <a:pathLst>
                <a:path w="380" h="280">
                  <a:moveTo>
                    <a:pt x="180" y="280"/>
                  </a:moveTo>
                  <a:lnTo>
                    <a:pt x="0" y="140"/>
                  </a:lnTo>
                  <a:lnTo>
                    <a:pt x="180" y="0"/>
                  </a:lnTo>
                  <a:lnTo>
                    <a:pt x="380" y="140"/>
                  </a:lnTo>
                  <a:lnTo>
                    <a:pt x="18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53" name="Line 481"/>
            <p:cNvSpPr>
              <a:spLocks noChangeShapeType="1"/>
            </p:cNvSpPr>
            <p:nvPr/>
          </p:nvSpPr>
          <p:spPr bwMode="auto">
            <a:xfrm>
              <a:off x="4399" y="2841"/>
              <a:ext cx="767"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54" name="Rectangle 482"/>
            <p:cNvSpPr>
              <a:spLocks noChangeArrowheads="1"/>
            </p:cNvSpPr>
            <p:nvPr/>
          </p:nvSpPr>
          <p:spPr bwMode="auto">
            <a:xfrm>
              <a:off x="4777" y="2841"/>
              <a:ext cx="12" cy="12"/>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55" name="Line 483"/>
            <p:cNvSpPr>
              <a:spLocks noChangeShapeType="1"/>
            </p:cNvSpPr>
            <p:nvPr/>
          </p:nvSpPr>
          <p:spPr bwMode="auto">
            <a:xfrm>
              <a:off x="4357" y="2932"/>
              <a:ext cx="407"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56" name="Rectangle 484"/>
            <p:cNvSpPr>
              <a:spLocks noChangeArrowheads="1"/>
            </p:cNvSpPr>
            <p:nvPr/>
          </p:nvSpPr>
          <p:spPr bwMode="auto">
            <a:xfrm>
              <a:off x="4553" y="2931"/>
              <a:ext cx="15" cy="14"/>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57" name="Line 485"/>
            <p:cNvSpPr>
              <a:spLocks noChangeShapeType="1"/>
            </p:cNvSpPr>
            <p:nvPr/>
          </p:nvSpPr>
          <p:spPr bwMode="auto">
            <a:xfrm>
              <a:off x="4436" y="3023"/>
              <a:ext cx="205"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58" name="Rectangle 486"/>
            <p:cNvSpPr>
              <a:spLocks noChangeArrowheads="1"/>
            </p:cNvSpPr>
            <p:nvPr/>
          </p:nvSpPr>
          <p:spPr bwMode="auto">
            <a:xfrm>
              <a:off x="4527" y="3017"/>
              <a:ext cx="24" cy="23"/>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59" name="Line 487"/>
            <p:cNvSpPr>
              <a:spLocks noChangeShapeType="1"/>
            </p:cNvSpPr>
            <p:nvPr/>
          </p:nvSpPr>
          <p:spPr bwMode="auto">
            <a:xfrm>
              <a:off x="4274" y="3114"/>
              <a:ext cx="386"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60" name="Rectangle 488"/>
            <p:cNvSpPr>
              <a:spLocks noChangeArrowheads="1"/>
            </p:cNvSpPr>
            <p:nvPr/>
          </p:nvSpPr>
          <p:spPr bwMode="auto">
            <a:xfrm>
              <a:off x="4459" y="3112"/>
              <a:ext cx="15" cy="15"/>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61" name="Freeform 489"/>
            <p:cNvSpPr>
              <a:spLocks/>
            </p:cNvSpPr>
            <p:nvPr/>
          </p:nvSpPr>
          <p:spPr bwMode="auto">
            <a:xfrm>
              <a:off x="4456" y="3165"/>
              <a:ext cx="164" cy="80"/>
            </a:xfrm>
            <a:custGeom>
              <a:avLst/>
              <a:gdLst/>
              <a:ahLst/>
              <a:cxnLst>
                <a:cxn ang="0">
                  <a:pos x="280" y="280"/>
                </a:cxn>
                <a:cxn ang="0">
                  <a:pos x="0" y="140"/>
                </a:cxn>
                <a:cxn ang="0">
                  <a:pos x="280" y="0"/>
                </a:cxn>
                <a:cxn ang="0">
                  <a:pos x="580" y="140"/>
                </a:cxn>
                <a:cxn ang="0">
                  <a:pos x="280" y="280"/>
                </a:cxn>
              </a:cxnLst>
              <a:rect l="0" t="0" r="r" b="b"/>
              <a:pathLst>
                <a:path w="580" h="280">
                  <a:moveTo>
                    <a:pt x="280" y="280"/>
                  </a:moveTo>
                  <a:lnTo>
                    <a:pt x="0" y="140"/>
                  </a:lnTo>
                  <a:lnTo>
                    <a:pt x="280" y="0"/>
                  </a:lnTo>
                  <a:lnTo>
                    <a:pt x="580" y="140"/>
                  </a:lnTo>
                  <a:lnTo>
                    <a:pt x="28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62" name="Freeform 490"/>
            <p:cNvSpPr>
              <a:spLocks/>
            </p:cNvSpPr>
            <p:nvPr/>
          </p:nvSpPr>
          <p:spPr bwMode="auto">
            <a:xfrm>
              <a:off x="4501" y="3619"/>
              <a:ext cx="80" cy="80"/>
            </a:xfrm>
            <a:custGeom>
              <a:avLst/>
              <a:gdLst/>
              <a:ahLst/>
              <a:cxnLst>
                <a:cxn ang="0">
                  <a:pos x="140" y="280"/>
                </a:cxn>
                <a:cxn ang="0">
                  <a:pos x="0" y="140"/>
                </a:cxn>
                <a:cxn ang="0">
                  <a:pos x="140" y="0"/>
                </a:cxn>
                <a:cxn ang="0">
                  <a:pos x="280" y="140"/>
                </a:cxn>
                <a:cxn ang="0">
                  <a:pos x="140" y="280"/>
                </a:cxn>
              </a:cxnLst>
              <a:rect l="0" t="0" r="r" b="b"/>
              <a:pathLst>
                <a:path w="280" h="280">
                  <a:moveTo>
                    <a:pt x="140" y="280"/>
                  </a:moveTo>
                  <a:lnTo>
                    <a:pt x="0" y="140"/>
                  </a:lnTo>
                  <a:lnTo>
                    <a:pt x="140" y="0"/>
                  </a:lnTo>
                  <a:lnTo>
                    <a:pt x="280" y="140"/>
                  </a:lnTo>
                  <a:lnTo>
                    <a:pt x="14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63" name="Line 491"/>
            <p:cNvSpPr>
              <a:spLocks noChangeShapeType="1"/>
            </p:cNvSpPr>
            <p:nvPr/>
          </p:nvSpPr>
          <p:spPr bwMode="auto">
            <a:xfrm>
              <a:off x="3712" y="3841"/>
              <a:ext cx="1698"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64" name="Line 492"/>
            <p:cNvSpPr>
              <a:spLocks noChangeShapeType="1"/>
            </p:cNvSpPr>
            <p:nvPr/>
          </p:nvSpPr>
          <p:spPr bwMode="auto">
            <a:xfrm>
              <a:off x="3712" y="3818"/>
              <a:ext cx="1" cy="46"/>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65" name="Rectangle 493"/>
            <p:cNvSpPr>
              <a:spLocks noChangeArrowheads="1"/>
            </p:cNvSpPr>
            <p:nvPr/>
          </p:nvSpPr>
          <p:spPr bwMode="auto">
            <a:xfrm>
              <a:off x="3712" y="3866"/>
              <a:ext cx="1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66" name="Line 494"/>
            <p:cNvSpPr>
              <a:spLocks noChangeShapeType="1"/>
            </p:cNvSpPr>
            <p:nvPr/>
          </p:nvSpPr>
          <p:spPr bwMode="auto">
            <a:xfrm>
              <a:off x="4136" y="3818"/>
              <a:ext cx="1" cy="46"/>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67" name="Rectangle 495"/>
            <p:cNvSpPr>
              <a:spLocks noChangeArrowheads="1"/>
            </p:cNvSpPr>
            <p:nvPr/>
          </p:nvSpPr>
          <p:spPr bwMode="auto">
            <a:xfrm>
              <a:off x="4089" y="3866"/>
              <a:ext cx="13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68" name="Line 496"/>
            <p:cNvSpPr>
              <a:spLocks noChangeShapeType="1"/>
            </p:cNvSpPr>
            <p:nvPr/>
          </p:nvSpPr>
          <p:spPr bwMode="auto">
            <a:xfrm>
              <a:off x="4561" y="3818"/>
              <a:ext cx="1" cy="46"/>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69" name="Rectangle 497"/>
            <p:cNvSpPr>
              <a:spLocks noChangeArrowheads="1"/>
            </p:cNvSpPr>
            <p:nvPr/>
          </p:nvSpPr>
          <p:spPr bwMode="auto">
            <a:xfrm>
              <a:off x="4542" y="3866"/>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70" name="Line 498"/>
            <p:cNvSpPr>
              <a:spLocks noChangeShapeType="1"/>
            </p:cNvSpPr>
            <p:nvPr/>
          </p:nvSpPr>
          <p:spPr bwMode="auto">
            <a:xfrm>
              <a:off x="4985" y="3818"/>
              <a:ext cx="1" cy="46"/>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71" name="Rectangle 499"/>
            <p:cNvSpPr>
              <a:spLocks noChangeArrowheads="1"/>
            </p:cNvSpPr>
            <p:nvPr/>
          </p:nvSpPr>
          <p:spPr bwMode="auto">
            <a:xfrm>
              <a:off x="4947" y="3866"/>
              <a:ext cx="11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72" name="Line 500"/>
            <p:cNvSpPr>
              <a:spLocks noChangeShapeType="1"/>
            </p:cNvSpPr>
            <p:nvPr/>
          </p:nvSpPr>
          <p:spPr bwMode="auto">
            <a:xfrm>
              <a:off x="5410" y="3818"/>
              <a:ext cx="1" cy="46"/>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73" name="Rectangle 501"/>
            <p:cNvSpPr>
              <a:spLocks noChangeArrowheads="1"/>
            </p:cNvSpPr>
            <p:nvPr/>
          </p:nvSpPr>
          <p:spPr bwMode="auto">
            <a:xfrm>
              <a:off x="5296" y="3866"/>
              <a:ext cx="15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74" name="Rectangle 502"/>
            <p:cNvSpPr>
              <a:spLocks noChangeArrowheads="1"/>
            </p:cNvSpPr>
            <p:nvPr/>
          </p:nvSpPr>
          <p:spPr bwMode="auto">
            <a:xfrm>
              <a:off x="3692" y="3945"/>
              <a:ext cx="89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333333"/>
                  </a:solidFill>
                  <a:effectLst/>
                  <a:latin typeface="Arial" pitchFamily="34" charset="0"/>
                  <a:cs typeface="Arial" pitchFamily="34" charset="0"/>
                </a:rPr>
                <a:t>Favours omega-6 reducing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75" name="Rectangle 503"/>
            <p:cNvSpPr>
              <a:spLocks noChangeArrowheads="1"/>
            </p:cNvSpPr>
            <p:nvPr/>
          </p:nvSpPr>
          <p:spPr bwMode="auto">
            <a:xfrm>
              <a:off x="4589" y="3945"/>
              <a:ext cx="889"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333333"/>
                  </a:solidFill>
                  <a:effectLst/>
                  <a:latin typeface="Arial" pitchFamily="34" charset="0"/>
                  <a:cs typeface="Arial" pitchFamily="34" charset="0"/>
                </a:rPr>
                <a:t>Favours LCT or LCT+MCT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3" name="12 Llamada rectangular"/>
          <p:cNvSpPr>
            <a:spLocks noChangeArrowheads="1"/>
          </p:cNvSpPr>
          <p:nvPr/>
        </p:nvSpPr>
        <p:spPr bwMode="auto">
          <a:xfrm>
            <a:off x="404813" y="5467350"/>
            <a:ext cx="4227512" cy="1219200"/>
          </a:xfrm>
          <a:prstGeom prst="wedgeRectCallout">
            <a:avLst>
              <a:gd name="adj1" fmla="val 26458"/>
              <a:gd name="adj2" fmla="val -50495"/>
            </a:avLst>
          </a:prstGeom>
          <a:solidFill>
            <a:srgbClr val="D4F1F7"/>
          </a:solidFill>
          <a:ln w="0">
            <a:solidFill>
              <a:schemeClr val="tx1"/>
            </a:solidFill>
            <a:miter lim="800000"/>
            <a:headEnd/>
            <a:tailEnd/>
          </a:ln>
          <a:effectLst>
            <a:outerShdw blurRad="63500" sx="102000" sy="102000" algn="ctr" rotWithShape="0">
              <a:srgbClr val="000000">
                <a:alpha val="39998"/>
              </a:srgbClr>
            </a:outerShdw>
          </a:effectLst>
        </p:spPr>
        <p:txBody>
          <a:bodyPr anchor="ctr"/>
          <a:lstStyle/>
          <a:p>
            <a:pPr algn="ctr" eaLnBrk="1" hangingPunct="1">
              <a:defRPr/>
            </a:pPr>
            <a:r>
              <a:rPr lang="el-GR" dirty="0">
                <a:solidFill>
                  <a:schemeClr val="tx2"/>
                </a:solidFill>
                <a:latin typeface="Arial Narrow" pitchFamily="34" charset="0"/>
              </a:rPr>
              <a:t>Ω</a:t>
            </a:r>
            <a:r>
              <a:rPr lang="es-ES_tradnl" dirty="0">
                <a:solidFill>
                  <a:schemeClr val="tx2"/>
                </a:solidFill>
                <a:latin typeface="Arial Narrow" pitchFamily="34" charset="0"/>
              </a:rPr>
              <a:t>-6 </a:t>
            </a:r>
            <a:r>
              <a:rPr lang="es-ES_tradnl" dirty="0" err="1" smtClean="0">
                <a:solidFill>
                  <a:schemeClr val="tx2"/>
                </a:solidFill>
                <a:latin typeface="Arial Narrow" pitchFamily="34" charset="0"/>
              </a:rPr>
              <a:t>sparing-strategies</a:t>
            </a:r>
            <a:r>
              <a:rPr lang="es-ES_tradnl" dirty="0" smtClean="0">
                <a:solidFill>
                  <a:schemeClr val="tx2"/>
                </a:solidFill>
                <a:latin typeface="Arial Narrow" pitchFamily="34" charset="0"/>
              </a:rPr>
              <a:t> </a:t>
            </a:r>
            <a:r>
              <a:rPr lang="en-CA" dirty="0">
                <a:solidFill>
                  <a:schemeClr val="tx2"/>
                </a:solidFill>
                <a:latin typeface="Arial Narrow" pitchFamily="34" charset="0"/>
              </a:rPr>
              <a:t>were </a:t>
            </a:r>
            <a:r>
              <a:rPr lang="en-CA" dirty="0" smtClean="0">
                <a:solidFill>
                  <a:schemeClr val="tx2"/>
                </a:solidFill>
                <a:latin typeface="Arial Narrow" pitchFamily="34" charset="0"/>
              </a:rPr>
              <a:t>not associated </a:t>
            </a:r>
            <a:r>
              <a:rPr lang="en-CA" dirty="0">
                <a:solidFill>
                  <a:schemeClr val="tx2"/>
                </a:solidFill>
                <a:latin typeface="Arial Narrow" pitchFamily="34" charset="0"/>
              </a:rPr>
              <a:t>with a reduction in </a:t>
            </a:r>
            <a:r>
              <a:rPr lang="en-CA" dirty="0" smtClean="0">
                <a:solidFill>
                  <a:schemeClr val="tx2"/>
                </a:solidFill>
                <a:latin typeface="Arial Narrow" pitchFamily="34" charset="0"/>
              </a:rPr>
              <a:t>mortality </a:t>
            </a:r>
            <a:r>
              <a:rPr lang="en-CA" dirty="0">
                <a:solidFill>
                  <a:schemeClr val="tx2"/>
                </a:solidFill>
                <a:latin typeface="Arial Narrow" pitchFamily="34" charset="0"/>
              </a:rPr>
              <a:t>(RR= </a:t>
            </a:r>
            <a:r>
              <a:rPr lang="en-CA" dirty="0" smtClean="0">
                <a:solidFill>
                  <a:schemeClr val="tx2"/>
                </a:solidFill>
                <a:latin typeface="Arial Narrow" pitchFamily="34" charset="0"/>
              </a:rPr>
              <a:t>0.91, 95% </a:t>
            </a:r>
            <a:r>
              <a:rPr lang="en-CA" dirty="0">
                <a:solidFill>
                  <a:schemeClr val="tx2"/>
                </a:solidFill>
                <a:latin typeface="Arial Narrow" pitchFamily="34" charset="0"/>
              </a:rPr>
              <a:t>CI </a:t>
            </a:r>
            <a:r>
              <a:rPr lang="en-GB" dirty="0" smtClean="0">
                <a:solidFill>
                  <a:schemeClr val="tx2"/>
                </a:solidFill>
                <a:latin typeface="Arial Narrow" pitchFamily="34" charset="0"/>
              </a:rPr>
              <a:t>0.74, </a:t>
            </a:r>
            <a:r>
              <a:rPr lang="en-GB" dirty="0">
                <a:solidFill>
                  <a:schemeClr val="tx2"/>
                </a:solidFill>
                <a:latin typeface="Arial Narrow" pitchFamily="34" charset="0"/>
              </a:rPr>
              <a:t>1.11</a:t>
            </a:r>
            <a:r>
              <a:rPr lang="en-CA" dirty="0">
                <a:solidFill>
                  <a:schemeClr val="tx2"/>
                </a:solidFill>
                <a:latin typeface="Arial Narrow" pitchFamily="34" charset="0"/>
              </a:rPr>
              <a:t>, </a:t>
            </a:r>
            <a:r>
              <a:rPr lang="en-CA" dirty="0" smtClean="0">
                <a:solidFill>
                  <a:schemeClr val="tx2"/>
                </a:solidFill>
                <a:latin typeface="Arial Narrow" pitchFamily="34" charset="0"/>
              </a:rPr>
              <a:t>P=0.35,  </a:t>
            </a:r>
            <a:r>
              <a:rPr lang="en-CA" dirty="0">
                <a:solidFill>
                  <a:schemeClr val="tx2"/>
                </a:solidFill>
                <a:latin typeface="Arial Narrow" pitchFamily="34" charset="0"/>
              </a:rPr>
              <a:t>heterogeneity I</a:t>
            </a:r>
            <a:r>
              <a:rPr lang="en-CA" baseline="30000" dirty="0">
                <a:solidFill>
                  <a:schemeClr val="tx2"/>
                </a:solidFill>
                <a:latin typeface="Arial Narrow" pitchFamily="34" charset="0"/>
              </a:rPr>
              <a:t>2</a:t>
            </a:r>
            <a:r>
              <a:rPr lang="en-CA" dirty="0">
                <a:solidFill>
                  <a:schemeClr val="tx2"/>
                </a:solidFill>
                <a:latin typeface="Arial Narrow" pitchFamily="34" charset="0"/>
              </a:rPr>
              <a:t> =0%)</a:t>
            </a:r>
            <a:endParaRPr lang="en-US" dirty="0">
              <a:solidFill>
                <a:schemeClr val="tx2"/>
              </a:solidFill>
              <a:latin typeface="Arial Narrow"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bwMode="auto">
          <a:xfrm>
            <a:off x="602420" y="244521"/>
            <a:ext cx="7462042" cy="1384995"/>
          </a:xfrm>
          <a:prstGeom prst="rect">
            <a:avLst/>
          </a:prstGeom>
          <a:noFill/>
        </p:spPr>
        <p:txBody>
          <a:bodyPr>
            <a:spAutoFit/>
          </a:bodyPr>
          <a:lstStyle/>
          <a:p>
            <a:pPr indent="228600" algn="ctr">
              <a:defRPr/>
            </a:pPr>
            <a:r>
              <a:rPr lang="en-CA" sz="2800" b="1" dirty="0">
                <a:ea typeface="Times New Roman" pitchFamily="18" charset="0"/>
                <a:cs typeface="Britannic Bold"/>
              </a:rPr>
              <a:t>Overall </a:t>
            </a:r>
            <a:r>
              <a:rPr lang="en-CA" sz="2800" b="1" dirty="0" smtClean="0">
                <a:ea typeface="Times New Roman" pitchFamily="18" charset="0"/>
                <a:cs typeface="Britannic Bold"/>
              </a:rPr>
              <a:t>Effect </a:t>
            </a:r>
            <a:r>
              <a:rPr lang="en-CA" sz="2800" b="1" dirty="0">
                <a:ea typeface="Times New Roman" pitchFamily="18" charset="0"/>
                <a:cs typeface="Britannic Bold"/>
              </a:rPr>
              <a:t>on Ventilation Days</a:t>
            </a:r>
          </a:p>
          <a:p>
            <a:pPr indent="228600" algn="ctr">
              <a:defRPr/>
            </a:pPr>
            <a:r>
              <a:rPr lang="en-CA" sz="2800" b="1" dirty="0">
                <a:ea typeface="Times New Roman" pitchFamily="18" charset="0"/>
                <a:cs typeface="Britannic Bold"/>
              </a:rPr>
              <a:t>(</a:t>
            </a:r>
            <a:r>
              <a:rPr lang="en-CA" sz="2800" b="1" dirty="0" smtClean="0">
                <a:ea typeface="Times New Roman" pitchFamily="18" charset="0"/>
                <a:cs typeface="Britannic Bold"/>
              </a:rPr>
              <a:t>n=7 </a:t>
            </a:r>
            <a:r>
              <a:rPr lang="en-CA" sz="2800" b="1" dirty="0">
                <a:ea typeface="Times New Roman" pitchFamily="18" charset="0"/>
                <a:cs typeface="Britannic Bold"/>
              </a:rPr>
              <a:t>RCT)</a:t>
            </a:r>
            <a:endParaRPr lang="es-ES_tradnl" sz="2800" b="1" dirty="0">
              <a:ea typeface="MS PGothic" charset="0"/>
              <a:cs typeface="Britannic Bold"/>
            </a:endParaRPr>
          </a:p>
          <a:p>
            <a:pPr indent="228600" algn="ctr">
              <a:defRPr/>
            </a:pPr>
            <a:endParaRPr lang="es-ES_tradnl" sz="2800" b="1" dirty="0">
              <a:cs typeface="Britannic Bold"/>
            </a:endParaRPr>
          </a:p>
        </p:txBody>
      </p:sp>
      <p:pic>
        <p:nvPicPr>
          <p:cNvPr id="67588" name="Picture 2"/>
          <p:cNvPicPr>
            <a:picLocks noChangeAspect="1" noChangeArrowheads="1"/>
          </p:cNvPicPr>
          <p:nvPr/>
        </p:nvPicPr>
        <p:blipFill>
          <a:blip r:embed="rId3" cstate="print"/>
          <a:srcRect r="36797"/>
          <a:stretch>
            <a:fillRect/>
          </a:stretch>
        </p:blipFill>
        <p:spPr bwMode="auto">
          <a:xfrm>
            <a:off x="266700" y="5908675"/>
            <a:ext cx="2143125" cy="685800"/>
          </a:xfrm>
          <a:prstGeom prst="rect">
            <a:avLst/>
          </a:prstGeom>
          <a:noFill/>
          <a:ln w="9525">
            <a:noFill/>
            <a:miter lim="800000"/>
            <a:headEnd/>
            <a:tailEnd/>
          </a:ln>
        </p:spPr>
      </p:pic>
      <p:sp>
        <p:nvSpPr>
          <p:cNvPr id="8" name="7 Llamada rectangular"/>
          <p:cNvSpPr>
            <a:spLocks noChangeArrowheads="1"/>
          </p:cNvSpPr>
          <p:nvPr/>
        </p:nvSpPr>
        <p:spPr bwMode="auto">
          <a:xfrm>
            <a:off x="2643188" y="4762500"/>
            <a:ext cx="3833812" cy="1562100"/>
          </a:xfrm>
          <a:prstGeom prst="wedgeRectCallout">
            <a:avLst>
              <a:gd name="adj1" fmla="val 26458"/>
              <a:gd name="adj2" fmla="val -50495"/>
            </a:avLst>
          </a:prstGeom>
          <a:solidFill>
            <a:srgbClr val="D4F1F7"/>
          </a:solidFill>
          <a:ln w="0">
            <a:solidFill>
              <a:schemeClr val="tx1"/>
            </a:solidFill>
            <a:miter lim="800000"/>
            <a:headEnd/>
            <a:tailEnd/>
          </a:ln>
          <a:effectLst>
            <a:outerShdw blurRad="63500" sx="102000" sy="102000" algn="ctr" rotWithShape="0">
              <a:srgbClr val="000000">
                <a:alpha val="39998"/>
              </a:srgbClr>
            </a:outerShdw>
          </a:effectLst>
        </p:spPr>
        <p:txBody>
          <a:bodyPr/>
          <a:lstStyle/>
          <a:p>
            <a:pPr algn="ctr" eaLnBrk="1" hangingPunct="1">
              <a:defRPr/>
            </a:pPr>
            <a:r>
              <a:rPr lang="el-GR" dirty="0">
                <a:solidFill>
                  <a:schemeClr val="tx2"/>
                </a:solidFill>
                <a:latin typeface="Arial Narrow" pitchFamily="34" charset="0"/>
              </a:rPr>
              <a:t>Ω</a:t>
            </a:r>
            <a:r>
              <a:rPr lang="es-ES_tradnl" dirty="0">
                <a:solidFill>
                  <a:schemeClr val="tx2"/>
                </a:solidFill>
                <a:latin typeface="Arial Narrow" pitchFamily="34" charset="0"/>
              </a:rPr>
              <a:t>-6 </a:t>
            </a:r>
            <a:r>
              <a:rPr lang="es-ES_tradnl" dirty="0" err="1" smtClean="0">
                <a:solidFill>
                  <a:schemeClr val="tx2"/>
                </a:solidFill>
                <a:latin typeface="Arial Narrow" pitchFamily="34" charset="0"/>
              </a:rPr>
              <a:t>sparing-strategies</a:t>
            </a:r>
            <a:r>
              <a:rPr lang="es-ES_tradnl" dirty="0" smtClean="0">
                <a:solidFill>
                  <a:schemeClr val="tx2"/>
                </a:solidFill>
                <a:latin typeface="Arial Narrow" pitchFamily="34" charset="0"/>
              </a:rPr>
              <a:t> </a:t>
            </a:r>
            <a:r>
              <a:rPr lang="en-CA" dirty="0">
                <a:solidFill>
                  <a:schemeClr val="tx2"/>
                </a:solidFill>
                <a:latin typeface="Arial Narrow" pitchFamily="34" charset="0"/>
              </a:rPr>
              <a:t>were associated with a trend towards a reduction in </a:t>
            </a:r>
            <a:r>
              <a:rPr lang="en-CA" dirty="0" smtClean="0">
                <a:solidFill>
                  <a:schemeClr val="tx2"/>
                </a:solidFill>
                <a:latin typeface="Arial Narrow" pitchFamily="34" charset="0"/>
              </a:rPr>
              <a:t>ventilation days</a:t>
            </a:r>
            <a:endParaRPr lang="en-CA" dirty="0">
              <a:solidFill>
                <a:schemeClr val="tx2"/>
              </a:solidFill>
              <a:latin typeface="Arial Narrow" pitchFamily="34" charset="0"/>
            </a:endParaRPr>
          </a:p>
          <a:p>
            <a:pPr algn="ctr" eaLnBrk="1" hangingPunct="1">
              <a:defRPr/>
            </a:pPr>
            <a:r>
              <a:rPr lang="en-CA" dirty="0">
                <a:solidFill>
                  <a:schemeClr val="tx2"/>
                </a:solidFill>
                <a:latin typeface="Arial Narrow" pitchFamily="34" charset="0"/>
              </a:rPr>
              <a:t>(WMD </a:t>
            </a:r>
            <a:r>
              <a:rPr lang="en-GB" dirty="0" smtClean="0">
                <a:solidFill>
                  <a:schemeClr val="tx2"/>
                </a:solidFill>
                <a:latin typeface="Arial Narrow" pitchFamily="34" charset="0"/>
              </a:rPr>
              <a:t>-1.98, </a:t>
            </a:r>
            <a:r>
              <a:rPr lang="en-GB" dirty="0">
                <a:solidFill>
                  <a:schemeClr val="tx2"/>
                </a:solidFill>
                <a:latin typeface="Arial Narrow" pitchFamily="34" charset="0"/>
              </a:rPr>
              <a:t>95% CI </a:t>
            </a:r>
            <a:r>
              <a:rPr lang="en-GB" dirty="0" smtClean="0">
                <a:solidFill>
                  <a:schemeClr val="tx2"/>
                </a:solidFill>
                <a:latin typeface="Arial Narrow" pitchFamily="34" charset="0"/>
              </a:rPr>
              <a:t>-4.31, 0.36</a:t>
            </a:r>
            <a:r>
              <a:rPr lang="en-CA" dirty="0" smtClean="0">
                <a:solidFill>
                  <a:schemeClr val="tx2"/>
                </a:solidFill>
                <a:latin typeface="Arial Narrow" pitchFamily="34" charset="0"/>
              </a:rPr>
              <a:t>, P=0.10)</a:t>
            </a:r>
            <a:endParaRPr lang="en-US" dirty="0">
              <a:solidFill>
                <a:schemeClr val="tx2"/>
              </a:solidFill>
              <a:latin typeface="Arial Narrow" pitchFamily="34" charset="0"/>
            </a:endParaRPr>
          </a:p>
        </p:txBody>
      </p:sp>
      <p:grpSp>
        <p:nvGrpSpPr>
          <p:cNvPr id="55300" name="Group 4"/>
          <p:cNvGrpSpPr>
            <a:grpSpLocks noChangeAspect="1"/>
          </p:cNvGrpSpPr>
          <p:nvPr/>
        </p:nvGrpSpPr>
        <p:grpSpPr bwMode="auto">
          <a:xfrm>
            <a:off x="457200" y="1295400"/>
            <a:ext cx="8240713" cy="3335338"/>
            <a:chOff x="288" y="816"/>
            <a:chExt cx="5191" cy="2101"/>
          </a:xfrm>
        </p:grpSpPr>
        <p:sp>
          <p:nvSpPr>
            <p:cNvPr id="55299" name="AutoShape 3"/>
            <p:cNvSpPr>
              <a:spLocks noChangeAspect="1" noChangeArrowheads="1" noTextEdit="1"/>
            </p:cNvSpPr>
            <p:nvPr/>
          </p:nvSpPr>
          <p:spPr bwMode="auto">
            <a:xfrm>
              <a:off x="288" y="816"/>
              <a:ext cx="5184" cy="20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02" name="Line 6"/>
            <p:cNvSpPr>
              <a:spLocks noChangeShapeType="1"/>
            </p:cNvSpPr>
            <p:nvPr/>
          </p:nvSpPr>
          <p:spPr bwMode="auto">
            <a:xfrm>
              <a:off x="288" y="996"/>
              <a:ext cx="5184"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03" name="Rectangle 7"/>
            <p:cNvSpPr>
              <a:spLocks noChangeArrowheads="1"/>
            </p:cNvSpPr>
            <p:nvPr/>
          </p:nvSpPr>
          <p:spPr bwMode="auto">
            <a:xfrm>
              <a:off x="344" y="917"/>
              <a:ext cx="68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Study or Subgroup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04" name="Rectangle 8"/>
            <p:cNvSpPr>
              <a:spLocks noChangeArrowheads="1"/>
            </p:cNvSpPr>
            <p:nvPr/>
          </p:nvSpPr>
          <p:spPr bwMode="auto">
            <a:xfrm>
              <a:off x="344" y="1007"/>
              <a:ext cx="1977"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1.4.1 Fish oil containing emulsions vs LCT or LCT + MCT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05" name="Rectangle 9"/>
            <p:cNvSpPr>
              <a:spLocks noChangeArrowheads="1"/>
            </p:cNvSpPr>
            <p:nvPr/>
          </p:nvSpPr>
          <p:spPr bwMode="auto">
            <a:xfrm>
              <a:off x="344" y="1111"/>
              <a:ext cx="22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Grecu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06" name="Rectangle 10"/>
            <p:cNvSpPr>
              <a:spLocks noChangeArrowheads="1"/>
            </p:cNvSpPr>
            <p:nvPr/>
          </p:nvSpPr>
          <p:spPr bwMode="auto">
            <a:xfrm>
              <a:off x="344" y="1201"/>
              <a:ext cx="3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Friesecke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07" name="Rectangle 11"/>
            <p:cNvSpPr>
              <a:spLocks noChangeArrowheads="1"/>
            </p:cNvSpPr>
            <p:nvPr/>
          </p:nvSpPr>
          <p:spPr bwMode="auto">
            <a:xfrm>
              <a:off x="344" y="1291"/>
              <a:ext cx="30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Barbosa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08" name="Rectangle 12"/>
            <p:cNvSpPr>
              <a:spLocks noChangeArrowheads="1"/>
            </p:cNvSpPr>
            <p:nvPr/>
          </p:nvSpPr>
          <p:spPr bwMode="auto">
            <a:xfrm>
              <a:off x="344" y="1381"/>
              <a:ext cx="18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Khor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09" name="Rectangle 13"/>
            <p:cNvSpPr>
              <a:spLocks noChangeArrowheads="1"/>
            </p:cNvSpPr>
            <p:nvPr/>
          </p:nvSpPr>
          <p:spPr bwMode="auto">
            <a:xfrm>
              <a:off x="344" y="1472"/>
              <a:ext cx="22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Gupta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10" name="Rectangle 14"/>
            <p:cNvSpPr>
              <a:spLocks noChangeArrowheads="1"/>
            </p:cNvSpPr>
            <p:nvPr/>
          </p:nvSpPr>
          <p:spPr bwMode="auto">
            <a:xfrm>
              <a:off x="344" y="1547"/>
              <a:ext cx="627"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Subtotal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11" name="Rectangle 15"/>
            <p:cNvSpPr>
              <a:spLocks noChangeArrowheads="1"/>
            </p:cNvSpPr>
            <p:nvPr/>
          </p:nvSpPr>
          <p:spPr bwMode="auto">
            <a:xfrm>
              <a:off x="344" y="1652"/>
              <a:ext cx="2115"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Heterogeneity: Tau² = 0.00; Chi² = 2.81, df = 4 (P = 0.59); I² = 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12" name="Rectangle 16"/>
            <p:cNvSpPr>
              <a:spLocks noChangeArrowheads="1"/>
            </p:cNvSpPr>
            <p:nvPr/>
          </p:nvSpPr>
          <p:spPr bwMode="auto">
            <a:xfrm>
              <a:off x="344" y="1740"/>
              <a:ext cx="135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Test for overall effect: Z = 1.37 (P = 0.17)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13" name="Rectangle 17"/>
            <p:cNvSpPr>
              <a:spLocks noChangeArrowheads="1"/>
            </p:cNvSpPr>
            <p:nvPr/>
          </p:nvSpPr>
          <p:spPr bwMode="auto">
            <a:xfrm>
              <a:off x="344" y="1907"/>
              <a:ext cx="200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1.4.2 Olive oil containing emulsions vs LCT or LCT + MCT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14" name="Rectangle 18"/>
            <p:cNvSpPr>
              <a:spLocks noChangeArrowheads="1"/>
            </p:cNvSpPr>
            <p:nvPr/>
          </p:nvSpPr>
          <p:spPr bwMode="auto">
            <a:xfrm>
              <a:off x="344" y="2010"/>
              <a:ext cx="62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Garcia de Lorenzo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15" name="Rectangle 19"/>
            <p:cNvSpPr>
              <a:spLocks noChangeArrowheads="1"/>
            </p:cNvSpPr>
            <p:nvPr/>
          </p:nvSpPr>
          <p:spPr bwMode="auto">
            <a:xfrm>
              <a:off x="344" y="2100"/>
              <a:ext cx="3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Huschak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16" name="Rectangle 20"/>
            <p:cNvSpPr>
              <a:spLocks noChangeArrowheads="1"/>
            </p:cNvSpPr>
            <p:nvPr/>
          </p:nvSpPr>
          <p:spPr bwMode="auto">
            <a:xfrm>
              <a:off x="344" y="2175"/>
              <a:ext cx="62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Subtotal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17" name="Rectangle 21"/>
            <p:cNvSpPr>
              <a:spLocks noChangeArrowheads="1"/>
            </p:cNvSpPr>
            <p:nvPr/>
          </p:nvSpPr>
          <p:spPr bwMode="auto">
            <a:xfrm>
              <a:off x="344" y="2280"/>
              <a:ext cx="211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Heterogeneity: Tau² = 0.00; Chi² = 0.65, </a:t>
              </a:r>
              <a:r>
                <a:rPr kumimoji="0" lang="en-US" sz="900" b="0" i="0" u="none" strike="noStrike" cap="none" normalizeH="0" baseline="0" dirty="0" err="1" smtClean="0">
                  <a:ln>
                    <a:noFill/>
                  </a:ln>
                  <a:solidFill>
                    <a:srgbClr val="000000"/>
                  </a:solidFill>
                  <a:effectLst/>
                  <a:latin typeface="Arial" pitchFamily="34" charset="0"/>
                  <a:cs typeface="Arial" pitchFamily="34" charset="0"/>
                </a:rPr>
                <a:t>df</a:t>
              </a:r>
              <a:r>
                <a:rPr kumimoji="0" lang="en-US" sz="900" b="0" i="0" u="none" strike="noStrike" cap="none" normalizeH="0" baseline="0" dirty="0" smtClean="0">
                  <a:ln>
                    <a:noFill/>
                  </a:ln>
                  <a:solidFill>
                    <a:srgbClr val="000000"/>
                  </a:solidFill>
                  <a:effectLst/>
                  <a:latin typeface="Arial" pitchFamily="34" charset="0"/>
                  <a:cs typeface="Arial" pitchFamily="34" charset="0"/>
                </a:rPr>
                <a:t> = 1 (P = 0.42); I² = 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18" name="Rectangle 22"/>
            <p:cNvSpPr>
              <a:spLocks noChangeArrowheads="1"/>
            </p:cNvSpPr>
            <p:nvPr/>
          </p:nvSpPr>
          <p:spPr bwMode="auto">
            <a:xfrm>
              <a:off x="344" y="2370"/>
              <a:ext cx="135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Test for overall effect: Z = 2.57 (P = 0.01)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19" name="Rectangle 23"/>
            <p:cNvSpPr>
              <a:spLocks noChangeArrowheads="1"/>
            </p:cNvSpPr>
            <p:nvPr/>
          </p:nvSpPr>
          <p:spPr bwMode="auto">
            <a:xfrm>
              <a:off x="344" y="2536"/>
              <a:ext cx="51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Total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20" name="Rectangle 24"/>
            <p:cNvSpPr>
              <a:spLocks noChangeArrowheads="1"/>
            </p:cNvSpPr>
            <p:nvPr/>
          </p:nvSpPr>
          <p:spPr bwMode="auto">
            <a:xfrm>
              <a:off x="344" y="2640"/>
              <a:ext cx="215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Heterogeneity: Tau² = 1.46; Chi² = 6.92, df = 6 (P = 0.33); I² = 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21" name="Rectangle 25"/>
            <p:cNvSpPr>
              <a:spLocks noChangeArrowheads="1"/>
            </p:cNvSpPr>
            <p:nvPr/>
          </p:nvSpPr>
          <p:spPr bwMode="auto">
            <a:xfrm>
              <a:off x="344" y="2730"/>
              <a:ext cx="135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Test for overall effect: Z = 1.66 (P = 0.10)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22" name="Rectangle 26"/>
            <p:cNvSpPr>
              <a:spLocks noChangeArrowheads="1"/>
            </p:cNvSpPr>
            <p:nvPr/>
          </p:nvSpPr>
          <p:spPr bwMode="auto">
            <a:xfrm>
              <a:off x="344" y="2820"/>
              <a:ext cx="229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Test for subgroup differences: Chi² = 3.46, df = 1 (P = 0.06), I² = 71.1%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23" name="Rectangle 27"/>
            <p:cNvSpPr>
              <a:spLocks noChangeArrowheads="1"/>
            </p:cNvSpPr>
            <p:nvPr/>
          </p:nvSpPr>
          <p:spPr bwMode="auto">
            <a:xfrm>
              <a:off x="1091" y="917"/>
              <a:ext cx="22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Mean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24" name="Rectangle 28"/>
            <p:cNvSpPr>
              <a:spLocks noChangeArrowheads="1"/>
            </p:cNvSpPr>
            <p:nvPr/>
          </p:nvSpPr>
          <p:spPr bwMode="auto">
            <a:xfrm>
              <a:off x="1134" y="1111"/>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25" name="Rectangle 29"/>
            <p:cNvSpPr>
              <a:spLocks noChangeArrowheads="1"/>
            </p:cNvSpPr>
            <p:nvPr/>
          </p:nvSpPr>
          <p:spPr bwMode="auto">
            <a:xfrm>
              <a:off x="1134" y="1201"/>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26" name="Rectangle 30"/>
            <p:cNvSpPr>
              <a:spLocks noChangeArrowheads="1"/>
            </p:cNvSpPr>
            <p:nvPr/>
          </p:nvSpPr>
          <p:spPr bwMode="auto">
            <a:xfrm>
              <a:off x="1190" y="129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27" name="Rectangle 31"/>
            <p:cNvSpPr>
              <a:spLocks noChangeArrowheads="1"/>
            </p:cNvSpPr>
            <p:nvPr/>
          </p:nvSpPr>
          <p:spPr bwMode="auto">
            <a:xfrm>
              <a:off x="1190" y="138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28" name="Rectangle 32"/>
            <p:cNvSpPr>
              <a:spLocks noChangeArrowheads="1"/>
            </p:cNvSpPr>
            <p:nvPr/>
          </p:nvSpPr>
          <p:spPr bwMode="auto">
            <a:xfrm>
              <a:off x="1097" y="1472"/>
              <a:ext cx="21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11.78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29" name="Rectangle 33"/>
            <p:cNvSpPr>
              <a:spLocks noChangeArrowheads="1"/>
            </p:cNvSpPr>
            <p:nvPr/>
          </p:nvSpPr>
          <p:spPr bwMode="auto">
            <a:xfrm>
              <a:off x="1190" y="2010"/>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30" name="Rectangle 34"/>
            <p:cNvSpPr>
              <a:spLocks noChangeArrowheads="1"/>
            </p:cNvSpPr>
            <p:nvPr/>
          </p:nvSpPr>
          <p:spPr bwMode="auto">
            <a:xfrm>
              <a:off x="1190" y="2100"/>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31" name="Rectangle 35"/>
            <p:cNvSpPr>
              <a:spLocks noChangeArrowheads="1"/>
            </p:cNvSpPr>
            <p:nvPr/>
          </p:nvSpPr>
          <p:spPr bwMode="auto">
            <a:xfrm>
              <a:off x="1434" y="917"/>
              <a:ext cx="13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SD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32" name="Rectangle 36"/>
            <p:cNvSpPr>
              <a:spLocks noChangeArrowheads="1"/>
            </p:cNvSpPr>
            <p:nvPr/>
          </p:nvSpPr>
          <p:spPr bwMode="auto">
            <a:xfrm>
              <a:off x="1393" y="1111"/>
              <a:ext cx="1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1.62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33" name="Rectangle 37"/>
            <p:cNvSpPr>
              <a:spLocks noChangeArrowheads="1"/>
            </p:cNvSpPr>
            <p:nvPr/>
          </p:nvSpPr>
          <p:spPr bwMode="auto">
            <a:xfrm>
              <a:off x="1393" y="1201"/>
              <a:ext cx="1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34" name="Rectangle 38"/>
            <p:cNvSpPr>
              <a:spLocks noChangeArrowheads="1"/>
            </p:cNvSpPr>
            <p:nvPr/>
          </p:nvSpPr>
          <p:spPr bwMode="auto">
            <a:xfrm>
              <a:off x="1393" y="1291"/>
              <a:ext cx="1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14.4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35" name="Rectangle 39"/>
            <p:cNvSpPr>
              <a:spLocks noChangeArrowheads="1"/>
            </p:cNvSpPr>
            <p:nvPr/>
          </p:nvSpPr>
          <p:spPr bwMode="auto">
            <a:xfrm>
              <a:off x="1393" y="1381"/>
              <a:ext cx="1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36" name="Rectangle 40"/>
            <p:cNvSpPr>
              <a:spLocks noChangeArrowheads="1"/>
            </p:cNvSpPr>
            <p:nvPr/>
          </p:nvSpPr>
          <p:spPr bwMode="auto">
            <a:xfrm>
              <a:off x="1355" y="1472"/>
              <a:ext cx="2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10.63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37" name="Rectangle 41"/>
            <p:cNvSpPr>
              <a:spLocks noChangeArrowheads="1"/>
            </p:cNvSpPr>
            <p:nvPr/>
          </p:nvSpPr>
          <p:spPr bwMode="auto">
            <a:xfrm>
              <a:off x="1355" y="2010"/>
              <a:ext cx="2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11.93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38" name="Rectangle 42"/>
            <p:cNvSpPr>
              <a:spLocks noChangeArrowheads="1"/>
            </p:cNvSpPr>
            <p:nvPr/>
          </p:nvSpPr>
          <p:spPr bwMode="auto">
            <a:xfrm>
              <a:off x="1430" y="2100"/>
              <a:ext cx="13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8.9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39" name="Rectangle 43"/>
            <p:cNvSpPr>
              <a:spLocks noChangeArrowheads="1"/>
            </p:cNvSpPr>
            <p:nvPr/>
          </p:nvSpPr>
          <p:spPr bwMode="auto">
            <a:xfrm>
              <a:off x="1625" y="917"/>
              <a:ext cx="20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Total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40" name="Rectangle 44"/>
            <p:cNvSpPr>
              <a:spLocks noChangeArrowheads="1"/>
            </p:cNvSpPr>
            <p:nvPr/>
          </p:nvSpPr>
          <p:spPr bwMode="auto">
            <a:xfrm>
              <a:off x="1745" y="1111"/>
              <a:ext cx="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41" name="Rectangle 45"/>
            <p:cNvSpPr>
              <a:spLocks noChangeArrowheads="1"/>
            </p:cNvSpPr>
            <p:nvPr/>
          </p:nvSpPr>
          <p:spPr bwMode="auto">
            <a:xfrm>
              <a:off x="1707" y="120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42" name="Rectangle 46"/>
            <p:cNvSpPr>
              <a:spLocks noChangeArrowheads="1"/>
            </p:cNvSpPr>
            <p:nvPr/>
          </p:nvSpPr>
          <p:spPr bwMode="auto">
            <a:xfrm>
              <a:off x="1707" y="129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43" name="Rectangle 47"/>
            <p:cNvSpPr>
              <a:spLocks noChangeArrowheads="1"/>
            </p:cNvSpPr>
            <p:nvPr/>
          </p:nvSpPr>
          <p:spPr bwMode="auto">
            <a:xfrm>
              <a:off x="1745" y="1381"/>
              <a:ext cx="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44" name="Rectangle 48"/>
            <p:cNvSpPr>
              <a:spLocks noChangeArrowheads="1"/>
            </p:cNvSpPr>
            <p:nvPr/>
          </p:nvSpPr>
          <p:spPr bwMode="auto">
            <a:xfrm>
              <a:off x="1707" y="1472"/>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45" name="Rectangle 49"/>
            <p:cNvSpPr>
              <a:spLocks noChangeArrowheads="1"/>
            </p:cNvSpPr>
            <p:nvPr/>
          </p:nvSpPr>
          <p:spPr bwMode="auto">
            <a:xfrm>
              <a:off x="1664" y="1547"/>
              <a:ext cx="15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144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46" name="Rectangle 50"/>
            <p:cNvSpPr>
              <a:spLocks noChangeArrowheads="1"/>
            </p:cNvSpPr>
            <p:nvPr/>
          </p:nvSpPr>
          <p:spPr bwMode="auto">
            <a:xfrm>
              <a:off x="1707" y="2010"/>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47" name="Rectangle 51"/>
            <p:cNvSpPr>
              <a:spLocks noChangeArrowheads="1"/>
            </p:cNvSpPr>
            <p:nvPr/>
          </p:nvSpPr>
          <p:spPr bwMode="auto">
            <a:xfrm>
              <a:off x="1707" y="2100"/>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48" name="Rectangle 52"/>
            <p:cNvSpPr>
              <a:spLocks noChangeArrowheads="1"/>
            </p:cNvSpPr>
            <p:nvPr/>
          </p:nvSpPr>
          <p:spPr bwMode="auto">
            <a:xfrm>
              <a:off x="1703" y="2175"/>
              <a:ext cx="11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49" name="Rectangle 53"/>
            <p:cNvSpPr>
              <a:spLocks noChangeArrowheads="1"/>
            </p:cNvSpPr>
            <p:nvPr/>
          </p:nvSpPr>
          <p:spPr bwMode="auto">
            <a:xfrm>
              <a:off x="1664" y="2536"/>
              <a:ext cx="15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173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50" name="Rectangle 54"/>
            <p:cNvSpPr>
              <a:spLocks noChangeArrowheads="1"/>
            </p:cNvSpPr>
            <p:nvPr/>
          </p:nvSpPr>
          <p:spPr bwMode="auto">
            <a:xfrm>
              <a:off x="1844" y="917"/>
              <a:ext cx="219"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Mean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51" name="Rectangle 55"/>
            <p:cNvSpPr>
              <a:spLocks noChangeArrowheads="1"/>
            </p:cNvSpPr>
            <p:nvPr/>
          </p:nvSpPr>
          <p:spPr bwMode="auto">
            <a:xfrm>
              <a:off x="1887" y="1111"/>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5.23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52" name="Rectangle 56"/>
            <p:cNvSpPr>
              <a:spLocks noChangeArrowheads="1"/>
            </p:cNvSpPr>
            <p:nvPr/>
          </p:nvSpPr>
          <p:spPr bwMode="auto">
            <a:xfrm>
              <a:off x="1887" y="1201"/>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53" name="Rectangle 57"/>
            <p:cNvSpPr>
              <a:spLocks noChangeArrowheads="1"/>
            </p:cNvSpPr>
            <p:nvPr/>
          </p:nvSpPr>
          <p:spPr bwMode="auto">
            <a:xfrm>
              <a:off x="1943" y="129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54" name="Rectangle 58"/>
            <p:cNvSpPr>
              <a:spLocks noChangeArrowheads="1"/>
            </p:cNvSpPr>
            <p:nvPr/>
          </p:nvSpPr>
          <p:spPr bwMode="auto">
            <a:xfrm>
              <a:off x="1887" y="1381"/>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55" name="Rectangle 59"/>
            <p:cNvSpPr>
              <a:spLocks noChangeArrowheads="1"/>
            </p:cNvSpPr>
            <p:nvPr/>
          </p:nvSpPr>
          <p:spPr bwMode="auto">
            <a:xfrm>
              <a:off x="1849" y="1472"/>
              <a:ext cx="2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10.71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56" name="Rectangle 60"/>
            <p:cNvSpPr>
              <a:spLocks noChangeArrowheads="1"/>
            </p:cNvSpPr>
            <p:nvPr/>
          </p:nvSpPr>
          <p:spPr bwMode="auto">
            <a:xfrm>
              <a:off x="1943" y="2010"/>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57" name="Rectangle 61"/>
            <p:cNvSpPr>
              <a:spLocks noChangeArrowheads="1"/>
            </p:cNvSpPr>
            <p:nvPr/>
          </p:nvSpPr>
          <p:spPr bwMode="auto">
            <a:xfrm>
              <a:off x="1887" y="2100"/>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58" name="Rectangle 62"/>
            <p:cNvSpPr>
              <a:spLocks noChangeArrowheads="1"/>
            </p:cNvSpPr>
            <p:nvPr/>
          </p:nvSpPr>
          <p:spPr bwMode="auto">
            <a:xfrm>
              <a:off x="2164" y="917"/>
              <a:ext cx="13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SD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59" name="Rectangle 63"/>
            <p:cNvSpPr>
              <a:spLocks noChangeArrowheads="1"/>
            </p:cNvSpPr>
            <p:nvPr/>
          </p:nvSpPr>
          <p:spPr bwMode="auto">
            <a:xfrm>
              <a:off x="2160" y="1111"/>
              <a:ext cx="13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60" name="Rectangle 64"/>
            <p:cNvSpPr>
              <a:spLocks noChangeArrowheads="1"/>
            </p:cNvSpPr>
            <p:nvPr/>
          </p:nvSpPr>
          <p:spPr bwMode="auto">
            <a:xfrm>
              <a:off x="2179" y="120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61" name="Rectangle 65"/>
            <p:cNvSpPr>
              <a:spLocks noChangeArrowheads="1"/>
            </p:cNvSpPr>
            <p:nvPr/>
          </p:nvSpPr>
          <p:spPr bwMode="auto">
            <a:xfrm>
              <a:off x="2085" y="1291"/>
              <a:ext cx="2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12.64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62" name="Rectangle 66"/>
            <p:cNvSpPr>
              <a:spLocks noChangeArrowheads="1"/>
            </p:cNvSpPr>
            <p:nvPr/>
          </p:nvSpPr>
          <p:spPr bwMode="auto">
            <a:xfrm>
              <a:off x="2160" y="1381"/>
              <a:ext cx="13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9.5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63" name="Rectangle 67"/>
            <p:cNvSpPr>
              <a:spLocks noChangeArrowheads="1"/>
            </p:cNvSpPr>
            <p:nvPr/>
          </p:nvSpPr>
          <p:spPr bwMode="auto">
            <a:xfrm>
              <a:off x="2085" y="1472"/>
              <a:ext cx="2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14.55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64" name="Rectangle 68"/>
            <p:cNvSpPr>
              <a:spLocks noChangeArrowheads="1"/>
            </p:cNvSpPr>
            <p:nvPr/>
          </p:nvSpPr>
          <p:spPr bwMode="auto">
            <a:xfrm>
              <a:off x="2085" y="2010"/>
              <a:ext cx="2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16.25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65" name="Rectangle 69"/>
            <p:cNvSpPr>
              <a:spLocks noChangeArrowheads="1"/>
            </p:cNvSpPr>
            <p:nvPr/>
          </p:nvSpPr>
          <p:spPr bwMode="auto">
            <a:xfrm>
              <a:off x="2216" y="2100"/>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66" name="Rectangle 70"/>
            <p:cNvSpPr>
              <a:spLocks noChangeArrowheads="1"/>
            </p:cNvSpPr>
            <p:nvPr/>
          </p:nvSpPr>
          <p:spPr bwMode="auto">
            <a:xfrm>
              <a:off x="2332" y="917"/>
              <a:ext cx="207"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Total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67" name="Rectangle 71"/>
            <p:cNvSpPr>
              <a:spLocks noChangeArrowheads="1"/>
            </p:cNvSpPr>
            <p:nvPr/>
          </p:nvSpPr>
          <p:spPr bwMode="auto">
            <a:xfrm>
              <a:off x="2452" y="1111"/>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68" name="Rectangle 72"/>
            <p:cNvSpPr>
              <a:spLocks noChangeArrowheads="1"/>
            </p:cNvSpPr>
            <p:nvPr/>
          </p:nvSpPr>
          <p:spPr bwMode="auto">
            <a:xfrm>
              <a:off x="2415" y="120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69" name="Rectangle 73"/>
            <p:cNvSpPr>
              <a:spLocks noChangeArrowheads="1"/>
            </p:cNvSpPr>
            <p:nvPr/>
          </p:nvSpPr>
          <p:spPr bwMode="auto">
            <a:xfrm>
              <a:off x="2415" y="1291"/>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70" name="Rectangle 74"/>
            <p:cNvSpPr>
              <a:spLocks noChangeArrowheads="1"/>
            </p:cNvSpPr>
            <p:nvPr/>
          </p:nvSpPr>
          <p:spPr bwMode="auto">
            <a:xfrm>
              <a:off x="2452" y="1381"/>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71" name="Rectangle 75"/>
            <p:cNvSpPr>
              <a:spLocks noChangeArrowheads="1"/>
            </p:cNvSpPr>
            <p:nvPr/>
          </p:nvSpPr>
          <p:spPr bwMode="auto">
            <a:xfrm>
              <a:off x="2415" y="1472"/>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72" name="Rectangle 76"/>
            <p:cNvSpPr>
              <a:spLocks noChangeArrowheads="1"/>
            </p:cNvSpPr>
            <p:nvPr/>
          </p:nvSpPr>
          <p:spPr bwMode="auto">
            <a:xfrm>
              <a:off x="2372" y="1547"/>
              <a:ext cx="15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134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73" name="Rectangle 77"/>
            <p:cNvSpPr>
              <a:spLocks noChangeArrowheads="1"/>
            </p:cNvSpPr>
            <p:nvPr/>
          </p:nvSpPr>
          <p:spPr bwMode="auto">
            <a:xfrm>
              <a:off x="2415" y="2010"/>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74" name="Rectangle 78"/>
            <p:cNvSpPr>
              <a:spLocks noChangeArrowheads="1"/>
            </p:cNvSpPr>
            <p:nvPr/>
          </p:nvSpPr>
          <p:spPr bwMode="auto">
            <a:xfrm>
              <a:off x="2415" y="2100"/>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75" name="Rectangle 79"/>
            <p:cNvSpPr>
              <a:spLocks noChangeArrowheads="1"/>
            </p:cNvSpPr>
            <p:nvPr/>
          </p:nvSpPr>
          <p:spPr bwMode="auto">
            <a:xfrm>
              <a:off x="2411" y="2175"/>
              <a:ext cx="11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76" name="Rectangle 80"/>
            <p:cNvSpPr>
              <a:spLocks noChangeArrowheads="1"/>
            </p:cNvSpPr>
            <p:nvPr/>
          </p:nvSpPr>
          <p:spPr bwMode="auto">
            <a:xfrm>
              <a:off x="2372" y="2536"/>
              <a:ext cx="15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77" name="Rectangle 81"/>
            <p:cNvSpPr>
              <a:spLocks noChangeArrowheads="1"/>
            </p:cNvSpPr>
            <p:nvPr/>
          </p:nvSpPr>
          <p:spPr bwMode="auto">
            <a:xfrm>
              <a:off x="2546" y="917"/>
              <a:ext cx="27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Weight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78" name="Rectangle 82"/>
            <p:cNvSpPr>
              <a:spLocks noChangeArrowheads="1"/>
            </p:cNvSpPr>
            <p:nvPr/>
          </p:nvSpPr>
          <p:spPr bwMode="auto">
            <a:xfrm>
              <a:off x="2579" y="1111"/>
              <a:ext cx="2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48.7%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79" name="Rectangle 83"/>
            <p:cNvSpPr>
              <a:spLocks noChangeArrowheads="1"/>
            </p:cNvSpPr>
            <p:nvPr/>
          </p:nvSpPr>
          <p:spPr bwMode="auto">
            <a:xfrm>
              <a:off x="2579" y="1201"/>
              <a:ext cx="2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80" name="Rectangle 84"/>
            <p:cNvSpPr>
              <a:spLocks noChangeArrowheads="1"/>
            </p:cNvSpPr>
            <p:nvPr/>
          </p:nvSpPr>
          <p:spPr bwMode="auto">
            <a:xfrm>
              <a:off x="2617" y="1291"/>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4.2%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81" name="Rectangle 85"/>
            <p:cNvSpPr>
              <a:spLocks noChangeArrowheads="1"/>
            </p:cNvSpPr>
            <p:nvPr/>
          </p:nvSpPr>
          <p:spPr bwMode="auto">
            <a:xfrm>
              <a:off x="2617" y="1381"/>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4.6%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82" name="Rectangle 86"/>
            <p:cNvSpPr>
              <a:spLocks noChangeArrowheads="1"/>
            </p:cNvSpPr>
            <p:nvPr/>
          </p:nvSpPr>
          <p:spPr bwMode="auto">
            <a:xfrm>
              <a:off x="2579" y="1472"/>
              <a:ext cx="2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83" name="Rectangle 87"/>
            <p:cNvSpPr>
              <a:spLocks noChangeArrowheads="1"/>
            </p:cNvSpPr>
            <p:nvPr/>
          </p:nvSpPr>
          <p:spPr bwMode="auto">
            <a:xfrm>
              <a:off x="2585" y="1547"/>
              <a:ext cx="239"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80.8%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84" name="Rectangle 88"/>
            <p:cNvSpPr>
              <a:spLocks noChangeArrowheads="1"/>
            </p:cNvSpPr>
            <p:nvPr/>
          </p:nvSpPr>
          <p:spPr bwMode="auto">
            <a:xfrm>
              <a:off x="2617" y="2010"/>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85" name="Rectangle 89"/>
            <p:cNvSpPr>
              <a:spLocks noChangeArrowheads="1"/>
            </p:cNvSpPr>
            <p:nvPr/>
          </p:nvSpPr>
          <p:spPr bwMode="auto">
            <a:xfrm>
              <a:off x="2579" y="2100"/>
              <a:ext cx="2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15.5%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86" name="Rectangle 90"/>
            <p:cNvSpPr>
              <a:spLocks noChangeArrowheads="1"/>
            </p:cNvSpPr>
            <p:nvPr/>
          </p:nvSpPr>
          <p:spPr bwMode="auto">
            <a:xfrm>
              <a:off x="2585" y="2175"/>
              <a:ext cx="239"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19.2%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87" name="Rectangle 91"/>
            <p:cNvSpPr>
              <a:spLocks noChangeArrowheads="1"/>
            </p:cNvSpPr>
            <p:nvPr/>
          </p:nvSpPr>
          <p:spPr bwMode="auto">
            <a:xfrm>
              <a:off x="2546" y="2536"/>
              <a:ext cx="278"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88" name="Rectangle 92"/>
            <p:cNvSpPr>
              <a:spLocks noChangeArrowheads="1"/>
            </p:cNvSpPr>
            <p:nvPr/>
          </p:nvSpPr>
          <p:spPr bwMode="auto">
            <a:xfrm>
              <a:off x="2855" y="917"/>
              <a:ext cx="70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IV, Random,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89" name="Rectangle 93"/>
            <p:cNvSpPr>
              <a:spLocks noChangeArrowheads="1"/>
            </p:cNvSpPr>
            <p:nvPr/>
          </p:nvSpPr>
          <p:spPr bwMode="auto">
            <a:xfrm>
              <a:off x="2901" y="1111"/>
              <a:ext cx="62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-2.40 [-4.76, -0.04]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90" name="Rectangle 94"/>
            <p:cNvSpPr>
              <a:spLocks noChangeArrowheads="1"/>
            </p:cNvSpPr>
            <p:nvPr/>
          </p:nvSpPr>
          <p:spPr bwMode="auto">
            <a:xfrm>
              <a:off x="2946" y="1201"/>
              <a:ext cx="57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2.30 [-4.12, 8.72]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91" name="Rectangle 95"/>
            <p:cNvSpPr>
              <a:spLocks noChangeArrowheads="1"/>
            </p:cNvSpPr>
            <p:nvPr/>
          </p:nvSpPr>
          <p:spPr bwMode="auto">
            <a:xfrm>
              <a:off x="2849" y="1291"/>
              <a:ext cx="67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-1.00 [-12.07, 10.07]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92" name="Rectangle 96"/>
            <p:cNvSpPr>
              <a:spLocks noChangeArrowheads="1"/>
            </p:cNvSpPr>
            <p:nvPr/>
          </p:nvSpPr>
          <p:spPr bwMode="auto">
            <a:xfrm>
              <a:off x="2909" y="1381"/>
              <a:ext cx="61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1.40 [-9.22, 12.02]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93" name="Rectangle 97"/>
            <p:cNvSpPr>
              <a:spLocks noChangeArrowheads="1"/>
            </p:cNvSpPr>
            <p:nvPr/>
          </p:nvSpPr>
          <p:spPr bwMode="auto">
            <a:xfrm>
              <a:off x="2946" y="1472"/>
              <a:ext cx="57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1.07 [-5.34, 7.48]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94" name="Rectangle 98"/>
            <p:cNvSpPr>
              <a:spLocks noChangeArrowheads="1"/>
            </p:cNvSpPr>
            <p:nvPr/>
          </p:nvSpPr>
          <p:spPr bwMode="auto">
            <a:xfrm>
              <a:off x="2911" y="1547"/>
              <a:ext cx="61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-1.41 [-3.43, 0.61]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95" name="Rectangle 99"/>
            <p:cNvSpPr>
              <a:spLocks noChangeArrowheads="1"/>
            </p:cNvSpPr>
            <p:nvPr/>
          </p:nvSpPr>
          <p:spPr bwMode="auto">
            <a:xfrm>
              <a:off x="2886" y="2010"/>
              <a:ext cx="64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-2.00 [-13.91, 9.91]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96" name="Rectangle 100"/>
            <p:cNvSpPr>
              <a:spLocks noChangeArrowheads="1"/>
            </p:cNvSpPr>
            <p:nvPr/>
          </p:nvSpPr>
          <p:spPr bwMode="auto">
            <a:xfrm>
              <a:off x="2864" y="2100"/>
              <a:ext cx="66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-7.40 [-12.83, -1.97]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97" name="Rectangle 101"/>
            <p:cNvSpPr>
              <a:spLocks noChangeArrowheads="1"/>
            </p:cNvSpPr>
            <p:nvPr/>
          </p:nvSpPr>
          <p:spPr bwMode="auto">
            <a:xfrm>
              <a:off x="2849" y="2175"/>
              <a:ext cx="67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-6.47 [-11.41, -1.53]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98" name="Rectangle 102"/>
            <p:cNvSpPr>
              <a:spLocks noChangeArrowheads="1"/>
            </p:cNvSpPr>
            <p:nvPr/>
          </p:nvSpPr>
          <p:spPr bwMode="auto">
            <a:xfrm>
              <a:off x="2911" y="2536"/>
              <a:ext cx="61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-1.98 [-4.31, 0.36]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99" name="Rectangle 103"/>
            <p:cNvSpPr>
              <a:spLocks noChangeArrowheads="1"/>
            </p:cNvSpPr>
            <p:nvPr/>
          </p:nvSpPr>
          <p:spPr bwMode="auto">
            <a:xfrm>
              <a:off x="3512" y="917"/>
              <a:ext cx="19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Year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00" name="Rectangle 104"/>
            <p:cNvSpPr>
              <a:spLocks noChangeArrowheads="1"/>
            </p:cNvSpPr>
            <p:nvPr/>
          </p:nvSpPr>
          <p:spPr bwMode="auto">
            <a:xfrm>
              <a:off x="3508" y="1111"/>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01" name="Rectangle 105"/>
            <p:cNvSpPr>
              <a:spLocks noChangeArrowheads="1"/>
            </p:cNvSpPr>
            <p:nvPr/>
          </p:nvSpPr>
          <p:spPr bwMode="auto">
            <a:xfrm>
              <a:off x="3508" y="1201"/>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02" name="Rectangle 106"/>
            <p:cNvSpPr>
              <a:spLocks noChangeArrowheads="1"/>
            </p:cNvSpPr>
            <p:nvPr/>
          </p:nvSpPr>
          <p:spPr bwMode="auto">
            <a:xfrm>
              <a:off x="3508" y="1291"/>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03" name="Rectangle 107"/>
            <p:cNvSpPr>
              <a:spLocks noChangeArrowheads="1"/>
            </p:cNvSpPr>
            <p:nvPr/>
          </p:nvSpPr>
          <p:spPr bwMode="auto">
            <a:xfrm>
              <a:off x="3508" y="1381"/>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04" name="Rectangle 108"/>
            <p:cNvSpPr>
              <a:spLocks noChangeArrowheads="1"/>
            </p:cNvSpPr>
            <p:nvPr/>
          </p:nvSpPr>
          <p:spPr bwMode="auto">
            <a:xfrm>
              <a:off x="3508" y="1472"/>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05" name="Rectangle 109"/>
            <p:cNvSpPr>
              <a:spLocks noChangeArrowheads="1"/>
            </p:cNvSpPr>
            <p:nvPr/>
          </p:nvSpPr>
          <p:spPr bwMode="auto">
            <a:xfrm>
              <a:off x="3508" y="2010"/>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06" name="Rectangle 110"/>
            <p:cNvSpPr>
              <a:spLocks noChangeArrowheads="1"/>
            </p:cNvSpPr>
            <p:nvPr/>
          </p:nvSpPr>
          <p:spPr bwMode="auto">
            <a:xfrm>
              <a:off x="3508" y="2100"/>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07" name="Rectangle 111"/>
            <p:cNvSpPr>
              <a:spLocks noChangeArrowheads="1"/>
            </p:cNvSpPr>
            <p:nvPr/>
          </p:nvSpPr>
          <p:spPr bwMode="auto">
            <a:xfrm>
              <a:off x="1091" y="827"/>
              <a:ext cx="69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Omega-6 Reducing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08" name="Rectangle 112"/>
            <p:cNvSpPr>
              <a:spLocks noChangeArrowheads="1"/>
            </p:cNvSpPr>
            <p:nvPr/>
          </p:nvSpPr>
          <p:spPr bwMode="auto">
            <a:xfrm>
              <a:off x="1872" y="827"/>
              <a:ext cx="62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LCT or LCT+MCT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09" name="Rectangle 113"/>
            <p:cNvSpPr>
              <a:spLocks noChangeArrowheads="1"/>
            </p:cNvSpPr>
            <p:nvPr/>
          </p:nvSpPr>
          <p:spPr bwMode="auto">
            <a:xfrm>
              <a:off x="2852" y="827"/>
              <a:ext cx="59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Mean Difference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10" name="Rectangle 114"/>
            <p:cNvSpPr>
              <a:spLocks noChangeArrowheads="1"/>
            </p:cNvSpPr>
            <p:nvPr/>
          </p:nvSpPr>
          <p:spPr bwMode="auto">
            <a:xfrm>
              <a:off x="4301" y="827"/>
              <a:ext cx="59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Mean Difference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11" name="Rectangle 115"/>
            <p:cNvSpPr>
              <a:spLocks noChangeArrowheads="1"/>
            </p:cNvSpPr>
            <p:nvPr/>
          </p:nvSpPr>
          <p:spPr bwMode="auto">
            <a:xfrm>
              <a:off x="4262" y="917"/>
              <a:ext cx="70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IV, Random,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12" name="Line 116"/>
            <p:cNvSpPr>
              <a:spLocks noChangeShapeType="1"/>
            </p:cNvSpPr>
            <p:nvPr/>
          </p:nvSpPr>
          <p:spPr bwMode="auto">
            <a:xfrm>
              <a:off x="4562" y="996"/>
              <a:ext cx="1" cy="1664"/>
            </a:xfrm>
            <a:prstGeom prst="line">
              <a:avLst/>
            </a:prstGeom>
            <a:no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13" name="Line 117"/>
            <p:cNvSpPr>
              <a:spLocks noChangeShapeType="1"/>
            </p:cNvSpPr>
            <p:nvPr/>
          </p:nvSpPr>
          <p:spPr bwMode="auto">
            <a:xfrm>
              <a:off x="4401" y="1131"/>
              <a:ext cx="160" cy="1"/>
            </a:xfrm>
            <a:prstGeom prst="line">
              <a:avLst/>
            </a:prstGeom>
            <a:no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14" name="Rectangle 118"/>
            <p:cNvSpPr>
              <a:spLocks noChangeArrowheads="1"/>
            </p:cNvSpPr>
            <p:nvPr/>
          </p:nvSpPr>
          <p:spPr bwMode="auto">
            <a:xfrm>
              <a:off x="4453" y="1109"/>
              <a:ext cx="55" cy="55"/>
            </a:xfrm>
            <a:prstGeom prst="rect">
              <a:avLst/>
            </a:prstGeom>
            <a:solidFill>
              <a:srgbClr val="00C000"/>
            </a:solid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15" name="Line 119"/>
            <p:cNvSpPr>
              <a:spLocks noChangeShapeType="1"/>
            </p:cNvSpPr>
            <p:nvPr/>
          </p:nvSpPr>
          <p:spPr bwMode="auto">
            <a:xfrm>
              <a:off x="4422" y="1221"/>
              <a:ext cx="436"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16" name="Rectangle 120"/>
            <p:cNvSpPr>
              <a:spLocks noChangeArrowheads="1"/>
            </p:cNvSpPr>
            <p:nvPr/>
          </p:nvSpPr>
          <p:spPr bwMode="auto">
            <a:xfrm>
              <a:off x="4629" y="1215"/>
              <a:ext cx="22" cy="22"/>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17" name="Line 121"/>
            <p:cNvSpPr>
              <a:spLocks noChangeShapeType="1"/>
            </p:cNvSpPr>
            <p:nvPr/>
          </p:nvSpPr>
          <p:spPr bwMode="auto">
            <a:xfrm>
              <a:off x="4153" y="1311"/>
              <a:ext cx="751"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18" name="Rectangle 122"/>
            <p:cNvSpPr>
              <a:spLocks noChangeArrowheads="1"/>
            </p:cNvSpPr>
            <p:nvPr/>
          </p:nvSpPr>
          <p:spPr bwMode="auto">
            <a:xfrm>
              <a:off x="4521" y="1309"/>
              <a:ext cx="15" cy="15"/>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19" name="Line 123"/>
            <p:cNvSpPr>
              <a:spLocks noChangeShapeType="1"/>
            </p:cNvSpPr>
            <p:nvPr/>
          </p:nvSpPr>
          <p:spPr bwMode="auto">
            <a:xfrm>
              <a:off x="4249" y="1401"/>
              <a:ext cx="721"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20" name="Rectangle 124"/>
            <p:cNvSpPr>
              <a:spLocks noChangeArrowheads="1"/>
            </p:cNvSpPr>
            <p:nvPr/>
          </p:nvSpPr>
          <p:spPr bwMode="auto">
            <a:xfrm>
              <a:off x="4602" y="1398"/>
              <a:ext cx="15" cy="16"/>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21" name="Line 125"/>
            <p:cNvSpPr>
              <a:spLocks noChangeShapeType="1"/>
            </p:cNvSpPr>
            <p:nvPr/>
          </p:nvSpPr>
          <p:spPr bwMode="auto">
            <a:xfrm>
              <a:off x="4381" y="1491"/>
              <a:ext cx="435"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22" name="Rectangle 126"/>
            <p:cNvSpPr>
              <a:spLocks noChangeArrowheads="1"/>
            </p:cNvSpPr>
            <p:nvPr/>
          </p:nvSpPr>
          <p:spPr bwMode="auto">
            <a:xfrm>
              <a:off x="4588" y="1485"/>
              <a:ext cx="21" cy="22"/>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23" name="Freeform 127"/>
            <p:cNvSpPr>
              <a:spLocks/>
            </p:cNvSpPr>
            <p:nvPr/>
          </p:nvSpPr>
          <p:spPr bwMode="auto">
            <a:xfrm>
              <a:off x="4444" y="1541"/>
              <a:ext cx="135" cy="79"/>
            </a:xfrm>
            <a:custGeom>
              <a:avLst/>
              <a:gdLst/>
              <a:ahLst/>
              <a:cxnLst>
                <a:cxn ang="0">
                  <a:pos x="240" y="280"/>
                </a:cxn>
                <a:cxn ang="0">
                  <a:pos x="0" y="140"/>
                </a:cxn>
                <a:cxn ang="0">
                  <a:pos x="240" y="0"/>
                </a:cxn>
                <a:cxn ang="0">
                  <a:pos x="480" y="140"/>
                </a:cxn>
                <a:cxn ang="0">
                  <a:pos x="240" y="280"/>
                </a:cxn>
              </a:cxnLst>
              <a:rect l="0" t="0" r="r" b="b"/>
              <a:pathLst>
                <a:path w="480" h="280">
                  <a:moveTo>
                    <a:pt x="240" y="280"/>
                  </a:moveTo>
                  <a:lnTo>
                    <a:pt x="0" y="140"/>
                  </a:lnTo>
                  <a:lnTo>
                    <a:pt x="240" y="0"/>
                  </a:lnTo>
                  <a:lnTo>
                    <a:pt x="480" y="140"/>
                  </a:lnTo>
                  <a:lnTo>
                    <a:pt x="24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24" name="Line 128"/>
            <p:cNvSpPr>
              <a:spLocks noChangeShapeType="1"/>
            </p:cNvSpPr>
            <p:nvPr/>
          </p:nvSpPr>
          <p:spPr bwMode="auto">
            <a:xfrm>
              <a:off x="4090" y="2030"/>
              <a:ext cx="808"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25" name="Rectangle 129"/>
            <p:cNvSpPr>
              <a:spLocks noChangeArrowheads="1"/>
            </p:cNvSpPr>
            <p:nvPr/>
          </p:nvSpPr>
          <p:spPr bwMode="auto">
            <a:xfrm>
              <a:off x="4487" y="2029"/>
              <a:ext cx="15" cy="14"/>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26" name="Line 130"/>
            <p:cNvSpPr>
              <a:spLocks noChangeShapeType="1"/>
            </p:cNvSpPr>
            <p:nvPr/>
          </p:nvSpPr>
          <p:spPr bwMode="auto">
            <a:xfrm>
              <a:off x="4127" y="2120"/>
              <a:ext cx="368"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27" name="Rectangle 131"/>
            <p:cNvSpPr>
              <a:spLocks noChangeArrowheads="1"/>
            </p:cNvSpPr>
            <p:nvPr/>
          </p:nvSpPr>
          <p:spPr bwMode="auto">
            <a:xfrm>
              <a:off x="4299" y="2113"/>
              <a:ext cx="25" cy="25"/>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28" name="Freeform 132"/>
            <p:cNvSpPr>
              <a:spLocks/>
            </p:cNvSpPr>
            <p:nvPr/>
          </p:nvSpPr>
          <p:spPr bwMode="auto">
            <a:xfrm>
              <a:off x="4175" y="2171"/>
              <a:ext cx="331" cy="79"/>
            </a:xfrm>
            <a:custGeom>
              <a:avLst/>
              <a:gdLst/>
              <a:ahLst/>
              <a:cxnLst>
                <a:cxn ang="0">
                  <a:pos x="580" y="280"/>
                </a:cxn>
                <a:cxn ang="0">
                  <a:pos x="0" y="140"/>
                </a:cxn>
                <a:cxn ang="0">
                  <a:pos x="580" y="0"/>
                </a:cxn>
                <a:cxn ang="0">
                  <a:pos x="1180" y="140"/>
                </a:cxn>
                <a:cxn ang="0">
                  <a:pos x="580" y="280"/>
                </a:cxn>
              </a:cxnLst>
              <a:rect l="0" t="0" r="r" b="b"/>
              <a:pathLst>
                <a:path w="1180" h="280">
                  <a:moveTo>
                    <a:pt x="580" y="280"/>
                  </a:moveTo>
                  <a:lnTo>
                    <a:pt x="0" y="140"/>
                  </a:lnTo>
                  <a:lnTo>
                    <a:pt x="580" y="0"/>
                  </a:lnTo>
                  <a:lnTo>
                    <a:pt x="1180" y="140"/>
                  </a:lnTo>
                  <a:lnTo>
                    <a:pt x="58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29" name="Freeform 133"/>
            <p:cNvSpPr>
              <a:spLocks/>
            </p:cNvSpPr>
            <p:nvPr/>
          </p:nvSpPr>
          <p:spPr bwMode="auto">
            <a:xfrm>
              <a:off x="4411" y="2531"/>
              <a:ext cx="162" cy="79"/>
            </a:xfrm>
            <a:custGeom>
              <a:avLst/>
              <a:gdLst/>
              <a:ahLst/>
              <a:cxnLst>
                <a:cxn ang="0">
                  <a:pos x="300" y="280"/>
                </a:cxn>
                <a:cxn ang="0">
                  <a:pos x="0" y="140"/>
                </a:cxn>
                <a:cxn ang="0">
                  <a:pos x="300" y="0"/>
                </a:cxn>
                <a:cxn ang="0">
                  <a:pos x="580" y="140"/>
                </a:cxn>
                <a:cxn ang="0">
                  <a:pos x="300" y="280"/>
                </a:cxn>
              </a:cxnLst>
              <a:rect l="0" t="0" r="r" b="b"/>
              <a:pathLst>
                <a:path w="580" h="280">
                  <a:moveTo>
                    <a:pt x="300" y="280"/>
                  </a:moveTo>
                  <a:lnTo>
                    <a:pt x="0" y="140"/>
                  </a:lnTo>
                  <a:lnTo>
                    <a:pt x="300" y="0"/>
                  </a:lnTo>
                  <a:lnTo>
                    <a:pt x="580" y="140"/>
                  </a:lnTo>
                  <a:lnTo>
                    <a:pt x="30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30" name="Line 134"/>
            <p:cNvSpPr>
              <a:spLocks noChangeShapeType="1"/>
            </p:cNvSpPr>
            <p:nvPr/>
          </p:nvSpPr>
          <p:spPr bwMode="auto">
            <a:xfrm>
              <a:off x="3714" y="2660"/>
              <a:ext cx="1696"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31" name="Line 135"/>
            <p:cNvSpPr>
              <a:spLocks noChangeShapeType="1"/>
            </p:cNvSpPr>
            <p:nvPr/>
          </p:nvSpPr>
          <p:spPr bwMode="auto">
            <a:xfrm>
              <a:off x="3884" y="2638"/>
              <a:ext cx="1" cy="45"/>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32" name="Rectangle 136"/>
            <p:cNvSpPr>
              <a:spLocks noChangeArrowheads="1"/>
            </p:cNvSpPr>
            <p:nvPr/>
          </p:nvSpPr>
          <p:spPr bwMode="auto">
            <a:xfrm>
              <a:off x="3835" y="2685"/>
              <a:ext cx="1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33" name="Line 137"/>
            <p:cNvSpPr>
              <a:spLocks noChangeShapeType="1"/>
            </p:cNvSpPr>
            <p:nvPr/>
          </p:nvSpPr>
          <p:spPr bwMode="auto">
            <a:xfrm>
              <a:off x="4223" y="2638"/>
              <a:ext cx="1" cy="45"/>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34" name="Rectangle 138"/>
            <p:cNvSpPr>
              <a:spLocks noChangeArrowheads="1"/>
            </p:cNvSpPr>
            <p:nvPr/>
          </p:nvSpPr>
          <p:spPr bwMode="auto">
            <a:xfrm>
              <a:off x="4174" y="2685"/>
              <a:ext cx="1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35" name="Line 139"/>
            <p:cNvSpPr>
              <a:spLocks noChangeShapeType="1"/>
            </p:cNvSpPr>
            <p:nvPr/>
          </p:nvSpPr>
          <p:spPr bwMode="auto">
            <a:xfrm>
              <a:off x="4562" y="2638"/>
              <a:ext cx="1" cy="45"/>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36" name="Rectangle 140"/>
            <p:cNvSpPr>
              <a:spLocks noChangeArrowheads="1"/>
            </p:cNvSpPr>
            <p:nvPr/>
          </p:nvSpPr>
          <p:spPr bwMode="auto">
            <a:xfrm>
              <a:off x="4544" y="2685"/>
              <a:ext cx="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37" name="Line 141"/>
            <p:cNvSpPr>
              <a:spLocks noChangeShapeType="1"/>
            </p:cNvSpPr>
            <p:nvPr/>
          </p:nvSpPr>
          <p:spPr bwMode="auto">
            <a:xfrm>
              <a:off x="4902" y="2638"/>
              <a:ext cx="1" cy="45"/>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38" name="Rectangle 142"/>
            <p:cNvSpPr>
              <a:spLocks noChangeArrowheads="1"/>
            </p:cNvSpPr>
            <p:nvPr/>
          </p:nvSpPr>
          <p:spPr bwMode="auto">
            <a:xfrm>
              <a:off x="4864" y="2685"/>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39" name="Line 143"/>
            <p:cNvSpPr>
              <a:spLocks noChangeShapeType="1"/>
            </p:cNvSpPr>
            <p:nvPr/>
          </p:nvSpPr>
          <p:spPr bwMode="auto">
            <a:xfrm>
              <a:off x="5241" y="2638"/>
              <a:ext cx="1" cy="45"/>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40" name="Rectangle 144"/>
            <p:cNvSpPr>
              <a:spLocks noChangeArrowheads="1"/>
            </p:cNvSpPr>
            <p:nvPr/>
          </p:nvSpPr>
          <p:spPr bwMode="auto">
            <a:xfrm>
              <a:off x="5203" y="2685"/>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41" name="Rectangle 145"/>
            <p:cNvSpPr>
              <a:spLocks noChangeArrowheads="1"/>
            </p:cNvSpPr>
            <p:nvPr/>
          </p:nvSpPr>
          <p:spPr bwMode="auto">
            <a:xfrm>
              <a:off x="3703" y="2763"/>
              <a:ext cx="8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333333"/>
                  </a:solidFill>
                  <a:effectLst/>
                  <a:latin typeface="Arial" pitchFamily="34" charset="0"/>
                  <a:cs typeface="Arial" pitchFamily="34" charset="0"/>
                </a:rPr>
                <a:t>Favours omega-6 reducing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442" name="Rectangle 146"/>
            <p:cNvSpPr>
              <a:spLocks noChangeArrowheads="1"/>
            </p:cNvSpPr>
            <p:nvPr/>
          </p:nvSpPr>
          <p:spPr bwMode="auto">
            <a:xfrm>
              <a:off x="4590" y="2763"/>
              <a:ext cx="8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333333"/>
                  </a:solidFill>
                  <a:effectLst/>
                  <a:latin typeface="Arial" pitchFamily="34" charset="0"/>
                  <a:cs typeface="Arial" pitchFamily="34" charset="0"/>
                </a:rPr>
                <a:t>Favours LCT or LCT+MCT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0296959"/>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886200"/>
            <a:ext cx="17526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itle 1"/>
          <p:cNvSpPr>
            <a:spLocks noGrp="1"/>
          </p:cNvSpPr>
          <p:nvPr>
            <p:ph type="title"/>
          </p:nvPr>
        </p:nvSpPr>
        <p:spPr/>
        <p:txBody>
          <a:bodyPr/>
          <a:lstStyle/>
          <a:p>
            <a:r>
              <a:rPr lang="en-CA" altLang="en-US" smtClean="0">
                <a:latin typeface="Britannic Bold" panose="020B0903060703020204" pitchFamily="34" charset="0"/>
              </a:rPr>
              <a:t>RCTs of Early vs. Delayed EN</a:t>
            </a:r>
          </a:p>
        </p:txBody>
      </p:sp>
      <p:sp>
        <p:nvSpPr>
          <p:cNvPr id="65542" name="TextBox 1"/>
          <p:cNvSpPr txBox="1">
            <a:spLocks noChangeArrowheads="1"/>
          </p:cNvSpPr>
          <p:nvPr/>
        </p:nvSpPr>
        <p:spPr bwMode="auto">
          <a:xfrm>
            <a:off x="1295400" y="558546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2400" dirty="0">
                <a:solidFill>
                  <a:schemeClr val="tx2"/>
                </a:solidFill>
                <a:latin typeface="Arial" panose="020B0604020202020204" pitchFamily="34" charset="0"/>
              </a:rPr>
              <a:t>Infection</a:t>
            </a:r>
          </a:p>
          <a:p>
            <a:pPr algn="ctr">
              <a:spcBef>
                <a:spcPct val="0"/>
              </a:spcBef>
              <a:buFontTx/>
              <a:buNone/>
            </a:pPr>
            <a:r>
              <a:rPr lang="en-CA" altLang="en-US" sz="2400" dirty="0">
                <a:solidFill>
                  <a:schemeClr val="tx2"/>
                </a:solidFill>
                <a:latin typeface="Arial" panose="020B0604020202020204" pitchFamily="34" charset="0"/>
              </a:rPr>
              <a:t>RR 0.76 (0.69, 0.98)</a:t>
            </a:r>
          </a:p>
        </p:txBody>
      </p:sp>
      <p:sp>
        <p:nvSpPr>
          <p:cNvPr id="65543" name="TextBox 7"/>
          <p:cNvSpPr txBox="1">
            <a:spLocks noChangeArrowheads="1"/>
          </p:cNvSpPr>
          <p:nvPr/>
        </p:nvSpPr>
        <p:spPr bwMode="auto">
          <a:xfrm>
            <a:off x="5105400" y="5558473"/>
            <a:ext cx="297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2400">
                <a:solidFill>
                  <a:schemeClr val="tx2"/>
                </a:solidFill>
                <a:latin typeface="Arial" panose="020B0604020202020204" pitchFamily="34" charset="0"/>
              </a:rPr>
              <a:t>Mortality</a:t>
            </a:r>
          </a:p>
          <a:p>
            <a:pPr algn="ctr">
              <a:spcBef>
                <a:spcPct val="0"/>
              </a:spcBef>
              <a:buFontTx/>
              <a:buNone/>
            </a:pPr>
            <a:r>
              <a:rPr lang="en-CA" altLang="en-US" sz="2400">
                <a:solidFill>
                  <a:schemeClr val="tx2"/>
                </a:solidFill>
                <a:latin typeface="Arial" panose="020B0604020202020204" pitchFamily="34" charset="0"/>
              </a:rPr>
              <a:t>RR 0.68 (0.46, 1.01)</a:t>
            </a:r>
          </a:p>
        </p:txBody>
      </p:sp>
      <p:graphicFrame>
        <p:nvGraphicFramePr>
          <p:cNvPr id="9" name="Table 8"/>
          <p:cNvGraphicFramePr>
            <a:graphicFrameLocks noGrp="1"/>
          </p:cNvGraphicFramePr>
          <p:nvPr/>
        </p:nvGraphicFramePr>
        <p:xfrm>
          <a:off x="228600" y="2485390"/>
          <a:ext cx="4394200" cy="1757680"/>
        </p:xfrm>
        <a:graphic>
          <a:graphicData uri="http://schemas.openxmlformats.org/drawingml/2006/table">
            <a:tbl>
              <a:tblPr firstRow="1" bandRow="1">
                <a:tableStyleId>{5C22544A-7EE6-4342-B048-85BDC9FD1C3A}</a:tableStyleId>
              </a:tblPr>
              <a:tblGrid>
                <a:gridCol w="666750"/>
                <a:gridCol w="641350"/>
                <a:gridCol w="495300"/>
                <a:gridCol w="895350"/>
                <a:gridCol w="457200"/>
                <a:gridCol w="749300"/>
                <a:gridCol w="488950"/>
              </a:tblGrid>
              <a:tr h="247650">
                <a:tc>
                  <a:txBody>
                    <a:bodyPr/>
                    <a:lstStyle/>
                    <a:p>
                      <a:r>
                        <a:rPr lang="en-US" sz="600" dirty="0" smtClean="0">
                          <a:solidFill>
                            <a:schemeClr val="tx2"/>
                          </a:solidFill>
                        </a:rPr>
                        <a:t>Study</a:t>
                      </a:r>
                      <a:r>
                        <a:rPr lang="en-US" sz="600" baseline="0" dirty="0" smtClean="0">
                          <a:solidFill>
                            <a:schemeClr val="tx2"/>
                          </a:solidFill>
                        </a:rPr>
                        <a:t> or Sub-category</a:t>
                      </a:r>
                      <a:endParaRPr lang="en-US" sz="60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600" dirty="0" smtClean="0">
                          <a:solidFill>
                            <a:schemeClr val="tx2"/>
                          </a:solidFill>
                        </a:rPr>
                        <a:t>Early PN n/N</a:t>
                      </a:r>
                      <a:endParaRPr lang="en-US" sz="60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600" dirty="0" smtClean="0">
                          <a:solidFill>
                            <a:schemeClr val="tx2"/>
                          </a:solidFill>
                        </a:rPr>
                        <a:t>Delayed n/N</a:t>
                      </a:r>
                      <a:endParaRPr lang="en-US" sz="60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600" dirty="0" smtClean="0">
                          <a:solidFill>
                            <a:schemeClr val="tx2"/>
                          </a:solidFill>
                        </a:rPr>
                        <a:t>RR (random) 95% CI</a:t>
                      </a:r>
                      <a:endParaRPr lang="en-US" sz="60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600" dirty="0" smtClean="0">
                          <a:solidFill>
                            <a:schemeClr val="tx2"/>
                          </a:solidFill>
                        </a:rPr>
                        <a:t>Weight %</a:t>
                      </a:r>
                      <a:endParaRPr lang="en-US" sz="60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600" dirty="0" smtClean="0">
                          <a:solidFill>
                            <a:schemeClr val="tx2"/>
                          </a:solidFill>
                        </a:rPr>
                        <a:t>RR (random) </a:t>
                      </a:r>
                    </a:p>
                    <a:p>
                      <a:pPr algn="ctr"/>
                      <a:r>
                        <a:rPr lang="en-US" sz="600" dirty="0" smtClean="0">
                          <a:solidFill>
                            <a:schemeClr val="tx2"/>
                          </a:solidFill>
                        </a:rPr>
                        <a:t>95% CI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tx2"/>
                          </a:solidFill>
                        </a:rPr>
                        <a:t>Year</a:t>
                      </a:r>
                    </a:p>
                    <a:p>
                      <a:endParaRPr lang="en-US" sz="60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Moore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3/32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9/31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8">
                  <a:txBody>
                    <a:bodyPr/>
                    <a:lstStyle/>
                    <a:p>
                      <a:endParaRPr lang="en-US" sz="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3.96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0.32 (0.10, 1.08)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600" dirty="0" smtClean="0"/>
                        <a:t>1986</a:t>
                      </a:r>
                      <a:endParaRPr lang="en-US" sz="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28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Singh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7/21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12/22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9.81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0.61 (0.30, 1.25)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600" dirty="0" smtClean="0"/>
                        <a:t>1998</a:t>
                      </a:r>
                      <a:endParaRPr lang="en-US" sz="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Kompan</a:t>
                      </a:r>
                      <a:endParaRPr lang="en-US" sz="6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9/27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16/25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12.53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0.52 (0.28, 0.96)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600" dirty="0" smtClean="0"/>
                        <a:t>1999</a:t>
                      </a:r>
                      <a:endParaRPr lang="en-US" sz="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3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Minard</a:t>
                      </a:r>
                      <a:endParaRPr lang="en-US" sz="6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6/12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7/15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8.48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1.07 (0.49, 2.34)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600" dirty="0" smtClean="0"/>
                        <a:t>2000</a:t>
                      </a:r>
                      <a:endParaRPr lang="en-US" sz="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Malhotra</a:t>
                      </a:r>
                      <a:endParaRPr lang="en-US" sz="6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54/100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67/100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33.98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0.81 </a:t>
                      </a:r>
                      <a:r>
                        <a:rPr lang="en-US" sz="600" baseline="0" dirty="0" smtClean="0"/>
                        <a:t> (</a:t>
                      </a:r>
                      <a:r>
                        <a:rPr lang="en-US" sz="600" dirty="0" smtClean="0"/>
                        <a:t>0.64, 1.01)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600" dirty="0" smtClean="0"/>
                        <a:t>2004</a:t>
                      </a:r>
                      <a:endParaRPr lang="en-US" sz="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2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Peck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12/14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11/13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27.04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1.01 (0.74, 1.39)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600" dirty="0" smtClean="0"/>
                        <a:t>2004</a:t>
                      </a:r>
                      <a:endParaRPr lang="en-US" sz="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7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Ngyuen</a:t>
                      </a:r>
                      <a:endParaRPr lang="en-US" sz="6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3/14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6/14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4.21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0.50 (0.15, 1.61)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600" dirty="0" smtClean="0"/>
                        <a:t>2008</a:t>
                      </a:r>
                      <a:endParaRPr lang="en-US" sz="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smtClean="0">
                          <a:solidFill>
                            <a:schemeClr val="tx2"/>
                          </a:solidFill>
                        </a:rPr>
                        <a:t>Total (95% 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smtClean="0">
                          <a:solidFill>
                            <a:schemeClr val="tx2"/>
                          </a:solidFill>
                        </a:rPr>
                        <a:t>220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600" smtClean="0">
                          <a:solidFill>
                            <a:schemeClr val="tx2"/>
                          </a:solidFill>
                        </a:rPr>
                        <a:t>220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smtClean="0">
                          <a:solidFill>
                            <a:schemeClr val="tx2"/>
                          </a:solidFill>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smtClean="0">
                          <a:solidFill>
                            <a:schemeClr val="tx2"/>
                          </a:solidFill>
                        </a:rPr>
                        <a:t>0.76 (0.50, 0.98)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a:xfrm>
            <a:off x="2578100" y="2794000"/>
            <a:ext cx="12700" cy="149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21" idx="0"/>
          </p:cNvCxnSpPr>
          <p:nvPr/>
        </p:nvCxnSpPr>
        <p:spPr>
          <a:xfrm flipV="1">
            <a:off x="2127250" y="4286250"/>
            <a:ext cx="937255" cy="6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43100" y="4286250"/>
            <a:ext cx="280846" cy="184666"/>
          </a:xfrm>
          <a:prstGeom prst="rect">
            <a:avLst/>
          </a:prstGeom>
          <a:noFill/>
        </p:spPr>
        <p:txBody>
          <a:bodyPr wrap="none" rtlCol="0">
            <a:spAutoFit/>
          </a:bodyPr>
          <a:lstStyle/>
          <a:p>
            <a:r>
              <a:rPr lang="en-US" sz="600" dirty="0" smtClean="0"/>
              <a:t>0.1</a:t>
            </a:r>
            <a:endParaRPr lang="en-US" sz="600" dirty="0"/>
          </a:p>
        </p:txBody>
      </p:sp>
      <p:sp>
        <p:nvSpPr>
          <p:cNvPr id="16" name="TextBox 15"/>
          <p:cNvSpPr txBox="1"/>
          <p:nvPr/>
        </p:nvSpPr>
        <p:spPr>
          <a:xfrm>
            <a:off x="2120900" y="4286250"/>
            <a:ext cx="280846" cy="184666"/>
          </a:xfrm>
          <a:prstGeom prst="rect">
            <a:avLst/>
          </a:prstGeom>
          <a:noFill/>
        </p:spPr>
        <p:txBody>
          <a:bodyPr wrap="none" rtlCol="0">
            <a:spAutoFit/>
          </a:bodyPr>
          <a:lstStyle/>
          <a:p>
            <a:r>
              <a:rPr lang="en-US" sz="600" dirty="0" smtClean="0"/>
              <a:t>0.2</a:t>
            </a:r>
            <a:endParaRPr lang="en-US" sz="600" dirty="0"/>
          </a:p>
        </p:txBody>
      </p:sp>
      <p:sp>
        <p:nvSpPr>
          <p:cNvPr id="17" name="TextBox 16"/>
          <p:cNvSpPr txBox="1"/>
          <p:nvPr/>
        </p:nvSpPr>
        <p:spPr>
          <a:xfrm>
            <a:off x="2305050" y="4286250"/>
            <a:ext cx="280846" cy="184666"/>
          </a:xfrm>
          <a:prstGeom prst="rect">
            <a:avLst/>
          </a:prstGeom>
          <a:noFill/>
        </p:spPr>
        <p:txBody>
          <a:bodyPr wrap="none" rtlCol="0">
            <a:spAutoFit/>
          </a:bodyPr>
          <a:lstStyle/>
          <a:p>
            <a:r>
              <a:rPr lang="en-US" sz="600" dirty="0" smtClean="0"/>
              <a:t>0.5</a:t>
            </a:r>
            <a:endParaRPr lang="en-US" sz="600" dirty="0"/>
          </a:p>
        </p:txBody>
      </p:sp>
      <p:sp>
        <p:nvSpPr>
          <p:cNvPr id="18" name="TextBox 17"/>
          <p:cNvSpPr txBox="1"/>
          <p:nvPr/>
        </p:nvSpPr>
        <p:spPr>
          <a:xfrm>
            <a:off x="2476500" y="4286250"/>
            <a:ext cx="223138" cy="184666"/>
          </a:xfrm>
          <a:prstGeom prst="rect">
            <a:avLst/>
          </a:prstGeom>
          <a:noFill/>
        </p:spPr>
        <p:txBody>
          <a:bodyPr wrap="none" rtlCol="0">
            <a:spAutoFit/>
          </a:bodyPr>
          <a:lstStyle/>
          <a:p>
            <a:r>
              <a:rPr lang="en-US" sz="600" dirty="0" smtClean="0"/>
              <a:t>1</a:t>
            </a:r>
            <a:endParaRPr lang="en-US" sz="600" dirty="0"/>
          </a:p>
        </p:txBody>
      </p:sp>
      <p:sp>
        <p:nvSpPr>
          <p:cNvPr id="19" name="TextBox 18"/>
          <p:cNvSpPr txBox="1"/>
          <p:nvPr/>
        </p:nvSpPr>
        <p:spPr>
          <a:xfrm>
            <a:off x="2641597" y="4286250"/>
            <a:ext cx="223138" cy="184666"/>
          </a:xfrm>
          <a:prstGeom prst="rect">
            <a:avLst/>
          </a:prstGeom>
          <a:noFill/>
        </p:spPr>
        <p:txBody>
          <a:bodyPr wrap="none" rtlCol="0">
            <a:spAutoFit/>
          </a:bodyPr>
          <a:lstStyle/>
          <a:p>
            <a:r>
              <a:rPr lang="en-US" sz="600" dirty="0" smtClean="0"/>
              <a:t>2</a:t>
            </a:r>
            <a:endParaRPr lang="en-US" sz="600" dirty="0"/>
          </a:p>
        </p:txBody>
      </p:sp>
      <p:sp>
        <p:nvSpPr>
          <p:cNvPr id="20" name="TextBox 19"/>
          <p:cNvSpPr txBox="1"/>
          <p:nvPr/>
        </p:nvSpPr>
        <p:spPr>
          <a:xfrm>
            <a:off x="2798232" y="4286250"/>
            <a:ext cx="223138" cy="184666"/>
          </a:xfrm>
          <a:prstGeom prst="rect">
            <a:avLst/>
          </a:prstGeom>
          <a:noFill/>
        </p:spPr>
        <p:txBody>
          <a:bodyPr wrap="none" rtlCol="0">
            <a:spAutoFit/>
          </a:bodyPr>
          <a:lstStyle/>
          <a:p>
            <a:r>
              <a:rPr lang="en-US" sz="600" dirty="0" smtClean="0"/>
              <a:t>5</a:t>
            </a:r>
            <a:endParaRPr lang="en-US" sz="600" dirty="0"/>
          </a:p>
        </p:txBody>
      </p:sp>
      <p:sp>
        <p:nvSpPr>
          <p:cNvPr id="21" name="TextBox 20"/>
          <p:cNvSpPr txBox="1"/>
          <p:nvPr/>
        </p:nvSpPr>
        <p:spPr>
          <a:xfrm>
            <a:off x="2933700" y="4286250"/>
            <a:ext cx="261610" cy="184666"/>
          </a:xfrm>
          <a:prstGeom prst="rect">
            <a:avLst/>
          </a:prstGeom>
          <a:noFill/>
        </p:spPr>
        <p:txBody>
          <a:bodyPr wrap="none" rtlCol="0">
            <a:spAutoFit/>
          </a:bodyPr>
          <a:lstStyle/>
          <a:p>
            <a:r>
              <a:rPr lang="en-US" sz="600" dirty="0" smtClean="0"/>
              <a:t>10</a:t>
            </a:r>
            <a:endParaRPr lang="en-US" sz="600" dirty="0"/>
          </a:p>
        </p:txBody>
      </p:sp>
      <p:sp>
        <p:nvSpPr>
          <p:cNvPr id="22" name="TextBox 21"/>
          <p:cNvSpPr txBox="1"/>
          <p:nvPr/>
        </p:nvSpPr>
        <p:spPr>
          <a:xfrm>
            <a:off x="6230195" y="5353435"/>
            <a:ext cx="705642" cy="184666"/>
          </a:xfrm>
          <a:prstGeom prst="rect">
            <a:avLst/>
          </a:prstGeom>
          <a:noFill/>
        </p:spPr>
        <p:txBody>
          <a:bodyPr wrap="none" rtlCol="0">
            <a:spAutoFit/>
          </a:bodyPr>
          <a:lstStyle/>
          <a:p>
            <a:r>
              <a:rPr lang="en-US" sz="600" dirty="0" err="1" smtClean="0"/>
              <a:t>Favours</a:t>
            </a:r>
            <a:r>
              <a:rPr lang="en-US" sz="600" dirty="0" smtClean="0"/>
              <a:t> Early EN</a:t>
            </a:r>
            <a:endParaRPr lang="en-US" sz="600" dirty="0"/>
          </a:p>
        </p:txBody>
      </p:sp>
      <p:sp>
        <p:nvSpPr>
          <p:cNvPr id="23" name="TextBox 22"/>
          <p:cNvSpPr txBox="1"/>
          <p:nvPr/>
        </p:nvSpPr>
        <p:spPr>
          <a:xfrm>
            <a:off x="2591767" y="4439035"/>
            <a:ext cx="702436" cy="184666"/>
          </a:xfrm>
          <a:prstGeom prst="rect">
            <a:avLst/>
          </a:prstGeom>
          <a:noFill/>
        </p:spPr>
        <p:txBody>
          <a:bodyPr wrap="none" rtlCol="0">
            <a:spAutoFit/>
          </a:bodyPr>
          <a:lstStyle/>
          <a:p>
            <a:r>
              <a:rPr lang="en-US" sz="600" dirty="0" err="1" smtClean="0"/>
              <a:t>Favours</a:t>
            </a:r>
            <a:r>
              <a:rPr lang="en-US" sz="600" dirty="0" smtClean="0"/>
              <a:t> Delayed</a:t>
            </a:r>
            <a:endParaRPr lang="en-US" sz="600" dirty="0"/>
          </a:p>
        </p:txBody>
      </p:sp>
      <p:sp>
        <p:nvSpPr>
          <p:cNvPr id="25" name="Rectangle 24"/>
          <p:cNvSpPr/>
          <p:nvPr/>
        </p:nvSpPr>
        <p:spPr>
          <a:xfrm rot="2760000">
            <a:off x="2476500" y="4089400"/>
            <a:ext cx="10160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H="1">
            <a:off x="6423171" y="2564423"/>
            <a:ext cx="845137" cy="307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2200" y="3002363"/>
            <a:ext cx="251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53235" y="3211399"/>
            <a:ext cx="229098" cy="1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60812" y="3394766"/>
            <a:ext cx="282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10118" y="3578539"/>
            <a:ext cx="672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541494" y="3798986"/>
            <a:ext cx="941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227729" y="3970867"/>
            <a:ext cx="451971" cy="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flipV="1">
            <a:off x="2344272" y="2825433"/>
            <a:ext cx="4571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V="1">
            <a:off x="2532530" y="3560608"/>
            <a:ext cx="27432"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V="1">
            <a:off x="2568389" y="3781054"/>
            <a:ext cx="27432"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V="1">
            <a:off x="2478741" y="2979947"/>
            <a:ext cx="27432" cy="36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flipV="1">
            <a:off x="2438400" y="3955454"/>
            <a:ext cx="27432"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V="1">
            <a:off x="2447365" y="3197949"/>
            <a:ext cx="27432" cy="36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flipV="1">
            <a:off x="2590801" y="3372351"/>
            <a:ext cx="27432" cy="36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49382" y="1850160"/>
            <a:ext cx="2890535" cy="461665"/>
          </a:xfrm>
          <a:prstGeom prst="rect">
            <a:avLst/>
          </a:prstGeom>
          <a:noFill/>
        </p:spPr>
        <p:txBody>
          <a:bodyPr wrap="none" rtlCol="0">
            <a:spAutoFit/>
          </a:bodyPr>
          <a:lstStyle/>
          <a:p>
            <a:r>
              <a:rPr lang="en-US" sz="800" dirty="0" smtClean="0">
                <a:solidFill>
                  <a:schemeClr val="tx2"/>
                </a:solidFill>
              </a:rPr>
              <a:t>Review:             Early Enteral Nutrition vs. Delayed Nutrient Intake</a:t>
            </a:r>
          </a:p>
          <a:p>
            <a:r>
              <a:rPr lang="en-US" sz="800" dirty="0" smtClean="0">
                <a:solidFill>
                  <a:schemeClr val="tx2"/>
                </a:solidFill>
              </a:rPr>
              <a:t>Comparison:    01 Early EN vs. Delayed Nutrient Intake</a:t>
            </a:r>
          </a:p>
          <a:p>
            <a:r>
              <a:rPr lang="en-US" sz="800" dirty="0" smtClean="0">
                <a:solidFill>
                  <a:schemeClr val="tx2"/>
                </a:solidFill>
              </a:rPr>
              <a:t>Outcome:         02 Infectious Complications </a:t>
            </a:r>
            <a:endParaRPr lang="en-US" sz="800" dirty="0">
              <a:solidFill>
                <a:schemeClr val="tx2"/>
              </a:solidFill>
            </a:endParaRPr>
          </a:p>
        </p:txBody>
      </p:sp>
      <p:sp>
        <p:nvSpPr>
          <p:cNvPr id="50" name="TextBox 49"/>
          <p:cNvSpPr txBox="1"/>
          <p:nvPr/>
        </p:nvSpPr>
        <p:spPr>
          <a:xfrm>
            <a:off x="69275" y="4211782"/>
            <a:ext cx="1996059" cy="369332"/>
          </a:xfrm>
          <a:prstGeom prst="rect">
            <a:avLst/>
          </a:prstGeom>
          <a:noFill/>
        </p:spPr>
        <p:txBody>
          <a:bodyPr wrap="none" rtlCol="0">
            <a:spAutoFit/>
          </a:bodyPr>
          <a:lstStyle/>
          <a:p>
            <a:r>
              <a:rPr lang="en-US" sz="600" dirty="0" smtClean="0"/>
              <a:t>Total Events: 94 (Early EN), 128 (Delayed)</a:t>
            </a:r>
          </a:p>
          <a:p>
            <a:r>
              <a:rPr lang="en-US" sz="600" dirty="0" smtClean="0"/>
              <a:t>Test for heterogeneity: Chi</a:t>
            </a:r>
            <a:r>
              <a:rPr lang="en-US" sz="600" baseline="30000" dirty="0" smtClean="0"/>
              <a:t>2</a:t>
            </a:r>
            <a:r>
              <a:rPr lang="en-US" sz="600" dirty="0" smtClean="0"/>
              <a:t>=9.22, </a:t>
            </a:r>
            <a:r>
              <a:rPr lang="en-US" sz="600" dirty="0" err="1" smtClean="0"/>
              <a:t>df</a:t>
            </a:r>
            <a:r>
              <a:rPr lang="en-US" sz="600" dirty="0" smtClean="0"/>
              <a:t>=6 (P=0.16), F=34.9%</a:t>
            </a:r>
          </a:p>
          <a:p>
            <a:r>
              <a:rPr lang="en-US" sz="600" dirty="0" smtClean="0"/>
              <a:t>Test for  overall effect Z=2.09 (P=0.04)</a:t>
            </a:r>
            <a:endParaRPr lang="en-US" sz="600" dirty="0"/>
          </a:p>
        </p:txBody>
      </p:sp>
      <p:graphicFrame>
        <p:nvGraphicFramePr>
          <p:cNvPr id="53" name="Table 52"/>
          <p:cNvGraphicFramePr>
            <a:graphicFrameLocks noGrp="1"/>
          </p:cNvGraphicFramePr>
          <p:nvPr/>
        </p:nvGraphicFramePr>
        <p:xfrm>
          <a:off x="4719022" y="2206568"/>
          <a:ext cx="4394200" cy="3017520"/>
        </p:xfrm>
        <a:graphic>
          <a:graphicData uri="http://schemas.openxmlformats.org/drawingml/2006/table">
            <a:tbl>
              <a:tblPr firstRow="1" bandRow="1">
                <a:tableStyleId>{5C22544A-7EE6-4342-B048-85BDC9FD1C3A}</a:tableStyleId>
              </a:tblPr>
              <a:tblGrid>
                <a:gridCol w="666750"/>
                <a:gridCol w="641350"/>
                <a:gridCol w="495300"/>
                <a:gridCol w="895350"/>
                <a:gridCol w="457200"/>
                <a:gridCol w="749300"/>
                <a:gridCol w="488950"/>
              </a:tblGrid>
              <a:tr h="0">
                <a:tc>
                  <a:txBody>
                    <a:bodyPr/>
                    <a:lstStyle/>
                    <a:p>
                      <a:r>
                        <a:rPr lang="en-US" sz="600" dirty="0" smtClean="0">
                          <a:solidFill>
                            <a:schemeClr val="tx2"/>
                          </a:solidFill>
                        </a:rPr>
                        <a:t>Study</a:t>
                      </a:r>
                      <a:r>
                        <a:rPr lang="en-US" sz="600" baseline="0" dirty="0" smtClean="0">
                          <a:solidFill>
                            <a:schemeClr val="tx2"/>
                          </a:solidFill>
                        </a:rPr>
                        <a:t> or Sub-category</a:t>
                      </a:r>
                      <a:endParaRPr lang="en-US" sz="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smtClean="0">
                          <a:solidFill>
                            <a:schemeClr val="tx2"/>
                          </a:solidFill>
                        </a:rPr>
                        <a:t>Early PN n/N</a:t>
                      </a:r>
                      <a:endParaRPr lang="en-US" sz="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smtClean="0">
                          <a:solidFill>
                            <a:schemeClr val="tx2"/>
                          </a:solidFill>
                        </a:rPr>
                        <a:t>Delayed n/N</a:t>
                      </a:r>
                      <a:endParaRPr lang="en-US" sz="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smtClean="0">
                          <a:solidFill>
                            <a:schemeClr val="tx2"/>
                          </a:solidFill>
                        </a:rPr>
                        <a:t>RR (random) 95% CI</a:t>
                      </a:r>
                      <a:endParaRPr lang="en-US" sz="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smtClean="0">
                          <a:solidFill>
                            <a:schemeClr val="tx2"/>
                          </a:solidFill>
                        </a:rPr>
                        <a:t>Weight %</a:t>
                      </a:r>
                      <a:endParaRPr lang="en-US" sz="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 dirty="0" smtClean="0">
                          <a:solidFill>
                            <a:schemeClr val="tx2"/>
                          </a:solidFill>
                        </a:rPr>
                        <a:t>RR (random) </a:t>
                      </a:r>
                    </a:p>
                    <a:p>
                      <a:pPr algn="ctr"/>
                      <a:r>
                        <a:rPr lang="en-US" sz="600" dirty="0" smtClean="0">
                          <a:solidFill>
                            <a:schemeClr val="tx2"/>
                          </a:solidFill>
                        </a:rPr>
                        <a:t>95% 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tx2"/>
                          </a:solidFill>
                        </a:rPr>
                        <a:t>Year</a:t>
                      </a:r>
                    </a:p>
                    <a:p>
                      <a:endParaRPr lang="en-US" sz="6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Moore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2/31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15">
                  <a:txBody>
                    <a:bodyPr/>
                    <a:lstStyle/>
                    <a:p>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2.77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0.48 (0.05, 5.07)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t>1986</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Chiarelli</a:t>
                      </a:r>
                      <a:endParaRPr lang="en-US" sz="6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6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dirty="0" smtClean="0"/>
                        <a:t>Not estimable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600" dirty="0" smtClean="0"/>
                        <a:t>1990</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Eyer</a:t>
                      </a:r>
                      <a:endParaRPr lang="en-US" sz="6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2/19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2/19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4.44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1.00 (0.16, 6.38)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t>1993</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Chuntrasakul</a:t>
                      </a:r>
                      <a:endParaRPr lang="en-US" sz="6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3/17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3.24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0.27 (0.03, 2.37)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t>1996</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Singh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4/21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4/22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9.76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1.05 (0.30, 3.66)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t>1998</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Kompan</a:t>
                      </a:r>
                      <a:r>
                        <a:rPr lang="en-US" sz="600" dirty="0" smtClean="0"/>
                        <a:t> 1999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0.33 (0.01, 7.55)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t>1999</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Minard</a:t>
                      </a:r>
                      <a:endParaRPr lang="en-US" sz="6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4/15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3.61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0.31 (0.04, 2.44)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t>2000</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Pupelis</a:t>
                      </a:r>
                      <a:r>
                        <a:rPr lang="en-US" sz="600" dirty="0" smtClean="0"/>
                        <a:t> 2000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5/18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3.77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0.33</a:t>
                      </a:r>
                      <a:r>
                        <a:rPr lang="en-US" sz="600" baseline="0" dirty="0" smtClean="0"/>
                        <a:t> (0.04, 2.45)</a:t>
                      </a:r>
                      <a:endParaRPr lang="en-US" sz="6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t>2000</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Pupelis</a:t>
                      </a:r>
                      <a:endParaRPr lang="en-US" sz="6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7/30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3.69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0.14</a:t>
                      </a:r>
                      <a:r>
                        <a:rPr lang="en-US" sz="600" baseline="0" dirty="0" smtClean="0"/>
                        <a:t> (0.02, 1.09)</a:t>
                      </a:r>
                      <a:endParaRPr lang="en-US" sz="6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t>2001</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Dvorak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dirty="0" smtClean="0"/>
                        <a:t>Not estimable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600" dirty="0" smtClean="0"/>
                        <a:t>2004</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Kompan</a:t>
                      </a:r>
                      <a:r>
                        <a:rPr lang="en-US" sz="600" dirty="0" smtClean="0"/>
                        <a:t> 2004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0.31 (.0.1, 7.26)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t>2004</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err="1" smtClean="0"/>
                        <a:t>Malhotra</a:t>
                      </a:r>
                      <a:endParaRPr lang="en-US" sz="6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12/100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16/100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31.58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0.75 (0.37, 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t>2004</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Peck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4/14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5/13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13.17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0.74 (0.25, 2.18)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t>2004</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Nguyen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6/14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6/14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20.86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1.00 (0.43, 2.35)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t>2008</a:t>
                      </a:r>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smtClean="0">
                          <a:solidFill>
                            <a:schemeClr val="tx2"/>
                          </a:solidFill>
                        </a:rPr>
                        <a:t>Total (95% 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smtClean="0">
                          <a:solidFill>
                            <a:schemeClr val="tx2"/>
                          </a:solidFill>
                        </a:rPr>
                        <a:t>332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600" dirty="0" smtClean="0">
                          <a:solidFill>
                            <a:schemeClr val="tx2"/>
                          </a:solidFill>
                        </a:rPr>
                        <a:t>338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smtClean="0">
                          <a:solidFill>
                            <a:schemeClr val="tx2"/>
                          </a:solidFill>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smtClean="0">
                          <a:solidFill>
                            <a:schemeClr val="tx2"/>
                          </a:solidFill>
                        </a:rPr>
                        <a:t>0.68</a:t>
                      </a:r>
                      <a:r>
                        <a:rPr lang="en-US" sz="600" b="1" baseline="0" dirty="0" smtClean="0">
                          <a:solidFill>
                            <a:schemeClr val="tx2"/>
                          </a:solidFill>
                        </a:rPr>
                        <a:t> (0.46, 1.01)</a:t>
                      </a:r>
                      <a:endParaRPr lang="en-US" sz="600" b="1" dirty="0" smtClean="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4" name="TextBox 53"/>
          <p:cNvSpPr txBox="1"/>
          <p:nvPr/>
        </p:nvSpPr>
        <p:spPr>
          <a:xfrm>
            <a:off x="4348465" y="1850160"/>
            <a:ext cx="2890535" cy="461665"/>
          </a:xfrm>
          <a:prstGeom prst="rect">
            <a:avLst/>
          </a:prstGeom>
          <a:noFill/>
        </p:spPr>
        <p:txBody>
          <a:bodyPr wrap="none" rtlCol="0">
            <a:spAutoFit/>
          </a:bodyPr>
          <a:lstStyle/>
          <a:p>
            <a:r>
              <a:rPr lang="en-US" sz="800" dirty="0" smtClean="0">
                <a:solidFill>
                  <a:schemeClr val="tx2"/>
                </a:solidFill>
              </a:rPr>
              <a:t>Review:             Early Enteral Nutrition vs. Delayed Nutrient Intake</a:t>
            </a:r>
          </a:p>
          <a:p>
            <a:r>
              <a:rPr lang="en-US" sz="800" dirty="0" smtClean="0">
                <a:solidFill>
                  <a:schemeClr val="tx2"/>
                </a:solidFill>
              </a:rPr>
              <a:t>Comparison:    01 Early EN vs. Delayed Nutrient Intake</a:t>
            </a:r>
          </a:p>
          <a:p>
            <a:r>
              <a:rPr lang="en-US" sz="800" dirty="0" smtClean="0">
                <a:solidFill>
                  <a:schemeClr val="tx2"/>
                </a:solidFill>
              </a:rPr>
              <a:t>Outcome:         01 Mortality</a:t>
            </a:r>
            <a:endParaRPr lang="en-US" sz="800" dirty="0">
              <a:solidFill>
                <a:schemeClr val="tx2"/>
              </a:solidFill>
            </a:endParaRPr>
          </a:p>
        </p:txBody>
      </p:sp>
      <p:cxnSp>
        <p:nvCxnSpPr>
          <p:cNvPr id="57" name="Straight Connector 56"/>
          <p:cNvCxnSpPr/>
          <p:nvPr/>
        </p:nvCxnSpPr>
        <p:spPr>
          <a:xfrm>
            <a:off x="6554816" y="2947785"/>
            <a:ext cx="749135" cy="29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6430127" y="3154680"/>
            <a:ext cx="64077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676044" y="3329247"/>
            <a:ext cx="5022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727998" y="4595784"/>
            <a:ext cx="256309" cy="3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748188" y="4998547"/>
            <a:ext cx="342900" cy="3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6430128" y="1850160"/>
            <a:ext cx="882141" cy="257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6430128" y="3672254"/>
            <a:ext cx="688710" cy="127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6430127" y="3859823"/>
            <a:ext cx="668196" cy="19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6430127" y="4043680"/>
            <a:ext cx="492066" cy="115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6430127" y="4412903"/>
            <a:ext cx="897080"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651798" y="4782358"/>
            <a:ext cx="419100" cy="34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flipV="1">
            <a:off x="6909350" y="4973065"/>
            <a:ext cx="27432"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flipV="1">
            <a:off x="6844133" y="4573766"/>
            <a:ext cx="27432"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flipV="1">
            <a:off x="6665652" y="4395567"/>
            <a:ext cx="27432"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flipV="1">
            <a:off x="6840670" y="4756877"/>
            <a:ext cx="27432"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flipV="1">
            <a:off x="6677429" y="3844688"/>
            <a:ext cx="27432"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flipV="1">
            <a:off x="6669116" y="3657279"/>
            <a:ext cx="27432"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flipV="1">
            <a:off x="6676043" y="3476086"/>
            <a:ext cx="27432"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flipV="1">
            <a:off x="6915033" y="3314610"/>
            <a:ext cx="27432"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flipV="1">
            <a:off x="6634479" y="3137876"/>
            <a:ext cx="27432"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flipV="1">
            <a:off x="6759169" y="2550770"/>
            <a:ext cx="27432"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flipV="1">
            <a:off x="6897715" y="2933912"/>
            <a:ext cx="27432"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arallelogram 95"/>
          <p:cNvSpPr/>
          <p:nvPr/>
        </p:nvSpPr>
        <p:spPr>
          <a:xfrm rot="12136543">
            <a:off x="6801299" y="5090336"/>
            <a:ext cx="116002" cy="72866"/>
          </a:xfrm>
          <a:prstGeom prst="parallelogram">
            <a:avLst>
              <a:gd name="adj" fmla="val 3962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flipV="1">
            <a:off x="6478270" y="5200650"/>
            <a:ext cx="901700"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294120" y="5200650"/>
            <a:ext cx="280846" cy="184666"/>
          </a:xfrm>
          <a:prstGeom prst="rect">
            <a:avLst/>
          </a:prstGeom>
          <a:noFill/>
        </p:spPr>
        <p:txBody>
          <a:bodyPr wrap="none" rtlCol="0">
            <a:spAutoFit/>
          </a:bodyPr>
          <a:lstStyle/>
          <a:p>
            <a:r>
              <a:rPr lang="en-US" sz="600" dirty="0" smtClean="0"/>
              <a:t>0.1</a:t>
            </a:r>
            <a:endParaRPr lang="en-US" sz="600" dirty="0"/>
          </a:p>
        </p:txBody>
      </p:sp>
      <p:sp>
        <p:nvSpPr>
          <p:cNvPr id="99" name="TextBox 98"/>
          <p:cNvSpPr txBox="1"/>
          <p:nvPr/>
        </p:nvSpPr>
        <p:spPr>
          <a:xfrm>
            <a:off x="6471920" y="5200650"/>
            <a:ext cx="280846" cy="184666"/>
          </a:xfrm>
          <a:prstGeom prst="rect">
            <a:avLst/>
          </a:prstGeom>
          <a:noFill/>
        </p:spPr>
        <p:txBody>
          <a:bodyPr wrap="none" rtlCol="0">
            <a:spAutoFit/>
          </a:bodyPr>
          <a:lstStyle/>
          <a:p>
            <a:r>
              <a:rPr lang="en-US" sz="600" dirty="0" smtClean="0"/>
              <a:t>0.2</a:t>
            </a:r>
            <a:endParaRPr lang="en-US" sz="600" dirty="0"/>
          </a:p>
        </p:txBody>
      </p:sp>
      <p:sp>
        <p:nvSpPr>
          <p:cNvPr id="100" name="TextBox 99"/>
          <p:cNvSpPr txBox="1"/>
          <p:nvPr/>
        </p:nvSpPr>
        <p:spPr>
          <a:xfrm>
            <a:off x="6656070" y="5200650"/>
            <a:ext cx="280846" cy="184666"/>
          </a:xfrm>
          <a:prstGeom prst="rect">
            <a:avLst/>
          </a:prstGeom>
          <a:noFill/>
        </p:spPr>
        <p:txBody>
          <a:bodyPr wrap="none" rtlCol="0">
            <a:spAutoFit/>
          </a:bodyPr>
          <a:lstStyle/>
          <a:p>
            <a:r>
              <a:rPr lang="en-US" sz="600" dirty="0" smtClean="0"/>
              <a:t>0.5</a:t>
            </a:r>
            <a:endParaRPr lang="en-US" sz="600" dirty="0"/>
          </a:p>
        </p:txBody>
      </p:sp>
      <p:sp>
        <p:nvSpPr>
          <p:cNvPr id="101" name="TextBox 100"/>
          <p:cNvSpPr txBox="1"/>
          <p:nvPr/>
        </p:nvSpPr>
        <p:spPr>
          <a:xfrm>
            <a:off x="6827520" y="5200650"/>
            <a:ext cx="223138" cy="184666"/>
          </a:xfrm>
          <a:prstGeom prst="rect">
            <a:avLst/>
          </a:prstGeom>
          <a:noFill/>
        </p:spPr>
        <p:txBody>
          <a:bodyPr wrap="none" rtlCol="0">
            <a:spAutoFit/>
          </a:bodyPr>
          <a:lstStyle/>
          <a:p>
            <a:r>
              <a:rPr lang="en-US" sz="600" dirty="0" smtClean="0"/>
              <a:t>1</a:t>
            </a:r>
            <a:endParaRPr lang="en-US" sz="600" dirty="0"/>
          </a:p>
        </p:txBody>
      </p:sp>
      <p:sp>
        <p:nvSpPr>
          <p:cNvPr id="102" name="TextBox 101"/>
          <p:cNvSpPr txBox="1"/>
          <p:nvPr/>
        </p:nvSpPr>
        <p:spPr>
          <a:xfrm>
            <a:off x="6992617" y="5200650"/>
            <a:ext cx="223138" cy="184666"/>
          </a:xfrm>
          <a:prstGeom prst="rect">
            <a:avLst/>
          </a:prstGeom>
          <a:noFill/>
        </p:spPr>
        <p:txBody>
          <a:bodyPr wrap="none" rtlCol="0">
            <a:spAutoFit/>
          </a:bodyPr>
          <a:lstStyle/>
          <a:p>
            <a:r>
              <a:rPr lang="en-US" sz="600" dirty="0" smtClean="0"/>
              <a:t>2</a:t>
            </a:r>
            <a:endParaRPr lang="en-US" sz="600" dirty="0"/>
          </a:p>
        </p:txBody>
      </p:sp>
      <p:sp>
        <p:nvSpPr>
          <p:cNvPr id="103" name="TextBox 102"/>
          <p:cNvSpPr txBox="1"/>
          <p:nvPr/>
        </p:nvSpPr>
        <p:spPr>
          <a:xfrm>
            <a:off x="7149252" y="5200650"/>
            <a:ext cx="223138" cy="184666"/>
          </a:xfrm>
          <a:prstGeom prst="rect">
            <a:avLst/>
          </a:prstGeom>
          <a:noFill/>
        </p:spPr>
        <p:txBody>
          <a:bodyPr wrap="none" rtlCol="0">
            <a:spAutoFit/>
          </a:bodyPr>
          <a:lstStyle/>
          <a:p>
            <a:r>
              <a:rPr lang="en-US" sz="600" dirty="0" smtClean="0"/>
              <a:t>5</a:t>
            </a:r>
            <a:endParaRPr lang="en-US" sz="600" dirty="0"/>
          </a:p>
        </p:txBody>
      </p:sp>
      <p:sp>
        <p:nvSpPr>
          <p:cNvPr id="104" name="TextBox 103"/>
          <p:cNvSpPr txBox="1"/>
          <p:nvPr/>
        </p:nvSpPr>
        <p:spPr>
          <a:xfrm>
            <a:off x="7284720" y="5200650"/>
            <a:ext cx="261610" cy="184666"/>
          </a:xfrm>
          <a:prstGeom prst="rect">
            <a:avLst/>
          </a:prstGeom>
          <a:noFill/>
        </p:spPr>
        <p:txBody>
          <a:bodyPr wrap="none" rtlCol="0">
            <a:spAutoFit/>
          </a:bodyPr>
          <a:lstStyle/>
          <a:p>
            <a:r>
              <a:rPr lang="en-US" sz="600" dirty="0" smtClean="0"/>
              <a:t>10</a:t>
            </a:r>
            <a:endParaRPr lang="en-US" sz="600" dirty="0"/>
          </a:p>
        </p:txBody>
      </p:sp>
      <p:sp>
        <p:nvSpPr>
          <p:cNvPr id="105" name="TextBox 104"/>
          <p:cNvSpPr txBox="1"/>
          <p:nvPr/>
        </p:nvSpPr>
        <p:spPr>
          <a:xfrm>
            <a:off x="6942787" y="5353435"/>
            <a:ext cx="702436" cy="184666"/>
          </a:xfrm>
          <a:prstGeom prst="rect">
            <a:avLst/>
          </a:prstGeom>
          <a:noFill/>
        </p:spPr>
        <p:txBody>
          <a:bodyPr wrap="none" rtlCol="0">
            <a:spAutoFit/>
          </a:bodyPr>
          <a:lstStyle/>
          <a:p>
            <a:r>
              <a:rPr lang="en-US" sz="600" dirty="0" err="1" smtClean="0"/>
              <a:t>Favours</a:t>
            </a:r>
            <a:r>
              <a:rPr lang="en-US" sz="600" dirty="0" smtClean="0"/>
              <a:t> Delayed</a:t>
            </a:r>
            <a:endParaRPr lang="en-US" sz="600" dirty="0"/>
          </a:p>
        </p:txBody>
      </p:sp>
      <p:cxnSp>
        <p:nvCxnSpPr>
          <p:cNvPr id="106" name="Straight Connector 105"/>
          <p:cNvCxnSpPr/>
          <p:nvPr/>
        </p:nvCxnSpPr>
        <p:spPr>
          <a:xfrm>
            <a:off x="6903720" y="2380128"/>
            <a:ext cx="15240" cy="2821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flipV="1">
            <a:off x="6574212" y="4031956"/>
            <a:ext cx="27432"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1901082" y="4439035"/>
            <a:ext cx="705642" cy="184666"/>
          </a:xfrm>
          <a:prstGeom prst="rect">
            <a:avLst/>
          </a:prstGeom>
          <a:noFill/>
        </p:spPr>
        <p:txBody>
          <a:bodyPr wrap="none" rtlCol="0">
            <a:spAutoFit/>
          </a:bodyPr>
          <a:lstStyle/>
          <a:p>
            <a:r>
              <a:rPr lang="en-US" sz="600" dirty="0" err="1" smtClean="0"/>
              <a:t>Favours</a:t>
            </a:r>
            <a:r>
              <a:rPr lang="en-US" sz="600" dirty="0" smtClean="0"/>
              <a:t> Early EN</a:t>
            </a:r>
            <a:endParaRPr lang="en-US" sz="600" dirty="0"/>
          </a:p>
        </p:txBody>
      </p:sp>
    </p:spTree>
    <p:extLst>
      <p:ext uri="{BB962C8B-B14F-4D97-AF65-F5344CB8AC3E}">
        <p14:creationId xmlns:p14="http://schemas.microsoft.com/office/powerpoint/2010/main" val="47594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bwMode="auto">
          <a:xfrm>
            <a:off x="533400" y="76200"/>
            <a:ext cx="8610600" cy="954107"/>
          </a:xfrm>
          <a:prstGeom prst="rect">
            <a:avLst/>
          </a:prstGeom>
          <a:noFill/>
        </p:spPr>
        <p:txBody>
          <a:bodyPr wrap="square">
            <a:spAutoFit/>
          </a:bodyPr>
          <a:lstStyle/>
          <a:p>
            <a:pPr indent="228600" algn="ctr">
              <a:defRPr/>
            </a:pPr>
            <a:r>
              <a:rPr lang="en-CA" sz="2800" b="1" dirty="0">
                <a:ea typeface="Times New Roman" pitchFamily="18" charset="0"/>
                <a:cs typeface="Britannic Bold"/>
              </a:rPr>
              <a:t>Overall </a:t>
            </a:r>
            <a:r>
              <a:rPr lang="en-CA" sz="2800" b="1" dirty="0" smtClean="0">
                <a:ea typeface="Times New Roman" pitchFamily="18" charset="0"/>
                <a:cs typeface="Britannic Bold"/>
              </a:rPr>
              <a:t>Effect </a:t>
            </a:r>
            <a:r>
              <a:rPr lang="en-CA" sz="2800" b="1" dirty="0">
                <a:ea typeface="Times New Roman" pitchFamily="18" charset="0"/>
                <a:cs typeface="Britannic Bold"/>
              </a:rPr>
              <a:t>on </a:t>
            </a:r>
            <a:r>
              <a:rPr lang="es-ES_tradnl" sz="2800" b="1" dirty="0">
                <a:ea typeface="Times New Roman" pitchFamily="18" charset="0"/>
                <a:cs typeface="Britannic Bold"/>
              </a:rPr>
              <a:t>ICU Length of </a:t>
            </a:r>
            <a:r>
              <a:rPr lang="es-ES_tradnl" sz="2800" b="1" dirty="0" err="1" smtClean="0">
                <a:ea typeface="Times New Roman" pitchFamily="18" charset="0"/>
                <a:cs typeface="Britannic Bold"/>
              </a:rPr>
              <a:t>Stay</a:t>
            </a:r>
            <a:r>
              <a:rPr lang="es-ES_tradnl" sz="2800" b="1" dirty="0" smtClean="0">
                <a:ea typeface="Times New Roman" pitchFamily="18" charset="0"/>
                <a:cs typeface="Britannic Bold"/>
              </a:rPr>
              <a:t> </a:t>
            </a:r>
            <a:r>
              <a:rPr lang="en-CA" sz="2800" b="1" dirty="0" smtClean="0">
                <a:ea typeface="Times New Roman" pitchFamily="18" charset="0"/>
                <a:cs typeface="Britannic Bold"/>
              </a:rPr>
              <a:t>(n=11 </a:t>
            </a:r>
            <a:r>
              <a:rPr lang="en-CA" sz="2800" b="1" dirty="0">
                <a:ea typeface="Times New Roman" pitchFamily="18" charset="0"/>
                <a:cs typeface="Britannic Bold"/>
              </a:rPr>
              <a:t>RCT)</a:t>
            </a:r>
            <a:endParaRPr lang="es-ES_tradnl" sz="2800" b="1" dirty="0">
              <a:ea typeface="MS PGothic" charset="0"/>
              <a:cs typeface="Britannic Bold"/>
            </a:endParaRPr>
          </a:p>
          <a:p>
            <a:pPr indent="228600" algn="ctr">
              <a:defRPr/>
            </a:pPr>
            <a:endParaRPr lang="es-ES_tradnl" sz="2800" b="1" dirty="0">
              <a:cs typeface="Britannic Bold"/>
            </a:endParaRPr>
          </a:p>
        </p:txBody>
      </p:sp>
      <p:pic>
        <p:nvPicPr>
          <p:cNvPr id="68612" name="Picture 2"/>
          <p:cNvPicPr>
            <a:picLocks noChangeAspect="1" noChangeArrowheads="1"/>
          </p:cNvPicPr>
          <p:nvPr/>
        </p:nvPicPr>
        <p:blipFill>
          <a:blip r:embed="rId3" cstate="print"/>
          <a:srcRect r="76302"/>
          <a:stretch>
            <a:fillRect/>
          </a:stretch>
        </p:blipFill>
        <p:spPr bwMode="auto">
          <a:xfrm>
            <a:off x="304800" y="76200"/>
            <a:ext cx="803275" cy="685800"/>
          </a:xfrm>
          <a:prstGeom prst="rect">
            <a:avLst/>
          </a:prstGeom>
          <a:noFill/>
          <a:ln w="9525">
            <a:noFill/>
            <a:miter lim="800000"/>
            <a:headEnd/>
            <a:tailEnd/>
          </a:ln>
        </p:spPr>
      </p:pic>
      <p:sp>
        <p:nvSpPr>
          <p:cNvPr id="10" name="7 Llamada rectangular"/>
          <p:cNvSpPr>
            <a:spLocks noChangeArrowheads="1"/>
          </p:cNvSpPr>
          <p:nvPr/>
        </p:nvSpPr>
        <p:spPr bwMode="auto">
          <a:xfrm>
            <a:off x="533400" y="5486400"/>
            <a:ext cx="5105400" cy="1122362"/>
          </a:xfrm>
          <a:prstGeom prst="wedgeRectCallout">
            <a:avLst>
              <a:gd name="adj1" fmla="val 26458"/>
              <a:gd name="adj2" fmla="val -50495"/>
            </a:avLst>
          </a:prstGeom>
          <a:solidFill>
            <a:srgbClr val="D4F1F7"/>
          </a:solidFill>
          <a:ln w="0">
            <a:solidFill>
              <a:schemeClr val="tx1"/>
            </a:solidFill>
            <a:miter lim="800000"/>
            <a:headEnd/>
            <a:tailEnd/>
          </a:ln>
          <a:effectLst>
            <a:outerShdw blurRad="63500" sx="102000" sy="102000" algn="ctr" rotWithShape="0">
              <a:srgbClr val="000000">
                <a:alpha val="39998"/>
              </a:srgbClr>
            </a:outerShdw>
          </a:effectLst>
        </p:spPr>
        <p:txBody>
          <a:bodyPr/>
          <a:lstStyle/>
          <a:p>
            <a:pPr algn="ctr" eaLnBrk="1" hangingPunct="1">
              <a:defRPr/>
            </a:pPr>
            <a:r>
              <a:rPr lang="el-GR" dirty="0">
                <a:solidFill>
                  <a:schemeClr val="tx2"/>
                </a:solidFill>
                <a:latin typeface="Arial Narrow" pitchFamily="34" charset="0"/>
              </a:rPr>
              <a:t>Ω</a:t>
            </a:r>
            <a:r>
              <a:rPr lang="es-ES_tradnl" dirty="0">
                <a:solidFill>
                  <a:schemeClr val="tx2"/>
                </a:solidFill>
                <a:latin typeface="Arial Narrow" pitchFamily="34" charset="0"/>
              </a:rPr>
              <a:t>-6 </a:t>
            </a:r>
            <a:r>
              <a:rPr lang="es-ES_tradnl" dirty="0" err="1" smtClean="0">
                <a:solidFill>
                  <a:schemeClr val="tx2"/>
                </a:solidFill>
                <a:latin typeface="Arial Narrow" pitchFamily="34" charset="0"/>
              </a:rPr>
              <a:t>reducing-strategies</a:t>
            </a:r>
            <a:r>
              <a:rPr lang="es-ES_tradnl" dirty="0" smtClean="0">
                <a:solidFill>
                  <a:schemeClr val="tx2"/>
                </a:solidFill>
                <a:latin typeface="Arial Narrow" pitchFamily="34" charset="0"/>
              </a:rPr>
              <a:t> </a:t>
            </a:r>
            <a:r>
              <a:rPr lang="en-CA" dirty="0">
                <a:solidFill>
                  <a:schemeClr val="tx2"/>
                </a:solidFill>
                <a:latin typeface="Arial Narrow" pitchFamily="34" charset="0"/>
              </a:rPr>
              <a:t>were associated with a trend towards a reduction in ICU LOS </a:t>
            </a:r>
          </a:p>
          <a:p>
            <a:pPr algn="ctr" eaLnBrk="1" hangingPunct="1">
              <a:defRPr/>
            </a:pPr>
            <a:r>
              <a:rPr lang="en-CA" dirty="0">
                <a:solidFill>
                  <a:schemeClr val="tx2"/>
                </a:solidFill>
                <a:latin typeface="Arial Narrow" pitchFamily="34" charset="0"/>
              </a:rPr>
              <a:t>(WMD </a:t>
            </a:r>
            <a:r>
              <a:rPr lang="en-GB" dirty="0" smtClean="0">
                <a:solidFill>
                  <a:schemeClr val="tx2"/>
                </a:solidFill>
                <a:latin typeface="Arial Narrow" pitchFamily="34" charset="0"/>
              </a:rPr>
              <a:t>-1.80, </a:t>
            </a:r>
            <a:r>
              <a:rPr lang="en-GB" dirty="0">
                <a:solidFill>
                  <a:schemeClr val="tx2"/>
                </a:solidFill>
                <a:latin typeface="Arial Narrow" pitchFamily="34" charset="0"/>
              </a:rPr>
              <a:t>95% CI </a:t>
            </a:r>
            <a:r>
              <a:rPr lang="en-GB" dirty="0" smtClean="0">
                <a:solidFill>
                  <a:schemeClr val="tx2"/>
                </a:solidFill>
                <a:latin typeface="Arial Narrow" pitchFamily="34" charset="0"/>
              </a:rPr>
              <a:t>-4.10, 0.51</a:t>
            </a:r>
            <a:r>
              <a:rPr lang="en-CA" dirty="0" smtClean="0">
                <a:solidFill>
                  <a:schemeClr val="tx2"/>
                </a:solidFill>
                <a:latin typeface="Arial Narrow" pitchFamily="34" charset="0"/>
              </a:rPr>
              <a:t>, </a:t>
            </a:r>
            <a:r>
              <a:rPr lang="en-CA" dirty="0">
                <a:solidFill>
                  <a:schemeClr val="tx2"/>
                </a:solidFill>
                <a:latin typeface="Arial Narrow" pitchFamily="34" charset="0"/>
              </a:rPr>
              <a:t>P=0.13)</a:t>
            </a:r>
            <a:endParaRPr lang="en-US" dirty="0">
              <a:solidFill>
                <a:schemeClr val="tx2"/>
              </a:solidFill>
              <a:latin typeface="Arial Narrow" pitchFamily="34" charset="0"/>
            </a:endParaRPr>
          </a:p>
        </p:txBody>
      </p:sp>
      <p:grpSp>
        <p:nvGrpSpPr>
          <p:cNvPr id="56324" name="Group 4"/>
          <p:cNvGrpSpPr>
            <a:grpSpLocks noChangeAspect="1"/>
          </p:cNvGrpSpPr>
          <p:nvPr/>
        </p:nvGrpSpPr>
        <p:grpSpPr bwMode="auto">
          <a:xfrm>
            <a:off x="457200" y="762000"/>
            <a:ext cx="8240713" cy="4618038"/>
            <a:chOff x="288" y="480"/>
            <a:chExt cx="5191" cy="2909"/>
          </a:xfrm>
        </p:grpSpPr>
        <p:sp>
          <p:nvSpPr>
            <p:cNvPr id="56323" name="AutoShape 3"/>
            <p:cNvSpPr>
              <a:spLocks noChangeAspect="1" noChangeArrowheads="1" noTextEdit="1"/>
            </p:cNvSpPr>
            <p:nvPr/>
          </p:nvSpPr>
          <p:spPr bwMode="auto">
            <a:xfrm>
              <a:off x="288" y="480"/>
              <a:ext cx="5184" cy="2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26" name="Line 6"/>
            <p:cNvSpPr>
              <a:spLocks noChangeShapeType="1"/>
            </p:cNvSpPr>
            <p:nvPr/>
          </p:nvSpPr>
          <p:spPr bwMode="auto">
            <a:xfrm>
              <a:off x="288" y="660"/>
              <a:ext cx="5184"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27" name="Rectangle 7"/>
            <p:cNvSpPr>
              <a:spLocks noChangeArrowheads="1"/>
            </p:cNvSpPr>
            <p:nvPr/>
          </p:nvSpPr>
          <p:spPr bwMode="auto">
            <a:xfrm>
              <a:off x="344" y="581"/>
              <a:ext cx="68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Study or Subgroup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28" name="Rectangle 8"/>
            <p:cNvSpPr>
              <a:spLocks noChangeArrowheads="1"/>
            </p:cNvSpPr>
            <p:nvPr/>
          </p:nvSpPr>
          <p:spPr bwMode="auto">
            <a:xfrm>
              <a:off x="344" y="671"/>
              <a:ext cx="853"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1.3.1 LCT + MCT vs LCT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29" name="Rectangle 9"/>
            <p:cNvSpPr>
              <a:spLocks noChangeArrowheads="1"/>
            </p:cNvSpPr>
            <p:nvPr/>
          </p:nvSpPr>
          <p:spPr bwMode="auto">
            <a:xfrm>
              <a:off x="344" y="775"/>
              <a:ext cx="26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Nijveldt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0" name="Rectangle 10"/>
            <p:cNvSpPr>
              <a:spLocks noChangeArrowheads="1"/>
            </p:cNvSpPr>
            <p:nvPr/>
          </p:nvSpPr>
          <p:spPr bwMode="auto">
            <a:xfrm>
              <a:off x="344" y="863"/>
              <a:ext cx="63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Garnacho-Montero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1" name="Rectangle 11"/>
            <p:cNvSpPr>
              <a:spLocks noChangeArrowheads="1"/>
            </p:cNvSpPr>
            <p:nvPr/>
          </p:nvSpPr>
          <p:spPr bwMode="auto">
            <a:xfrm>
              <a:off x="344" y="941"/>
              <a:ext cx="627"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Subtotal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2" name="Rectangle 12"/>
            <p:cNvSpPr>
              <a:spLocks noChangeArrowheads="1"/>
            </p:cNvSpPr>
            <p:nvPr/>
          </p:nvSpPr>
          <p:spPr bwMode="auto">
            <a:xfrm>
              <a:off x="344" y="1044"/>
              <a:ext cx="215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Heterogeneity: Tau² = 7.57; Chi² = 4.59, df = 1 (P = 0.03); I² = 78%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3" name="Rectangle 13"/>
            <p:cNvSpPr>
              <a:spLocks noChangeArrowheads="1"/>
            </p:cNvSpPr>
            <p:nvPr/>
          </p:nvSpPr>
          <p:spPr bwMode="auto">
            <a:xfrm>
              <a:off x="344" y="1134"/>
              <a:ext cx="135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Test for overall effect: Z = 0.67 (P = 0.51)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4" name="Rectangle 14"/>
            <p:cNvSpPr>
              <a:spLocks noChangeArrowheads="1"/>
            </p:cNvSpPr>
            <p:nvPr/>
          </p:nvSpPr>
          <p:spPr bwMode="auto">
            <a:xfrm>
              <a:off x="344" y="1300"/>
              <a:ext cx="1977"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1.3.2 Fish oil containing emulsions vs LCT or LCT + MCT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5" name="Rectangle 15"/>
            <p:cNvSpPr>
              <a:spLocks noChangeArrowheads="1"/>
            </p:cNvSpPr>
            <p:nvPr/>
          </p:nvSpPr>
          <p:spPr bwMode="auto">
            <a:xfrm>
              <a:off x="344" y="1404"/>
              <a:ext cx="22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Grecu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6" name="Rectangle 16"/>
            <p:cNvSpPr>
              <a:spLocks noChangeArrowheads="1"/>
            </p:cNvSpPr>
            <p:nvPr/>
          </p:nvSpPr>
          <p:spPr bwMode="auto">
            <a:xfrm>
              <a:off x="344" y="1494"/>
              <a:ext cx="3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Friesecke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7" name="Rectangle 17"/>
            <p:cNvSpPr>
              <a:spLocks noChangeArrowheads="1"/>
            </p:cNvSpPr>
            <p:nvPr/>
          </p:nvSpPr>
          <p:spPr bwMode="auto">
            <a:xfrm>
              <a:off x="344" y="1584"/>
              <a:ext cx="30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Barbosa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8" name="Rectangle 18"/>
            <p:cNvSpPr>
              <a:spLocks noChangeArrowheads="1"/>
            </p:cNvSpPr>
            <p:nvPr/>
          </p:nvSpPr>
          <p:spPr bwMode="auto">
            <a:xfrm>
              <a:off x="344" y="1674"/>
              <a:ext cx="18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Khor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39" name="Rectangle 19"/>
            <p:cNvSpPr>
              <a:spLocks noChangeArrowheads="1"/>
            </p:cNvSpPr>
            <p:nvPr/>
          </p:nvSpPr>
          <p:spPr bwMode="auto">
            <a:xfrm>
              <a:off x="344" y="1764"/>
              <a:ext cx="22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Gupta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0" name="Rectangle 20"/>
            <p:cNvSpPr>
              <a:spLocks noChangeArrowheads="1"/>
            </p:cNvSpPr>
            <p:nvPr/>
          </p:nvSpPr>
          <p:spPr bwMode="auto">
            <a:xfrm>
              <a:off x="344" y="1852"/>
              <a:ext cx="15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Hall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1" name="Rectangle 21"/>
            <p:cNvSpPr>
              <a:spLocks noChangeArrowheads="1"/>
            </p:cNvSpPr>
            <p:nvPr/>
          </p:nvSpPr>
          <p:spPr bwMode="auto">
            <a:xfrm>
              <a:off x="344" y="1930"/>
              <a:ext cx="627"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Subtotal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2" name="Rectangle 22"/>
            <p:cNvSpPr>
              <a:spLocks noChangeArrowheads="1"/>
            </p:cNvSpPr>
            <p:nvPr/>
          </p:nvSpPr>
          <p:spPr bwMode="auto">
            <a:xfrm>
              <a:off x="344" y="2033"/>
              <a:ext cx="227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Heterogeneity: Tau² = 12.70; Chi² = 16.42, df = 5 (P = 0.006); I² = 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3" name="Rectangle 23"/>
            <p:cNvSpPr>
              <a:spLocks noChangeArrowheads="1"/>
            </p:cNvSpPr>
            <p:nvPr/>
          </p:nvSpPr>
          <p:spPr bwMode="auto">
            <a:xfrm>
              <a:off x="344" y="2123"/>
              <a:ext cx="135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Test for overall effect: Z = 0.59 (P = 0.55)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4" name="Rectangle 24"/>
            <p:cNvSpPr>
              <a:spLocks noChangeArrowheads="1"/>
            </p:cNvSpPr>
            <p:nvPr/>
          </p:nvSpPr>
          <p:spPr bwMode="auto">
            <a:xfrm>
              <a:off x="344" y="2289"/>
              <a:ext cx="200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1.3.3 Olive oil containing emulsions vs LCT or LCT + MCT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5" name="Rectangle 25"/>
            <p:cNvSpPr>
              <a:spLocks noChangeArrowheads="1"/>
            </p:cNvSpPr>
            <p:nvPr/>
          </p:nvSpPr>
          <p:spPr bwMode="auto">
            <a:xfrm>
              <a:off x="344" y="2393"/>
              <a:ext cx="62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Garcia de Lorenzo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6" name="Rectangle 26"/>
            <p:cNvSpPr>
              <a:spLocks noChangeArrowheads="1"/>
            </p:cNvSpPr>
            <p:nvPr/>
          </p:nvSpPr>
          <p:spPr bwMode="auto">
            <a:xfrm>
              <a:off x="344" y="2483"/>
              <a:ext cx="3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Huschak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7" name="Rectangle 27"/>
            <p:cNvSpPr>
              <a:spLocks noChangeArrowheads="1"/>
            </p:cNvSpPr>
            <p:nvPr/>
          </p:nvSpPr>
          <p:spPr bwMode="auto">
            <a:xfrm>
              <a:off x="344" y="2573"/>
              <a:ext cx="36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Umpierrez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8" name="Rectangle 28"/>
            <p:cNvSpPr>
              <a:spLocks noChangeArrowheads="1"/>
            </p:cNvSpPr>
            <p:nvPr/>
          </p:nvSpPr>
          <p:spPr bwMode="auto">
            <a:xfrm>
              <a:off x="344" y="2649"/>
              <a:ext cx="627"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Subtotal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49" name="Rectangle 29"/>
            <p:cNvSpPr>
              <a:spLocks noChangeArrowheads="1"/>
            </p:cNvSpPr>
            <p:nvPr/>
          </p:nvSpPr>
          <p:spPr bwMode="auto">
            <a:xfrm>
              <a:off x="344" y="2753"/>
              <a:ext cx="2195"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Heterogeneity: Tau² = 21.46; Chi² = 4.90, df = 2 (P = 0.09); I² = 59%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0" name="Rectangle 30"/>
            <p:cNvSpPr>
              <a:spLocks noChangeArrowheads="1"/>
            </p:cNvSpPr>
            <p:nvPr/>
          </p:nvSpPr>
          <p:spPr bwMode="auto">
            <a:xfrm>
              <a:off x="344" y="2842"/>
              <a:ext cx="135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Test for overall effect: Z = 1.16 (P = 0.25)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1" name="Rectangle 31"/>
            <p:cNvSpPr>
              <a:spLocks noChangeArrowheads="1"/>
            </p:cNvSpPr>
            <p:nvPr/>
          </p:nvSpPr>
          <p:spPr bwMode="auto">
            <a:xfrm>
              <a:off x="344" y="3007"/>
              <a:ext cx="511"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Total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2" name="Rectangle 32"/>
            <p:cNvSpPr>
              <a:spLocks noChangeArrowheads="1"/>
            </p:cNvSpPr>
            <p:nvPr/>
          </p:nvSpPr>
          <p:spPr bwMode="auto">
            <a:xfrm>
              <a:off x="344" y="3112"/>
              <a:ext cx="227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Heterogeneity: Tau² = 8.08; Chi² = 26.81, df = 10 (P = 0.003); I² = 63%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3" name="Rectangle 33"/>
            <p:cNvSpPr>
              <a:spLocks noChangeArrowheads="1"/>
            </p:cNvSpPr>
            <p:nvPr/>
          </p:nvSpPr>
          <p:spPr bwMode="auto">
            <a:xfrm>
              <a:off x="344" y="3202"/>
              <a:ext cx="135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Test for overall effect: Z = 1.52 (P = 0.13)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4" name="Rectangle 34"/>
            <p:cNvSpPr>
              <a:spLocks noChangeArrowheads="1"/>
            </p:cNvSpPr>
            <p:nvPr/>
          </p:nvSpPr>
          <p:spPr bwMode="auto">
            <a:xfrm>
              <a:off x="344" y="3292"/>
              <a:ext cx="219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Test for subgroup differences: Chi² = 0.58, df = 2 (P = 0.75), I² = 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5" name="Rectangle 35"/>
            <p:cNvSpPr>
              <a:spLocks noChangeArrowheads="1"/>
            </p:cNvSpPr>
            <p:nvPr/>
          </p:nvSpPr>
          <p:spPr bwMode="auto">
            <a:xfrm>
              <a:off x="1091" y="581"/>
              <a:ext cx="22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Mean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6" name="Rectangle 36"/>
            <p:cNvSpPr>
              <a:spLocks noChangeArrowheads="1"/>
            </p:cNvSpPr>
            <p:nvPr/>
          </p:nvSpPr>
          <p:spPr bwMode="auto">
            <a:xfrm>
              <a:off x="1134" y="775"/>
              <a:ext cx="1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13.8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7" name="Rectangle 37"/>
            <p:cNvSpPr>
              <a:spLocks noChangeArrowheads="1"/>
            </p:cNvSpPr>
            <p:nvPr/>
          </p:nvSpPr>
          <p:spPr bwMode="auto">
            <a:xfrm>
              <a:off x="1134" y="863"/>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16.6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8" name="Rectangle 38"/>
            <p:cNvSpPr>
              <a:spLocks noChangeArrowheads="1"/>
            </p:cNvSpPr>
            <p:nvPr/>
          </p:nvSpPr>
          <p:spPr bwMode="auto">
            <a:xfrm>
              <a:off x="1134" y="1404"/>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59" name="Rectangle 39"/>
            <p:cNvSpPr>
              <a:spLocks noChangeArrowheads="1"/>
            </p:cNvSpPr>
            <p:nvPr/>
          </p:nvSpPr>
          <p:spPr bwMode="auto">
            <a:xfrm>
              <a:off x="1190" y="149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60" name="Rectangle 40"/>
            <p:cNvSpPr>
              <a:spLocks noChangeArrowheads="1"/>
            </p:cNvSpPr>
            <p:nvPr/>
          </p:nvSpPr>
          <p:spPr bwMode="auto">
            <a:xfrm>
              <a:off x="1190" y="158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61" name="Rectangle 41"/>
            <p:cNvSpPr>
              <a:spLocks noChangeArrowheads="1"/>
            </p:cNvSpPr>
            <p:nvPr/>
          </p:nvSpPr>
          <p:spPr bwMode="auto">
            <a:xfrm>
              <a:off x="1134" y="1674"/>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62" name="Rectangle 42"/>
            <p:cNvSpPr>
              <a:spLocks noChangeArrowheads="1"/>
            </p:cNvSpPr>
            <p:nvPr/>
          </p:nvSpPr>
          <p:spPr bwMode="auto">
            <a:xfrm>
              <a:off x="1097" y="1764"/>
              <a:ext cx="21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15.96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63" name="Rectangle 43"/>
            <p:cNvSpPr>
              <a:spLocks noChangeArrowheads="1"/>
            </p:cNvSpPr>
            <p:nvPr/>
          </p:nvSpPr>
          <p:spPr bwMode="auto">
            <a:xfrm>
              <a:off x="1172" y="1852"/>
              <a:ext cx="13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8.8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64" name="Rectangle 44"/>
            <p:cNvSpPr>
              <a:spLocks noChangeArrowheads="1"/>
            </p:cNvSpPr>
            <p:nvPr/>
          </p:nvSpPr>
          <p:spPr bwMode="auto">
            <a:xfrm>
              <a:off x="1134" y="2393"/>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65" name="Rectangle 45"/>
            <p:cNvSpPr>
              <a:spLocks noChangeArrowheads="1"/>
            </p:cNvSpPr>
            <p:nvPr/>
          </p:nvSpPr>
          <p:spPr bwMode="auto">
            <a:xfrm>
              <a:off x="1134" y="2483"/>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17.9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66" name="Rectangle 46"/>
            <p:cNvSpPr>
              <a:spLocks noChangeArrowheads="1"/>
            </p:cNvSpPr>
            <p:nvPr/>
          </p:nvSpPr>
          <p:spPr bwMode="auto">
            <a:xfrm>
              <a:off x="1190" y="257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67" name="Rectangle 47"/>
            <p:cNvSpPr>
              <a:spLocks noChangeArrowheads="1"/>
            </p:cNvSpPr>
            <p:nvPr/>
          </p:nvSpPr>
          <p:spPr bwMode="auto">
            <a:xfrm>
              <a:off x="1434" y="581"/>
              <a:ext cx="13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SD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68" name="Rectangle 48"/>
            <p:cNvSpPr>
              <a:spLocks noChangeArrowheads="1"/>
            </p:cNvSpPr>
            <p:nvPr/>
          </p:nvSpPr>
          <p:spPr bwMode="auto">
            <a:xfrm>
              <a:off x="1430" y="775"/>
              <a:ext cx="13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69" name="Rectangle 49"/>
            <p:cNvSpPr>
              <a:spLocks noChangeArrowheads="1"/>
            </p:cNvSpPr>
            <p:nvPr/>
          </p:nvSpPr>
          <p:spPr bwMode="auto">
            <a:xfrm>
              <a:off x="1430" y="863"/>
              <a:ext cx="13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6.1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0" name="Rectangle 50"/>
            <p:cNvSpPr>
              <a:spLocks noChangeArrowheads="1"/>
            </p:cNvSpPr>
            <p:nvPr/>
          </p:nvSpPr>
          <p:spPr bwMode="auto">
            <a:xfrm>
              <a:off x="1393" y="1404"/>
              <a:ext cx="1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1.48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1" name="Rectangle 51"/>
            <p:cNvSpPr>
              <a:spLocks noChangeArrowheads="1"/>
            </p:cNvSpPr>
            <p:nvPr/>
          </p:nvSpPr>
          <p:spPr bwMode="auto">
            <a:xfrm>
              <a:off x="1449" y="1494"/>
              <a:ext cx="11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2" name="Rectangle 52"/>
            <p:cNvSpPr>
              <a:spLocks noChangeArrowheads="1"/>
            </p:cNvSpPr>
            <p:nvPr/>
          </p:nvSpPr>
          <p:spPr bwMode="auto">
            <a:xfrm>
              <a:off x="1393" y="1584"/>
              <a:ext cx="1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14.4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3" name="Rectangle 53"/>
            <p:cNvSpPr>
              <a:spLocks noChangeArrowheads="1"/>
            </p:cNvSpPr>
            <p:nvPr/>
          </p:nvSpPr>
          <p:spPr bwMode="auto">
            <a:xfrm>
              <a:off x="1430" y="1674"/>
              <a:ext cx="13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4" name="Rectangle 54"/>
            <p:cNvSpPr>
              <a:spLocks noChangeArrowheads="1"/>
            </p:cNvSpPr>
            <p:nvPr/>
          </p:nvSpPr>
          <p:spPr bwMode="auto">
            <a:xfrm>
              <a:off x="1393" y="1764"/>
              <a:ext cx="17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7.57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5" name="Rectangle 55"/>
            <p:cNvSpPr>
              <a:spLocks noChangeArrowheads="1"/>
            </p:cNvSpPr>
            <p:nvPr/>
          </p:nvSpPr>
          <p:spPr bwMode="auto">
            <a:xfrm>
              <a:off x="1430" y="1852"/>
              <a:ext cx="13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7.7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6" name="Rectangle 56"/>
            <p:cNvSpPr>
              <a:spLocks noChangeArrowheads="1"/>
            </p:cNvSpPr>
            <p:nvPr/>
          </p:nvSpPr>
          <p:spPr bwMode="auto">
            <a:xfrm>
              <a:off x="1393" y="2393"/>
              <a:ext cx="1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7" name="Rectangle 57"/>
            <p:cNvSpPr>
              <a:spLocks noChangeArrowheads="1"/>
            </p:cNvSpPr>
            <p:nvPr/>
          </p:nvSpPr>
          <p:spPr bwMode="auto">
            <a:xfrm>
              <a:off x="1393" y="2483"/>
              <a:ext cx="1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8" name="Rectangle 58"/>
            <p:cNvSpPr>
              <a:spLocks noChangeArrowheads="1"/>
            </p:cNvSpPr>
            <p:nvPr/>
          </p:nvSpPr>
          <p:spPr bwMode="auto">
            <a:xfrm>
              <a:off x="1449" y="2573"/>
              <a:ext cx="11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79" name="Rectangle 59"/>
            <p:cNvSpPr>
              <a:spLocks noChangeArrowheads="1"/>
            </p:cNvSpPr>
            <p:nvPr/>
          </p:nvSpPr>
          <p:spPr bwMode="auto">
            <a:xfrm>
              <a:off x="1625" y="581"/>
              <a:ext cx="20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Total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80" name="Rectangle 60"/>
            <p:cNvSpPr>
              <a:spLocks noChangeArrowheads="1"/>
            </p:cNvSpPr>
            <p:nvPr/>
          </p:nvSpPr>
          <p:spPr bwMode="auto">
            <a:xfrm>
              <a:off x="1707" y="775"/>
              <a:ext cx="11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81" name="Rectangle 61"/>
            <p:cNvSpPr>
              <a:spLocks noChangeArrowheads="1"/>
            </p:cNvSpPr>
            <p:nvPr/>
          </p:nvSpPr>
          <p:spPr bwMode="auto">
            <a:xfrm>
              <a:off x="1707" y="86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82" name="Rectangle 62"/>
            <p:cNvSpPr>
              <a:spLocks noChangeArrowheads="1"/>
            </p:cNvSpPr>
            <p:nvPr/>
          </p:nvSpPr>
          <p:spPr bwMode="auto">
            <a:xfrm>
              <a:off x="1703" y="941"/>
              <a:ext cx="11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47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83" name="Rectangle 63"/>
            <p:cNvSpPr>
              <a:spLocks noChangeArrowheads="1"/>
            </p:cNvSpPr>
            <p:nvPr/>
          </p:nvSpPr>
          <p:spPr bwMode="auto">
            <a:xfrm>
              <a:off x="1745" y="1404"/>
              <a:ext cx="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84" name="Rectangle 64"/>
            <p:cNvSpPr>
              <a:spLocks noChangeArrowheads="1"/>
            </p:cNvSpPr>
            <p:nvPr/>
          </p:nvSpPr>
          <p:spPr bwMode="auto">
            <a:xfrm>
              <a:off x="1707" y="149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85" name="Rectangle 65"/>
            <p:cNvSpPr>
              <a:spLocks noChangeArrowheads="1"/>
            </p:cNvSpPr>
            <p:nvPr/>
          </p:nvSpPr>
          <p:spPr bwMode="auto">
            <a:xfrm>
              <a:off x="1707" y="158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86" name="Rectangle 66"/>
            <p:cNvSpPr>
              <a:spLocks noChangeArrowheads="1"/>
            </p:cNvSpPr>
            <p:nvPr/>
          </p:nvSpPr>
          <p:spPr bwMode="auto">
            <a:xfrm>
              <a:off x="1707" y="167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87" name="Rectangle 67"/>
            <p:cNvSpPr>
              <a:spLocks noChangeArrowheads="1"/>
            </p:cNvSpPr>
            <p:nvPr/>
          </p:nvSpPr>
          <p:spPr bwMode="auto">
            <a:xfrm>
              <a:off x="1707" y="1764"/>
              <a:ext cx="11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88" name="Rectangle 68"/>
            <p:cNvSpPr>
              <a:spLocks noChangeArrowheads="1"/>
            </p:cNvSpPr>
            <p:nvPr/>
          </p:nvSpPr>
          <p:spPr bwMode="auto">
            <a:xfrm>
              <a:off x="1707" y="1852"/>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89" name="Rectangle 69"/>
            <p:cNvSpPr>
              <a:spLocks noChangeArrowheads="1"/>
            </p:cNvSpPr>
            <p:nvPr/>
          </p:nvSpPr>
          <p:spPr bwMode="auto">
            <a:xfrm>
              <a:off x="1664" y="1930"/>
              <a:ext cx="15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179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0" name="Rectangle 70"/>
            <p:cNvSpPr>
              <a:spLocks noChangeArrowheads="1"/>
            </p:cNvSpPr>
            <p:nvPr/>
          </p:nvSpPr>
          <p:spPr bwMode="auto">
            <a:xfrm>
              <a:off x="1707" y="239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1" name="Rectangle 71"/>
            <p:cNvSpPr>
              <a:spLocks noChangeArrowheads="1"/>
            </p:cNvSpPr>
            <p:nvPr/>
          </p:nvSpPr>
          <p:spPr bwMode="auto">
            <a:xfrm>
              <a:off x="1707" y="248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2" name="Rectangle 72"/>
            <p:cNvSpPr>
              <a:spLocks noChangeArrowheads="1"/>
            </p:cNvSpPr>
            <p:nvPr/>
          </p:nvSpPr>
          <p:spPr bwMode="auto">
            <a:xfrm>
              <a:off x="1707" y="257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3" name="Rectangle 73"/>
            <p:cNvSpPr>
              <a:spLocks noChangeArrowheads="1"/>
            </p:cNvSpPr>
            <p:nvPr/>
          </p:nvSpPr>
          <p:spPr bwMode="auto">
            <a:xfrm>
              <a:off x="1703" y="2649"/>
              <a:ext cx="11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4" name="Rectangle 74"/>
            <p:cNvSpPr>
              <a:spLocks noChangeArrowheads="1"/>
            </p:cNvSpPr>
            <p:nvPr/>
          </p:nvSpPr>
          <p:spPr bwMode="auto">
            <a:xfrm>
              <a:off x="1664" y="3007"/>
              <a:ext cx="15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306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5" name="Rectangle 75"/>
            <p:cNvSpPr>
              <a:spLocks noChangeArrowheads="1"/>
            </p:cNvSpPr>
            <p:nvPr/>
          </p:nvSpPr>
          <p:spPr bwMode="auto">
            <a:xfrm>
              <a:off x="1844" y="581"/>
              <a:ext cx="219"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Mean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6" name="Rectangle 76"/>
            <p:cNvSpPr>
              <a:spLocks noChangeArrowheads="1"/>
            </p:cNvSpPr>
            <p:nvPr/>
          </p:nvSpPr>
          <p:spPr bwMode="auto">
            <a:xfrm>
              <a:off x="1887" y="775"/>
              <a:ext cx="1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17.4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7" name="Rectangle 77"/>
            <p:cNvSpPr>
              <a:spLocks noChangeArrowheads="1"/>
            </p:cNvSpPr>
            <p:nvPr/>
          </p:nvSpPr>
          <p:spPr bwMode="auto">
            <a:xfrm>
              <a:off x="1887" y="863"/>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8" name="Rectangle 78"/>
            <p:cNvSpPr>
              <a:spLocks noChangeArrowheads="1"/>
            </p:cNvSpPr>
            <p:nvPr/>
          </p:nvSpPr>
          <p:spPr bwMode="auto">
            <a:xfrm>
              <a:off x="1887" y="1404"/>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9.28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99" name="Rectangle 79"/>
            <p:cNvSpPr>
              <a:spLocks noChangeArrowheads="1"/>
            </p:cNvSpPr>
            <p:nvPr/>
          </p:nvSpPr>
          <p:spPr bwMode="auto">
            <a:xfrm>
              <a:off x="1943" y="149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0" name="Rectangle 80"/>
            <p:cNvSpPr>
              <a:spLocks noChangeArrowheads="1"/>
            </p:cNvSpPr>
            <p:nvPr/>
          </p:nvSpPr>
          <p:spPr bwMode="auto">
            <a:xfrm>
              <a:off x="1943" y="158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1" name="Rectangle 81"/>
            <p:cNvSpPr>
              <a:spLocks noChangeArrowheads="1"/>
            </p:cNvSpPr>
            <p:nvPr/>
          </p:nvSpPr>
          <p:spPr bwMode="auto">
            <a:xfrm>
              <a:off x="1924" y="1674"/>
              <a:ext cx="13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2" name="Rectangle 82"/>
            <p:cNvSpPr>
              <a:spLocks noChangeArrowheads="1"/>
            </p:cNvSpPr>
            <p:nvPr/>
          </p:nvSpPr>
          <p:spPr bwMode="auto">
            <a:xfrm>
              <a:off x="1849" y="1764"/>
              <a:ext cx="21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15.88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3" name="Rectangle 83"/>
            <p:cNvSpPr>
              <a:spLocks noChangeArrowheads="1"/>
            </p:cNvSpPr>
            <p:nvPr/>
          </p:nvSpPr>
          <p:spPr bwMode="auto">
            <a:xfrm>
              <a:off x="1887" y="1852"/>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12.3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4" name="Rectangle 84"/>
            <p:cNvSpPr>
              <a:spLocks noChangeArrowheads="1"/>
            </p:cNvSpPr>
            <p:nvPr/>
          </p:nvSpPr>
          <p:spPr bwMode="auto">
            <a:xfrm>
              <a:off x="1887" y="2393"/>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41.8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5" name="Rectangle 85"/>
            <p:cNvSpPr>
              <a:spLocks noChangeArrowheads="1"/>
            </p:cNvSpPr>
            <p:nvPr/>
          </p:nvSpPr>
          <p:spPr bwMode="auto">
            <a:xfrm>
              <a:off x="1887" y="2483"/>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25.1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6" name="Rectangle 86"/>
            <p:cNvSpPr>
              <a:spLocks noChangeArrowheads="1"/>
            </p:cNvSpPr>
            <p:nvPr/>
          </p:nvSpPr>
          <p:spPr bwMode="auto">
            <a:xfrm>
              <a:off x="1887" y="2573"/>
              <a:ext cx="1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15.2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7" name="Rectangle 87"/>
            <p:cNvSpPr>
              <a:spLocks noChangeArrowheads="1"/>
            </p:cNvSpPr>
            <p:nvPr/>
          </p:nvSpPr>
          <p:spPr bwMode="auto">
            <a:xfrm>
              <a:off x="2164" y="581"/>
              <a:ext cx="13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SD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8" name="Rectangle 88"/>
            <p:cNvSpPr>
              <a:spLocks noChangeArrowheads="1"/>
            </p:cNvSpPr>
            <p:nvPr/>
          </p:nvSpPr>
          <p:spPr bwMode="auto">
            <a:xfrm>
              <a:off x="2216" y="775"/>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09" name="Rectangle 89"/>
            <p:cNvSpPr>
              <a:spLocks noChangeArrowheads="1"/>
            </p:cNvSpPr>
            <p:nvPr/>
          </p:nvSpPr>
          <p:spPr bwMode="auto">
            <a:xfrm>
              <a:off x="2216" y="863"/>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0" name="Rectangle 90"/>
            <p:cNvSpPr>
              <a:spLocks noChangeArrowheads="1"/>
            </p:cNvSpPr>
            <p:nvPr/>
          </p:nvSpPr>
          <p:spPr bwMode="auto">
            <a:xfrm>
              <a:off x="2123" y="1404"/>
              <a:ext cx="1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1" name="Rectangle 91"/>
            <p:cNvSpPr>
              <a:spLocks noChangeArrowheads="1"/>
            </p:cNvSpPr>
            <p:nvPr/>
          </p:nvSpPr>
          <p:spPr bwMode="auto">
            <a:xfrm>
              <a:off x="2179" y="149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2" name="Rectangle 92"/>
            <p:cNvSpPr>
              <a:spLocks noChangeArrowheads="1"/>
            </p:cNvSpPr>
            <p:nvPr/>
          </p:nvSpPr>
          <p:spPr bwMode="auto">
            <a:xfrm>
              <a:off x="2123" y="1584"/>
              <a:ext cx="1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3" name="Rectangle 93"/>
            <p:cNvSpPr>
              <a:spLocks noChangeArrowheads="1"/>
            </p:cNvSpPr>
            <p:nvPr/>
          </p:nvSpPr>
          <p:spPr bwMode="auto">
            <a:xfrm>
              <a:off x="2160" y="1674"/>
              <a:ext cx="13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4" name="Rectangle 94"/>
            <p:cNvSpPr>
              <a:spLocks noChangeArrowheads="1"/>
            </p:cNvSpPr>
            <p:nvPr/>
          </p:nvSpPr>
          <p:spPr bwMode="auto">
            <a:xfrm>
              <a:off x="2123" y="1764"/>
              <a:ext cx="17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6.47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5" name="Rectangle 95"/>
            <p:cNvSpPr>
              <a:spLocks noChangeArrowheads="1"/>
            </p:cNvSpPr>
            <p:nvPr/>
          </p:nvSpPr>
          <p:spPr bwMode="auto">
            <a:xfrm>
              <a:off x="2123" y="1852"/>
              <a:ext cx="1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6" name="Rectangle 96"/>
            <p:cNvSpPr>
              <a:spLocks noChangeArrowheads="1"/>
            </p:cNvSpPr>
            <p:nvPr/>
          </p:nvSpPr>
          <p:spPr bwMode="auto">
            <a:xfrm>
              <a:off x="2123" y="2393"/>
              <a:ext cx="1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16.3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7" name="Rectangle 97"/>
            <p:cNvSpPr>
              <a:spLocks noChangeArrowheads="1"/>
            </p:cNvSpPr>
            <p:nvPr/>
          </p:nvSpPr>
          <p:spPr bwMode="auto">
            <a:xfrm>
              <a:off x="2216" y="2483"/>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8" name="Rectangle 98"/>
            <p:cNvSpPr>
              <a:spLocks noChangeArrowheads="1"/>
            </p:cNvSpPr>
            <p:nvPr/>
          </p:nvSpPr>
          <p:spPr bwMode="auto">
            <a:xfrm>
              <a:off x="2179" y="257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19" name="Rectangle 99"/>
            <p:cNvSpPr>
              <a:spLocks noChangeArrowheads="1"/>
            </p:cNvSpPr>
            <p:nvPr/>
          </p:nvSpPr>
          <p:spPr bwMode="auto">
            <a:xfrm>
              <a:off x="2332" y="581"/>
              <a:ext cx="207"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Total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20" name="Rectangle 100"/>
            <p:cNvSpPr>
              <a:spLocks noChangeArrowheads="1"/>
            </p:cNvSpPr>
            <p:nvPr/>
          </p:nvSpPr>
          <p:spPr bwMode="auto">
            <a:xfrm>
              <a:off x="2452" y="775"/>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21" name="Rectangle 101"/>
            <p:cNvSpPr>
              <a:spLocks noChangeArrowheads="1"/>
            </p:cNvSpPr>
            <p:nvPr/>
          </p:nvSpPr>
          <p:spPr bwMode="auto">
            <a:xfrm>
              <a:off x="2415" y="86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22" name="Rectangle 102"/>
            <p:cNvSpPr>
              <a:spLocks noChangeArrowheads="1"/>
            </p:cNvSpPr>
            <p:nvPr/>
          </p:nvSpPr>
          <p:spPr bwMode="auto">
            <a:xfrm>
              <a:off x="2411" y="941"/>
              <a:ext cx="11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45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23" name="Rectangle 103"/>
            <p:cNvSpPr>
              <a:spLocks noChangeArrowheads="1"/>
            </p:cNvSpPr>
            <p:nvPr/>
          </p:nvSpPr>
          <p:spPr bwMode="auto">
            <a:xfrm>
              <a:off x="2452" y="1404"/>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24" name="Rectangle 104"/>
            <p:cNvSpPr>
              <a:spLocks noChangeArrowheads="1"/>
            </p:cNvSpPr>
            <p:nvPr/>
          </p:nvSpPr>
          <p:spPr bwMode="auto">
            <a:xfrm>
              <a:off x="2415" y="149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25" name="Rectangle 105"/>
            <p:cNvSpPr>
              <a:spLocks noChangeArrowheads="1"/>
            </p:cNvSpPr>
            <p:nvPr/>
          </p:nvSpPr>
          <p:spPr bwMode="auto">
            <a:xfrm>
              <a:off x="2415" y="158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26" name="Rectangle 106"/>
            <p:cNvSpPr>
              <a:spLocks noChangeArrowheads="1"/>
            </p:cNvSpPr>
            <p:nvPr/>
          </p:nvSpPr>
          <p:spPr bwMode="auto">
            <a:xfrm>
              <a:off x="2415" y="1674"/>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27" name="Rectangle 107"/>
            <p:cNvSpPr>
              <a:spLocks noChangeArrowheads="1"/>
            </p:cNvSpPr>
            <p:nvPr/>
          </p:nvSpPr>
          <p:spPr bwMode="auto">
            <a:xfrm>
              <a:off x="2415" y="1764"/>
              <a:ext cx="11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28" name="Rectangle 108"/>
            <p:cNvSpPr>
              <a:spLocks noChangeArrowheads="1"/>
            </p:cNvSpPr>
            <p:nvPr/>
          </p:nvSpPr>
          <p:spPr bwMode="auto">
            <a:xfrm>
              <a:off x="2415" y="1852"/>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29" name="Rectangle 109"/>
            <p:cNvSpPr>
              <a:spLocks noChangeArrowheads="1"/>
            </p:cNvSpPr>
            <p:nvPr/>
          </p:nvSpPr>
          <p:spPr bwMode="auto">
            <a:xfrm>
              <a:off x="2372" y="1930"/>
              <a:ext cx="154"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172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30" name="Rectangle 110"/>
            <p:cNvSpPr>
              <a:spLocks noChangeArrowheads="1"/>
            </p:cNvSpPr>
            <p:nvPr/>
          </p:nvSpPr>
          <p:spPr bwMode="auto">
            <a:xfrm>
              <a:off x="2415" y="239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31" name="Rectangle 111"/>
            <p:cNvSpPr>
              <a:spLocks noChangeArrowheads="1"/>
            </p:cNvSpPr>
            <p:nvPr/>
          </p:nvSpPr>
          <p:spPr bwMode="auto">
            <a:xfrm>
              <a:off x="2415" y="248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32" name="Rectangle 112"/>
            <p:cNvSpPr>
              <a:spLocks noChangeArrowheads="1"/>
            </p:cNvSpPr>
            <p:nvPr/>
          </p:nvSpPr>
          <p:spPr bwMode="auto">
            <a:xfrm>
              <a:off x="2415" y="2573"/>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49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33" name="Rectangle 113"/>
            <p:cNvSpPr>
              <a:spLocks noChangeArrowheads="1"/>
            </p:cNvSpPr>
            <p:nvPr/>
          </p:nvSpPr>
          <p:spPr bwMode="auto">
            <a:xfrm>
              <a:off x="2411" y="2649"/>
              <a:ext cx="11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75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34" name="Rectangle 114"/>
            <p:cNvSpPr>
              <a:spLocks noChangeArrowheads="1"/>
            </p:cNvSpPr>
            <p:nvPr/>
          </p:nvSpPr>
          <p:spPr bwMode="auto">
            <a:xfrm>
              <a:off x="2372" y="3007"/>
              <a:ext cx="15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292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35" name="Rectangle 115"/>
            <p:cNvSpPr>
              <a:spLocks noChangeArrowheads="1"/>
            </p:cNvSpPr>
            <p:nvPr/>
          </p:nvSpPr>
          <p:spPr bwMode="auto">
            <a:xfrm>
              <a:off x="2546" y="581"/>
              <a:ext cx="27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Weight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36" name="Rectangle 116"/>
            <p:cNvSpPr>
              <a:spLocks noChangeArrowheads="1"/>
            </p:cNvSpPr>
            <p:nvPr/>
          </p:nvSpPr>
          <p:spPr bwMode="auto">
            <a:xfrm>
              <a:off x="2579" y="775"/>
              <a:ext cx="23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37" name="Rectangle 117"/>
            <p:cNvSpPr>
              <a:spLocks noChangeArrowheads="1"/>
            </p:cNvSpPr>
            <p:nvPr/>
          </p:nvSpPr>
          <p:spPr bwMode="auto">
            <a:xfrm>
              <a:off x="2579" y="863"/>
              <a:ext cx="2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13.2%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38" name="Rectangle 118"/>
            <p:cNvSpPr>
              <a:spLocks noChangeArrowheads="1"/>
            </p:cNvSpPr>
            <p:nvPr/>
          </p:nvSpPr>
          <p:spPr bwMode="auto">
            <a:xfrm>
              <a:off x="2585" y="941"/>
              <a:ext cx="239"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27.2%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39" name="Rectangle 119"/>
            <p:cNvSpPr>
              <a:spLocks noChangeArrowheads="1"/>
            </p:cNvSpPr>
            <p:nvPr/>
          </p:nvSpPr>
          <p:spPr bwMode="auto">
            <a:xfrm>
              <a:off x="2579" y="1404"/>
              <a:ext cx="2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14.3%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0" name="Rectangle 120"/>
            <p:cNvSpPr>
              <a:spLocks noChangeArrowheads="1"/>
            </p:cNvSpPr>
            <p:nvPr/>
          </p:nvSpPr>
          <p:spPr bwMode="auto">
            <a:xfrm>
              <a:off x="2617" y="1494"/>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1" name="Rectangle 121"/>
            <p:cNvSpPr>
              <a:spLocks noChangeArrowheads="1"/>
            </p:cNvSpPr>
            <p:nvPr/>
          </p:nvSpPr>
          <p:spPr bwMode="auto">
            <a:xfrm>
              <a:off x="2617" y="1584"/>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2" name="Rectangle 122"/>
            <p:cNvSpPr>
              <a:spLocks noChangeArrowheads="1"/>
            </p:cNvSpPr>
            <p:nvPr/>
          </p:nvSpPr>
          <p:spPr bwMode="auto">
            <a:xfrm>
              <a:off x="2617" y="1674"/>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3" name="Rectangle 123"/>
            <p:cNvSpPr>
              <a:spLocks noChangeArrowheads="1"/>
            </p:cNvSpPr>
            <p:nvPr/>
          </p:nvSpPr>
          <p:spPr bwMode="auto">
            <a:xfrm>
              <a:off x="2579" y="1764"/>
              <a:ext cx="23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12.2%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4" name="Rectangle 124"/>
            <p:cNvSpPr>
              <a:spLocks noChangeArrowheads="1"/>
            </p:cNvSpPr>
            <p:nvPr/>
          </p:nvSpPr>
          <p:spPr bwMode="auto">
            <a:xfrm>
              <a:off x="2617" y="1852"/>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9.1%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5" name="Rectangle 125"/>
            <p:cNvSpPr>
              <a:spLocks noChangeArrowheads="1"/>
            </p:cNvSpPr>
            <p:nvPr/>
          </p:nvSpPr>
          <p:spPr bwMode="auto">
            <a:xfrm>
              <a:off x="2585" y="1930"/>
              <a:ext cx="239"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54.4%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6" name="Rectangle 126"/>
            <p:cNvSpPr>
              <a:spLocks noChangeArrowheads="1"/>
            </p:cNvSpPr>
            <p:nvPr/>
          </p:nvSpPr>
          <p:spPr bwMode="auto">
            <a:xfrm>
              <a:off x="2617" y="2393"/>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7" name="Rectangle 127"/>
            <p:cNvSpPr>
              <a:spLocks noChangeArrowheads="1"/>
            </p:cNvSpPr>
            <p:nvPr/>
          </p:nvSpPr>
          <p:spPr bwMode="auto">
            <a:xfrm>
              <a:off x="2617" y="2483"/>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8" name="Rectangle 128"/>
            <p:cNvSpPr>
              <a:spLocks noChangeArrowheads="1"/>
            </p:cNvSpPr>
            <p:nvPr/>
          </p:nvSpPr>
          <p:spPr bwMode="auto">
            <a:xfrm>
              <a:off x="2617" y="2573"/>
              <a:ext cx="19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49" name="Rectangle 129"/>
            <p:cNvSpPr>
              <a:spLocks noChangeArrowheads="1"/>
            </p:cNvSpPr>
            <p:nvPr/>
          </p:nvSpPr>
          <p:spPr bwMode="auto">
            <a:xfrm>
              <a:off x="2585" y="2649"/>
              <a:ext cx="239"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18.4%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0" name="Rectangle 130"/>
            <p:cNvSpPr>
              <a:spLocks noChangeArrowheads="1"/>
            </p:cNvSpPr>
            <p:nvPr/>
          </p:nvSpPr>
          <p:spPr bwMode="auto">
            <a:xfrm>
              <a:off x="2546" y="3007"/>
              <a:ext cx="278"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1" name="Rectangle 131"/>
            <p:cNvSpPr>
              <a:spLocks noChangeArrowheads="1"/>
            </p:cNvSpPr>
            <p:nvPr/>
          </p:nvSpPr>
          <p:spPr bwMode="auto">
            <a:xfrm>
              <a:off x="2855" y="581"/>
              <a:ext cx="70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IV, Random,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2" name="Rectangle 132"/>
            <p:cNvSpPr>
              <a:spLocks noChangeArrowheads="1"/>
            </p:cNvSpPr>
            <p:nvPr/>
          </p:nvSpPr>
          <p:spPr bwMode="auto">
            <a:xfrm>
              <a:off x="2901" y="775"/>
              <a:ext cx="62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-3.60 [-6.25, -0.95]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3" name="Rectangle 133"/>
            <p:cNvSpPr>
              <a:spLocks noChangeArrowheads="1"/>
            </p:cNvSpPr>
            <p:nvPr/>
          </p:nvSpPr>
          <p:spPr bwMode="auto">
            <a:xfrm>
              <a:off x="2946" y="863"/>
              <a:ext cx="57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0.80 [-2.23, 3.83]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4" name="Rectangle 134"/>
            <p:cNvSpPr>
              <a:spLocks noChangeArrowheads="1"/>
            </p:cNvSpPr>
            <p:nvPr/>
          </p:nvSpPr>
          <p:spPr bwMode="auto">
            <a:xfrm>
              <a:off x="2911" y="941"/>
              <a:ext cx="61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-1.46 [-5.77, 2.85]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5" name="Rectangle 135"/>
            <p:cNvSpPr>
              <a:spLocks noChangeArrowheads="1"/>
            </p:cNvSpPr>
            <p:nvPr/>
          </p:nvSpPr>
          <p:spPr bwMode="auto">
            <a:xfrm>
              <a:off x="2901" y="1404"/>
              <a:ext cx="62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-5.96 [-8.46, -3.46]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6" name="Rectangle 136"/>
            <p:cNvSpPr>
              <a:spLocks noChangeArrowheads="1"/>
            </p:cNvSpPr>
            <p:nvPr/>
          </p:nvSpPr>
          <p:spPr bwMode="auto">
            <a:xfrm>
              <a:off x="2909" y="1494"/>
              <a:ext cx="61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5.00 [-1.90, 11.90]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7" name="Rectangle 137"/>
            <p:cNvSpPr>
              <a:spLocks noChangeArrowheads="1"/>
            </p:cNvSpPr>
            <p:nvPr/>
          </p:nvSpPr>
          <p:spPr bwMode="auto">
            <a:xfrm>
              <a:off x="2849" y="1584"/>
              <a:ext cx="67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-1.00 [-12.06, 10.06]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8" name="Rectangle 138"/>
            <p:cNvSpPr>
              <a:spLocks noChangeArrowheads="1"/>
            </p:cNvSpPr>
            <p:nvPr/>
          </p:nvSpPr>
          <p:spPr bwMode="auto">
            <a:xfrm>
              <a:off x="2946" y="1674"/>
              <a:ext cx="57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1.90 [-3.74, 7.54]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59" name="Rectangle 139"/>
            <p:cNvSpPr>
              <a:spLocks noChangeArrowheads="1"/>
            </p:cNvSpPr>
            <p:nvPr/>
          </p:nvSpPr>
          <p:spPr bwMode="auto">
            <a:xfrm>
              <a:off x="2946" y="1764"/>
              <a:ext cx="57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0.08 [-3.45, 3.61]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60" name="Rectangle 140"/>
            <p:cNvSpPr>
              <a:spLocks noChangeArrowheads="1"/>
            </p:cNvSpPr>
            <p:nvPr/>
          </p:nvSpPr>
          <p:spPr bwMode="auto">
            <a:xfrm>
              <a:off x="2924" y="1852"/>
              <a:ext cx="60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-3.50 [-8.72, 1.72]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61" name="Rectangle 141"/>
            <p:cNvSpPr>
              <a:spLocks noChangeArrowheads="1"/>
            </p:cNvSpPr>
            <p:nvPr/>
          </p:nvSpPr>
          <p:spPr bwMode="auto">
            <a:xfrm>
              <a:off x="2911" y="1930"/>
              <a:ext cx="61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-1.09 [-4.72, 2.53]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62" name="Rectangle 142"/>
            <p:cNvSpPr>
              <a:spLocks noChangeArrowheads="1"/>
            </p:cNvSpPr>
            <p:nvPr/>
          </p:nvSpPr>
          <p:spPr bwMode="auto">
            <a:xfrm>
              <a:off x="2886" y="2393"/>
              <a:ext cx="64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-8.90 [-20.39, 2.59]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63" name="Rectangle 143"/>
            <p:cNvSpPr>
              <a:spLocks noChangeArrowheads="1"/>
            </p:cNvSpPr>
            <p:nvPr/>
          </p:nvSpPr>
          <p:spPr bwMode="auto">
            <a:xfrm>
              <a:off x="2864" y="2483"/>
              <a:ext cx="66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-7.20 [-13.47, -0.93]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64" name="Rectangle 144"/>
            <p:cNvSpPr>
              <a:spLocks noChangeArrowheads="1"/>
            </p:cNvSpPr>
            <p:nvPr/>
          </p:nvSpPr>
          <p:spPr bwMode="auto">
            <a:xfrm>
              <a:off x="2946" y="2573"/>
              <a:ext cx="57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1.80 [-4.51, 8.11]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65" name="Rectangle 145"/>
            <p:cNvSpPr>
              <a:spLocks noChangeArrowheads="1"/>
            </p:cNvSpPr>
            <p:nvPr/>
          </p:nvSpPr>
          <p:spPr bwMode="auto">
            <a:xfrm>
              <a:off x="2872" y="2649"/>
              <a:ext cx="65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-4.08 [-10.97, 2.81]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66" name="Rectangle 146"/>
            <p:cNvSpPr>
              <a:spLocks noChangeArrowheads="1"/>
            </p:cNvSpPr>
            <p:nvPr/>
          </p:nvSpPr>
          <p:spPr bwMode="auto">
            <a:xfrm>
              <a:off x="2911" y="3007"/>
              <a:ext cx="610"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333333"/>
                  </a:solidFill>
                  <a:effectLst/>
                  <a:latin typeface="Arial" pitchFamily="34" charset="0"/>
                  <a:cs typeface="Arial" pitchFamily="34" charset="0"/>
                </a:rPr>
                <a:t>-1.80 [-4.10, 0.51]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67" name="Rectangle 147"/>
            <p:cNvSpPr>
              <a:spLocks noChangeArrowheads="1"/>
            </p:cNvSpPr>
            <p:nvPr/>
          </p:nvSpPr>
          <p:spPr bwMode="auto">
            <a:xfrm>
              <a:off x="3512" y="581"/>
              <a:ext cx="190"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Year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68" name="Rectangle 148"/>
            <p:cNvSpPr>
              <a:spLocks noChangeArrowheads="1"/>
            </p:cNvSpPr>
            <p:nvPr/>
          </p:nvSpPr>
          <p:spPr bwMode="auto">
            <a:xfrm>
              <a:off x="3508" y="775"/>
              <a:ext cx="19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1998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69" name="Rectangle 149"/>
            <p:cNvSpPr>
              <a:spLocks noChangeArrowheads="1"/>
            </p:cNvSpPr>
            <p:nvPr/>
          </p:nvSpPr>
          <p:spPr bwMode="auto">
            <a:xfrm>
              <a:off x="3508" y="863"/>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0" name="Rectangle 150"/>
            <p:cNvSpPr>
              <a:spLocks noChangeArrowheads="1"/>
            </p:cNvSpPr>
            <p:nvPr/>
          </p:nvSpPr>
          <p:spPr bwMode="auto">
            <a:xfrm>
              <a:off x="3508" y="1404"/>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1" name="Rectangle 151"/>
            <p:cNvSpPr>
              <a:spLocks noChangeArrowheads="1"/>
            </p:cNvSpPr>
            <p:nvPr/>
          </p:nvSpPr>
          <p:spPr bwMode="auto">
            <a:xfrm>
              <a:off x="3508" y="1494"/>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2" name="Rectangle 152"/>
            <p:cNvSpPr>
              <a:spLocks noChangeArrowheads="1"/>
            </p:cNvSpPr>
            <p:nvPr/>
          </p:nvSpPr>
          <p:spPr bwMode="auto">
            <a:xfrm>
              <a:off x="3508" y="1584"/>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3" name="Rectangle 153"/>
            <p:cNvSpPr>
              <a:spLocks noChangeArrowheads="1"/>
            </p:cNvSpPr>
            <p:nvPr/>
          </p:nvSpPr>
          <p:spPr bwMode="auto">
            <a:xfrm>
              <a:off x="3508" y="1674"/>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4" name="Rectangle 154"/>
            <p:cNvSpPr>
              <a:spLocks noChangeArrowheads="1"/>
            </p:cNvSpPr>
            <p:nvPr/>
          </p:nvSpPr>
          <p:spPr bwMode="auto">
            <a:xfrm>
              <a:off x="3508" y="1764"/>
              <a:ext cx="19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5" name="Rectangle 155"/>
            <p:cNvSpPr>
              <a:spLocks noChangeArrowheads="1"/>
            </p:cNvSpPr>
            <p:nvPr/>
          </p:nvSpPr>
          <p:spPr bwMode="auto">
            <a:xfrm>
              <a:off x="3508" y="1852"/>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2014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6" name="Rectangle 156"/>
            <p:cNvSpPr>
              <a:spLocks noChangeArrowheads="1"/>
            </p:cNvSpPr>
            <p:nvPr/>
          </p:nvSpPr>
          <p:spPr bwMode="auto">
            <a:xfrm>
              <a:off x="3508" y="2393"/>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7" name="Rectangle 157"/>
            <p:cNvSpPr>
              <a:spLocks noChangeArrowheads="1"/>
            </p:cNvSpPr>
            <p:nvPr/>
          </p:nvSpPr>
          <p:spPr bwMode="auto">
            <a:xfrm>
              <a:off x="3508" y="2483"/>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8" name="Rectangle 158"/>
            <p:cNvSpPr>
              <a:spLocks noChangeArrowheads="1"/>
            </p:cNvSpPr>
            <p:nvPr/>
          </p:nvSpPr>
          <p:spPr bwMode="auto">
            <a:xfrm>
              <a:off x="3508" y="2573"/>
              <a:ext cx="1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79" name="Rectangle 159"/>
            <p:cNvSpPr>
              <a:spLocks noChangeArrowheads="1"/>
            </p:cNvSpPr>
            <p:nvPr/>
          </p:nvSpPr>
          <p:spPr bwMode="auto">
            <a:xfrm>
              <a:off x="1091" y="491"/>
              <a:ext cx="69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Omega-6 Reducing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80" name="Rectangle 160"/>
            <p:cNvSpPr>
              <a:spLocks noChangeArrowheads="1"/>
            </p:cNvSpPr>
            <p:nvPr/>
          </p:nvSpPr>
          <p:spPr bwMode="auto">
            <a:xfrm>
              <a:off x="1872" y="491"/>
              <a:ext cx="625"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LCT or LCT+MCT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81" name="Rectangle 161"/>
            <p:cNvSpPr>
              <a:spLocks noChangeArrowheads="1"/>
            </p:cNvSpPr>
            <p:nvPr/>
          </p:nvSpPr>
          <p:spPr bwMode="auto">
            <a:xfrm>
              <a:off x="2852" y="491"/>
              <a:ext cx="59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Mean Difference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82" name="Rectangle 162"/>
            <p:cNvSpPr>
              <a:spLocks noChangeArrowheads="1"/>
            </p:cNvSpPr>
            <p:nvPr/>
          </p:nvSpPr>
          <p:spPr bwMode="auto">
            <a:xfrm>
              <a:off x="4301" y="491"/>
              <a:ext cx="591"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Mean Difference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83" name="Rectangle 163"/>
            <p:cNvSpPr>
              <a:spLocks noChangeArrowheads="1"/>
            </p:cNvSpPr>
            <p:nvPr/>
          </p:nvSpPr>
          <p:spPr bwMode="auto">
            <a:xfrm>
              <a:off x="4262" y="581"/>
              <a:ext cx="70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333333"/>
                  </a:solidFill>
                  <a:effectLst/>
                  <a:latin typeface="Arial" pitchFamily="34" charset="0"/>
                  <a:cs typeface="Arial" pitchFamily="34" charset="0"/>
                </a:rPr>
                <a:t>IV, Random, 95% 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84" name="Line 164"/>
            <p:cNvSpPr>
              <a:spLocks noChangeShapeType="1"/>
            </p:cNvSpPr>
            <p:nvPr/>
          </p:nvSpPr>
          <p:spPr bwMode="auto">
            <a:xfrm>
              <a:off x="4562" y="660"/>
              <a:ext cx="1" cy="2472"/>
            </a:xfrm>
            <a:prstGeom prst="line">
              <a:avLst/>
            </a:prstGeom>
            <a:no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85" name="Line 165"/>
            <p:cNvSpPr>
              <a:spLocks noChangeShapeType="1"/>
            </p:cNvSpPr>
            <p:nvPr/>
          </p:nvSpPr>
          <p:spPr bwMode="auto">
            <a:xfrm>
              <a:off x="4350" y="795"/>
              <a:ext cx="180" cy="1"/>
            </a:xfrm>
            <a:prstGeom prst="line">
              <a:avLst/>
            </a:prstGeom>
            <a:no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86" name="Rectangle 166"/>
            <p:cNvSpPr>
              <a:spLocks noChangeArrowheads="1"/>
            </p:cNvSpPr>
            <p:nvPr/>
          </p:nvSpPr>
          <p:spPr bwMode="auto">
            <a:xfrm>
              <a:off x="4428" y="788"/>
              <a:ext cx="24" cy="24"/>
            </a:xfrm>
            <a:prstGeom prst="rect">
              <a:avLst/>
            </a:prstGeom>
            <a:solidFill>
              <a:srgbClr val="00C000"/>
            </a:solid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87" name="Line 167"/>
            <p:cNvSpPr>
              <a:spLocks noChangeShapeType="1"/>
            </p:cNvSpPr>
            <p:nvPr/>
          </p:nvSpPr>
          <p:spPr bwMode="auto">
            <a:xfrm>
              <a:off x="4486" y="885"/>
              <a:ext cx="206"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88" name="Rectangle 168"/>
            <p:cNvSpPr>
              <a:spLocks noChangeArrowheads="1"/>
            </p:cNvSpPr>
            <p:nvPr/>
          </p:nvSpPr>
          <p:spPr bwMode="auto">
            <a:xfrm>
              <a:off x="4578" y="878"/>
              <a:ext cx="23" cy="24"/>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89" name="Freeform 169"/>
            <p:cNvSpPr>
              <a:spLocks/>
            </p:cNvSpPr>
            <p:nvPr/>
          </p:nvSpPr>
          <p:spPr bwMode="auto">
            <a:xfrm>
              <a:off x="4366" y="935"/>
              <a:ext cx="292" cy="79"/>
            </a:xfrm>
            <a:custGeom>
              <a:avLst/>
              <a:gdLst/>
              <a:ahLst/>
              <a:cxnLst>
                <a:cxn ang="0">
                  <a:pos x="520" y="280"/>
                </a:cxn>
                <a:cxn ang="0">
                  <a:pos x="0" y="140"/>
                </a:cxn>
                <a:cxn ang="0">
                  <a:pos x="520" y="0"/>
                </a:cxn>
                <a:cxn ang="0">
                  <a:pos x="1040" y="140"/>
                </a:cxn>
                <a:cxn ang="0">
                  <a:pos x="520" y="280"/>
                </a:cxn>
              </a:cxnLst>
              <a:rect l="0" t="0" r="r" b="b"/>
              <a:pathLst>
                <a:path w="1040" h="280">
                  <a:moveTo>
                    <a:pt x="520" y="280"/>
                  </a:moveTo>
                  <a:lnTo>
                    <a:pt x="0" y="140"/>
                  </a:lnTo>
                  <a:lnTo>
                    <a:pt x="520" y="0"/>
                  </a:lnTo>
                  <a:lnTo>
                    <a:pt x="1040" y="140"/>
                  </a:lnTo>
                  <a:lnTo>
                    <a:pt x="52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90" name="Line 170"/>
            <p:cNvSpPr>
              <a:spLocks noChangeShapeType="1"/>
            </p:cNvSpPr>
            <p:nvPr/>
          </p:nvSpPr>
          <p:spPr bwMode="auto">
            <a:xfrm>
              <a:off x="4275" y="1424"/>
              <a:ext cx="17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91" name="Rectangle 171"/>
            <p:cNvSpPr>
              <a:spLocks noChangeArrowheads="1"/>
            </p:cNvSpPr>
            <p:nvPr/>
          </p:nvSpPr>
          <p:spPr bwMode="auto">
            <a:xfrm>
              <a:off x="4348" y="1418"/>
              <a:ext cx="24" cy="23"/>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92" name="Line 172"/>
            <p:cNvSpPr>
              <a:spLocks noChangeShapeType="1"/>
            </p:cNvSpPr>
            <p:nvPr/>
          </p:nvSpPr>
          <p:spPr bwMode="auto">
            <a:xfrm>
              <a:off x="4497" y="1514"/>
              <a:ext cx="469"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93" name="Rectangle 173"/>
            <p:cNvSpPr>
              <a:spLocks noChangeArrowheads="1"/>
            </p:cNvSpPr>
            <p:nvPr/>
          </p:nvSpPr>
          <p:spPr bwMode="auto">
            <a:xfrm>
              <a:off x="4723" y="1511"/>
              <a:ext cx="17" cy="17"/>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94" name="Line 174"/>
            <p:cNvSpPr>
              <a:spLocks noChangeShapeType="1"/>
            </p:cNvSpPr>
            <p:nvPr/>
          </p:nvSpPr>
          <p:spPr bwMode="auto">
            <a:xfrm>
              <a:off x="4153" y="1604"/>
              <a:ext cx="75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95" name="Rectangle 175"/>
            <p:cNvSpPr>
              <a:spLocks noChangeArrowheads="1"/>
            </p:cNvSpPr>
            <p:nvPr/>
          </p:nvSpPr>
          <p:spPr bwMode="auto">
            <a:xfrm>
              <a:off x="4521" y="1602"/>
              <a:ext cx="14" cy="14"/>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96" name="Line 176"/>
            <p:cNvSpPr>
              <a:spLocks noChangeShapeType="1"/>
            </p:cNvSpPr>
            <p:nvPr/>
          </p:nvSpPr>
          <p:spPr bwMode="auto">
            <a:xfrm>
              <a:off x="4435" y="1694"/>
              <a:ext cx="383"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97" name="Rectangle 177"/>
            <p:cNvSpPr>
              <a:spLocks noChangeArrowheads="1"/>
            </p:cNvSpPr>
            <p:nvPr/>
          </p:nvSpPr>
          <p:spPr bwMode="auto">
            <a:xfrm>
              <a:off x="4617" y="1690"/>
              <a:ext cx="19" cy="19"/>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98" name="Line 178"/>
            <p:cNvSpPr>
              <a:spLocks noChangeShapeType="1"/>
            </p:cNvSpPr>
            <p:nvPr/>
          </p:nvSpPr>
          <p:spPr bwMode="auto">
            <a:xfrm>
              <a:off x="4445" y="1784"/>
              <a:ext cx="24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99" name="Rectangle 179"/>
            <p:cNvSpPr>
              <a:spLocks noChangeArrowheads="1"/>
            </p:cNvSpPr>
            <p:nvPr/>
          </p:nvSpPr>
          <p:spPr bwMode="auto">
            <a:xfrm>
              <a:off x="4554" y="1778"/>
              <a:ext cx="22" cy="22"/>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00" name="Line 180"/>
            <p:cNvSpPr>
              <a:spLocks noChangeShapeType="1"/>
            </p:cNvSpPr>
            <p:nvPr/>
          </p:nvSpPr>
          <p:spPr bwMode="auto">
            <a:xfrm>
              <a:off x="4266" y="1874"/>
              <a:ext cx="355"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01" name="Rectangle 181"/>
            <p:cNvSpPr>
              <a:spLocks noChangeArrowheads="1"/>
            </p:cNvSpPr>
            <p:nvPr/>
          </p:nvSpPr>
          <p:spPr bwMode="auto">
            <a:xfrm>
              <a:off x="4434" y="1869"/>
              <a:ext cx="19" cy="20"/>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02" name="Freeform 182"/>
            <p:cNvSpPr>
              <a:spLocks/>
            </p:cNvSpPr>
            <p:nvPr/>
          </p:nvSpPr>
          <p:spPr bwMode="auto">
            <a:xfrm>
              <a:off x="4399" y="1924"/>
              <a:ext cx="247" cy="79"/>
            </a:xfrm>
            <a:custGeom>
              <a:avLst/>
              <a:gdLst/>
              <a:ahLst/>
              <a:cxnLst>
                <a:cxn ang="0">
                  <a:pos x="440" y="280"/>
                </a:cxn>
                <a:cxn ang="0">
                  <a:pos x="0" y="140"/>
                </a:cxn>
                <a:cxn ang="0">
                  <a:pos x="440" y="0"/>
                </a:cxn>
                <a:cxn ang="0">
                  <a:pos x="880" y="140"/>
                </a:cxn>
                <a:cxn ang="0">
                  <a:pos x="440" y="280"/>
                </a:cxn>
              </a:cxnLst>
              <a:rect l="0" t="0" r="r" b="b"/>
              <a:pathLst>
                <a:path w="880" h="280">
                  <a:moveTo>
                    <a:pt x="440" y="280"/>
                  </a:moveTo>
                  <a:lnTo>
                    <a:pt x="0" y="140"/>
                  </a:lnTo>
                  <a:lnTo>
                    <a:pt x="440" y="0"/>
                  </a:lnTo>
                  <a:lnTo>
                    <a:pt x="880" y="140"/>
                  </a:lnTo>
                  <a:lnTo>
                    <a:pt x="44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03" name="Line 183"/>
            <p:cNvSpPr>
              <a:spLocks noChangeShapeType="1"/>
            </p:cNvSpPr>
            <p:nvPr/>
          </p:nvSpPr>
          <p:spPr bwMode="auto">
            <a:xfrm>
              <a:off x="3870" y="2413"/>
              <a:ext cx="78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04" name="Rectangle 184"/>
            <p:cNvSpPr>
              <a:spLocks noChangeArrowheads="1"/>
            </p:cNvSpPr>
            <p:nvPr/>
          </p:nvSpPr>
          <p:spPr bwMode="auto">
            <a:xfrm>
              <a:off x="4253" y="2411"/>
              <a:ext cx="14" cy="15"/>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05" name="Line 185"/>
            <p:cNvSpPr>
              <a:spLocks noChangeShapeType="1"/>
            </p:cNvSpPr>
            <p:nvPr/>
          </p:nvSpPr>
          <p:spPr bwMode="auto">
            <a:xfrm>
              <a:off x="4105" y="2503"/>
              <a:ext cx="425"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06" name="Rectangle 186"/>
            <p:cNvSpPr>
              <a:spLocks noChangeArrowheads="1"/>
            </p:cNvSpPr>
            <p:nvPr/>
          </p:nvSpPr>
          <p:spPr bwMode="auto">
            <a:xfrm>
              <a:off x="4309" y="2499"/>
              <a:ext cx="18" cy="19"/>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07" name="Line 187"/>
            <p:cNvSpPr>
              <a:spLocks noChangeShapeType="1"/>
            </p:cNvSpPr>
            <p:nvPr/>
          </p:nvSpPr>
          <p:spPr bwMode="auto">
            <a:xfrm>
              <a:off x="4409" y="2593"/>
              <a:ext cx="428"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08" name="Rectangle 188"/>
            <p:cNvSpPr>
              <a:spLocks noChangeArrowheads="1"/>
            </p:cNvSpPr>
            <p:nvPr/>
          </p:nvSpPr>
          <p:spPr bwMode="auto">
            <a:xfrm>
              <a:off x="4614" y="2589"/>
              <a:ext cx="18" cy="18"/>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09" name="Freeform 189"/>
            <p:cNvSpPr>
              <a:spLocks/>
            </p:cNvSpPr>
            <p:nvPr/>
          </p:nvSpPr>
          <p:spPr bwMode="auto">
            <a:xfrm>
              <a:off x="4186" y="2643"/>
              <a:ext cx="466" cy="79"/>
            </a:xfrm>
            <a:custGeom>
              <a:avLst/>
              <a:gdLst/>
              <a:ahLst/>
              <a:cxnLst>
                <a:cxn ang="0">
                  <a:pos x="840" y="280"/>
                </a:cxn>
                <a:cxn ang="0">
                  <a:pos x="0" y="140"/>
                </a:cxn>
                <a:cxn ang="0">
                  <a:pos x="840" y="0"/>
                </a:cxn>
                <a:cxn ang="0">
                  <a:pos x="1660" y="140"/>
                </a:cxn>
                <a:cxn ang="0">
                  <a:pos x="840" y="280"/>
                </a:cxn>
              </a:cxnLst>
              <a:rect l="0" t="0" r="r" b="b"/>
              <a:pathLst>
                <a:path w="1660" h="280">
                  <a:moveTo>
                    <a:pt x="840" y="280"/>
                  </a:moveTo>
                  <a:lnTo>
                    <a:pt x="0" y="140"/>
                  </a:lnTo>
                  <a:lnTo>
                    <a:pt x="840" y="0"/>
                  </a:lnTo>
                  <a:lnTo>
                    <a:pt x="1660" y="140"/>
                  </a:lnTo>
                  <a:lnTo>
                    <a:pt x="84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10" name="Freeform 190"/>
            <p:cNvSpPr>
              <a:spLocks/>
            </p:cNvSpPr>
            <p:nvPr/>
          </p:nvSpPr>
          <p:spPr bwMode="auto">
            <a:xfrm>
              <a:off x="4422" y="3003"/>
              <a:ext cx="157" cy="79"/>
            </a:xfrm>
            <a:custGeom>
              <a:avLst/>
              <a:gdLst/>
              <a:ahLst/>
              <a:cxnLst>
                <a:cxn ang="0">
                  <a:pos x="280" y="280"/>
                </a:cxn>
                <a:cxn ang="0">
                  <a:pos x="0" y="140"/>
                </a:cxn>
                <a:cxn ang="0">
                  <a:pos x="280" y="0"/>
                </a:cxn>
                <a:cxn ang="0">
                  <a:pos x="560" y="140"/>
                </a:cxn>
                <a:cxn ang="0">
                  <a:pos x="280" y="280"/>
                </a:cxn>
              </a:cxnLst>
              <a:rect l="0" t="0" r="r" b="b"/>
              <a:pathLst>
                <a:path w="560" h="280">
                  <a:moveTo>
                    <a:pt x="280" y="280"/>
                  </a:moveTo>
                  <a:lnTo>
                    <a:pt x="0" y="140"/>
                  </a:lnTo>
                  <a:lnTo>
                    <a:pt x="280" y="0"/>
                  </a:lnTo>
                  <a:lnTo>
                    <a:pt x="560" y="140"/>
                  </a:lnTo>
                  <a:lnTo>
                    <a:pt x="28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11" name="Line 191"/>
            <p:cNvSpPr>
              <a:spLocks noChangeShapeType="1"/>
            </p:cNvSpPr>
            <p:nvPr/>
          </p:nvSpPr>
          <p:spPr bwMode="auto">
            <a:xfrm>
              <a:off x="3714" y="3132"/>
              <a:ext cx="1696"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12" name="Line 192"/>
            <p:cNvSpPr>
              <a:spLocks noChangeShapeType="1"/>
            </p:cNvSpPr>
            <p:nvPr/>
          </p:nvSpPr>
          <p:spPr bwMode="auto">
            <a:xfrm>
              <a:off x="3884" y="3110"/>
              <a:ext cx="1" cy="45"/>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13" name="Rectangle 193"/>
            <p:cNvSpPr>
              <a:spLocks noChangeArrowheads="1"/>
            </p:cNvSpPr>
            <p:nvPr/>
          </p:nvSpPr>
          <p:spPr bwMode="auto">
            <a:xfrm>
              <a:off x="3835" y="3157"/>
              <a:ext cx="1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14" name="Line 194"/>
            <p:cNvSpPr>
              <a:spLocks noChangeShapeType="1"/>
            </p:cNvSpPr>
            <p:nvPr/>
          </p:nvSpPr>
          <p:spPr bwMode="auto">
            <a:xfrm>
              <a:off x="4223" y="3110"/>
              <a:ext cx="1" cy="45"/>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15" name="Rectangle 195"/>
            <p:cNvSpPr>
              <a:spLocks noChangeArrowheads="1"/>
            </p:cNvSpPr>
            <p:nvPr/>
          </p:nvSpPr>
          <p:spPr bwMode="auto">
            <a:xfrm>
              <a:off x="4174" y="3157"/>
              <a:ext cx="13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16" name="Line 196"/>
            <p:cNvSpPr>
              <a:spLocks noChangeShapeType="1"/>
            </p:cNvSpPr>
            <p:nvPr/>
          </p:nvSpPr>
          <p:spPr bwMode="auto">
            <a:xfrm>
              <a:off x="4562" y="3110"/>
              <a:ext cx="1" cy="45"/>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17" name="Rectangle 197"/>
            <p:cNvSpPr>
              <a:spLocks noChangeArrowheads="1"/>
            </p:cNvSpPr>
            <p:nvPr/>
          </p:nvSpPr>
          <p:spPr bwMode="auto">
            <a:xfrm>
              <a:off x="4544" y="3157"/>
              <a:ext cx="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18" name="Line 198"/>
            <p:cNvSpPr>
              <a:spLocks noChangeShapeType="1"/>
            </p:cNvSpPr>
            <p:nvPr/>
          </p:nvSpPr>
          <p:spPr bwMode="auto">
            <a:xfrm>
              <a:off x="4902" y="3110"/>
              <a:ext cx="1" cy="45"/>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19" name="Rectangle 199"/>
            <p:cNvSpPr>
              <a:spLocks noChangeArrowheads="1"/>
            </p:cNvSpPr>
            <p:nvPr/>
          </p:nvSpPr>
          <p:spPr bwMode="auto">
            <a:xfrm>
              <a:off x="4864" y="3157"/>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20" name="Line 200"/>
            <p:cNvSpPr>
              <a:spLocks noChangeShapeType="1"/>
            </p:cNvSpPr>
            <p:nvPr/>
          </p:nvSpPr>
          <p:spPr bwMode="auto">
            <a:xfrm>
              <a:off x="5241" y="3110"/>
              <a:ext cx="1" cy="45"/>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21" name="Rectangle 201"/>
            <p:cNvSpPr>
              <a:spLocks noChangeArrowheads="1"/>
            </p:cNvSpPr>
            <p:nvPr/>
          </p:nvSpPr>
          <p:spPr bwMode="auto">
            <a:xfrm>
              <a:off x="5203" y="3157"/>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22" name="Rectangle 202"/>
            <p:cNvSpPr>
              <a:spLocks noChangeArrowheads="1"/>
            </p:cNvSpPr>
            <p:nvPr/>
          </p:nvSpPr>
          <p:spPr bwMode="auto">
            <a:xfrm>
              <a:off x="3703" y="3235"/>
              <a:ext cx="89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333333"/>
                  </a:solidFill>
                  <a:effectLst/>
                  <a:latin typeface="Arial" pitchFamily="34" charset="0"/>
                  <a:cs typeface="Arial" pitchFamily="34" charset="0"/>
                </a:rPr>
                <a:t>Favours omega-6 reducing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23" name="Rectangle 203"/>
            <p:cNvSpPr>
              <a:spLocks noChangeArrowheads="1"/>
            </p:cNvSpPr>
            <p:nvPr/>
          </p:nvSpPr>
          <p:spPr bwMode="auto">
            <a:xfrm>
              <a:off x="4590" y="3235"/>
              <a:ext cx="8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333333"/>
                  </a:solidFill>
                  <a:effectLst/>
                  <a:latin typeface="Arial" pitchFamily="34" charset="0"/>
                  <a:cs typeface="Arial" pitchFamily="34" charset="0"/>
                </a:rPr>
                <a:t>Favours LCT or LCT+MCT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r>
              <a:rPr lang="en-US" altLang="en-US" smtClean="0"/>
              <a:t>Which Alternative Lipid Emulsion to Use?</a:t>
            </a:r>
          </a:p>
        </p:txBody>
      </p:sp>
      <p:sp>
        <p:nvSpPr>
          <p:cNvPr id="69635" name="Content Placeholder 2"/>
          <p:cNvSpPr>
            <a:spLocks noGrp="1"/>
          </p:cNvSpPr>
          <p:nvPr>
            <p:ph idx="1"/>
          </p:nvPr>
        </p:nvSpPr>
        <p:spPr/>
        <p:txBody>
          <a:bodyPr/>
          <a:lstStyle/>
          <a:p>
            <a:r>
              <a:rPr lang="en-US" altLang="en-US" dirty="0" smtClean="0"/>
              <a:t>No head-to-head trials (and not likely to be)</a:t>
            </a:r>
          </a:p>
          <a:p>
            <a:r>
              <a:rPr lang="en-US" altLang="en-US" dirty="0" smtClean="0"/>
              <a:t>We analyzed our International Nutrition Survey database to evaluate effect of Alt Lipids on outcomes</a:t>
            </a:r>
          </a:p>
          <a:p>
            <a:r>
              <a:rPr lang="en-US" altLang="en-US" dirty="0" smtClean="0"/>
              <a:t>Analyzed adjusted for key confounding variables</a:t>
            </a:r>
          </a:p>
        </p:txBody>
      </p:sp>
      <p:grpSp>
        <p:nvGrpSpPr>
          <p:cNvPr id="2" name="Group 14"/>
          <p:cNvGrpSpPr>
            <a:grpSpLocks/>
          </p:cNvGrpSpPr>
          <p:nvPr/>
        </p:nvGrpSpPr>
        <p:grpSpPr bwMode="auto">
          <a:xfrm>
            <a:off x="0" y="6248400"/>
            <a:ext cx="9144000" cy="609600"/>
            <a:chOff x="0" y="6211669"/>
            <a:chExt cx="9144000" cy="646331"/>
          </a:xfrm>
          <a:solidFill>
            <a:schemeClr val="bg1"/>
          </a:solidFill>
        </p:grpSpPr>
        <p:sp>
          <p:nvSpPr>
            <p:cNvPr id="40966" name="TextBox 13"/>
            <p:cNvSpPr txBox="1">
              <a:spLocks noChangeArrowheads="1"/>
            </p:cNvSpPr>
            <p:nvPr/>
          </p:nvSpPr>
          <p:spPr bwMode="auto">
            <a:xfrm>
              <a:off x="0" y="6211669"/>
              <a:ext cx="9144000" cy="646331"/>
            </a:xfrm>
            <a:prstGeom prst="rect">
              <a:avLst/>
            </a:prstGeom>
            <a:grpFill/>
            <a:ln w="9525">
              <a:noFill/>
              <a:miter lim="800000"/>
              <a:headEnd/>
              <a:tailEnd/>
            </a:ln>
          </p:spPr>
          <p:txBody>
            <a:bodyPr>
              <a:spAutoFit/>
            </a:bodyPr>
            <a:lstStyle/>
            <a:p>
              <a:pPr eaLnBrk="1" hangingPunct="1">
                <a:defRPr/>
              </a:pPr>
              <a:r>
                <a:rPr lang="en-CA">
                  <a:latin typeface="Times New Roman" pitchFamily="18" charset="0"/>
                </a:rPr>
                <a:t>1</a:t>
              </a:r>
            </a:p>
            <a:p>
              <a:pPr eaLnBrk="1" hangingPunct="1">
                <a:defRPr/>
              </a:pPr>
              <a:endParaRPr lang="en-CA">
                <a:latin typeface="Times New Roman" pitchFamily="18" charset="0"/>
              </a:endParaRPr>
            </a:p>
          </p:txBody>
        </p:sp>
        <p:pic>
          <p:nvPicPr>
            <p:cNvPr id="40968" name="Picture 6"/>
            <p:cNvPicPr>
              <a:picLocks noChangeAspect="1" noChangeArrowheads="1"/>
            </p:cNvPicPr>
            <p:nvPr/>
          </p:nvPicPr>
          <p:blipFill>
            <a:blip r:embed="rId2" cstate="print"/>
            <a:srcRect/>
            <a:stretch>
              <a:fillRect/>
            </a:stretch>
          </p:blipFill>
          <p:spPr bwMode="auto">
            <a:xfrm>
              <a:off x="76200" y="6248400"/>
              <a:ext cx="2590800" cy="531812"/>
            </a:xfrm>
            <a:prstGeom prst="rect">
              <a:avLst/>
            </a:prstGeom>
            <a:grpFill/>
            <a:ln w="38100">
              <a:noFill/>
              <a:miter lim="800000"/>
              <a:headEnd/>
              <a:tailEnd/>
            </a:ln>
          </p:spPr>
        </p:pic>
      </p:grpSp>
      <p:sp>
        <p:nvSpPr>
          <p:cNvPr id="10" name="Rectangle 9"/>
          <p:cNvSpPr/>
          <p:nvPr/>
        </p:nvSpPr>
        <p:spPr>
          <a:xfrm>
            <a:off x="0" y="5983906"/>
            <a:ext cx="4337662" cy="307777"/>
          </a:xfrm>
          <a:prstGeom prst="rect">
            <a:avLst/>
          </a:prstGeom>
        </p:spPr>
        <p:txBody>
          <a:bodyPr wrap="none">
            <a:spAutoFit/>
          </a:bodyPr>
          <a:lstStyle/>
          <a:p>
            <a:r>
              <a:rPr lang="en-US" sz="1400" dirty="0" smtClean="0"/>
              <a:t>Edmunds CE, et al. </a:t>
            </a:r>
            <a:r>
              <a:rPr lang="en-US" sz="1400" i="1" dirty="0" err="1" smtClean="0"/>
              <a:t>Crit</a:t>
            </a:r>
            <a:r>
              <a:rPr lang="en-US" sz="1400" i="1" dirty="0" smtClean="0"/>
              <a:t> Care Med</a:t>
            </a:r>
            <a:r>
              <a:rPr lang="en-US" sz="1400" dirty="0" smtClean="0"/>
              <a:t>. 2014;42(5):1168-1177.</a:t>
            </a:r>
            <a:endParaRPr lang="en-US"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r>
              <a:rPr lang="en-US" altLang="en-US" smtClean="0"/>
              <a:t>Which Alternative Lipid Emulsion to Use?</a:t>
            </a:r>
          </a:p>
        </p:txBody>
      </p:sp>
      <p:pic>
        <p:nvPicPr>
          <p:cNvPr id="70659" name="Picture 6"/>
          <p:cNvPicPr>
            <a:picLocks noChangeAspect="1" noChangeArrowheads="1"/>
          </p:cNvPicPr>
          <p:nvPr/>
        </p:nvPicPr>
        <p:blipFill>
          <a:blip r:embed="rId2" cstate="print"/>
          <a:srcRect/>
          <a:stretch>
            <a:fillRect/>
          </a:stretch>
        </p:blipFill>
        <p:spPr bwMode="auto">
          <a:xfrm>
            <a:off x="76200" y="6283325"/>
            <a:ext cx="2590800" cy="501650"/>
          </a:xfrm>
          <a:prstGeom prst="rect">
            <a:avLst/>
          </a:prstGeom>
          <a:noFill/>
          <a:ln w="38100">
            <a:solidFill>
              <a:schemeClr val="bg1"/>
            </a:solidFill>
            <a:miter lim="800000"/>
            <a:headEnd/>
            <a:tailEnd/>
          </a:ln>
        </p:spPr>
      </p:pic>
      <p:sp>
        <p:nvSpPr>
          <p:cNvPr id="8" name="Rectangle 7"/>
          <p:cNvSpPr/>
          <p:nvPr/>
        </p:nvSpPr>
        <p:spPr>
          <a:xfrm>
            <a:off x="0" y="5983906"/>
            <a:ext cx="4337662" cy="307777"/>
          </a:xfrm>
          <a:prstGeom prst="rect">
            <a:avLst/>
          </a:prstGeom>
        </p:spPr>
        <p:txBody>
          <a:bodyPr wrap="none">
            <a:spAutoFit/>
          </a:bodyPr>
          <a:lstStyle/>
          <a:p>
            <a:r>
              <a:rPr lang="en-US" sz="1400" dirty="0" smtClean="0"/>
              <a:t>Edmunds CE, et al. </a:t>
            </a:r>
            <a:r>
              <a:rPr lang="en-US" sz="1400" i="1" dirty="0" err="1" smtClean="0"/>
              <a:t>Crit</a:t>
            </a:r>
            <a:r>
              <a:rPr lang="en-US" sz="1400" i="1" dirty="0" smtClean="0"/>
              <a:t> Care Med</a:t>
            </a:r>
            <a:r>
              <a:rPr lang="en-US" sz="1400" dirty="0" smtClean="0"/>
              <a:t>. 2014;42(5):1168-1177.</a:t>
            </a:r>
            <a:endParaRPr lang="en-US" sz="1400" dirty="0"/>
          </a:p>
        </p:txBody>
      </p:sp>
      <p:sp>
        <p:nvSpPr>
          <p:cNvPr id="6" name="TextBox 5"/>
          <p:cNvSpPr txBox="1"/>
          <p:nvPr/>
        </p:nvSpPr>
        <p:spPr>
          <a:xfrm>
            <a:off x="1457326" y="1419225"/>
            <a:ext cx="5019676" cy="584775"/>
          </a:xfrm>
          <a:prstGeom prst="rect">
            <a:avLst/>
          </a:prstGeom>
          <a:noFill/>
          <a:ln w="12700">
            <a:solidFill>
              <a:schemeClr val="tx1"/>
            </a:solidFill>
          </a:ln>
        </p:spPr>
        <p:txBody>
          <a:bodyPr wrap="square" rtlCol="0">
            <a:spAutoFit/>
          </a:bodyPr>
          <a:lstStyle/>
          <a:p>
            <a:pPr algn="ctr"/>
            <a:r>
              <a:rPr lang="en-US" dirty="0" smtClean="0"/>
              <a:t>Total enrolled from INS 2007, 2008, 2009 and 2011</a:t>
            </a:r>
          </a:p>
          <a:p>
            <a:pPr algn="ctr"/>
            <a:r>
              <a:rPr lang="en-US" sz="1400" dirty="0" smtClean="0"/>
              <a:t>12,585 patients</a:t>
            </a:r>
            <a:endParaRPr lang="en-US" sz="1400" dirty="0"/>
          </a:p>
        </p:txBody>
      </p:sp>
      <p:sp>
        <p:nvSpPr>
          <p:cNvPr id="7" name="TextBox 6"/>
          <p:cNvSpPr txBox="1"/>
          <p:nvPr/>
        </p:nvSpPr>
        <p:spPr>
          <a:xfrm>
            <a:off x="4895852" y="2457450"/>
            <a:ext cx="4029074" cy="1384995"/>
          </a:xfrm>
          <a:prstGeom prst="rect">
            <a:avLst/>
          </a:prstGeom>
          <a:noFill/>
          <a:ln w="12700">
            <a:solidFill>
              <a:schemeClr val="tx1"/>
            </a:solidFill>
          </a:ln>
        </p:spPr>
        <p:txBody>
          <a:bodyPr wrap="square" rtlCol="0">
            <a:spAutoFit/>
          </a:bodyPr>
          <a:lstStyle/>
          <a:p>
            <a:r>
              <a:rPr lang="en-US" sz="1200" b="1" dirty="0" smtClean="0"/>
              <a:t>12,134 patients (96.4%) excluded</a:t>
            </a:r>
          </a:p>
          <a:p>
            <a:r>
              <a:rPr lang="en-US" sz="1200" dirty="0" smtClean="0"/>
              <a:t>10,591 (84.2%) patients received EN</a:t>
            </a:r>
          </a:p>
          <a:p>
            <a:r>
              <a:rPr lang="en-US" sz="1200" dirty="0" smtClean="0"/>
              <a:t>1124 (8.9%) patients received neither PN nor EN</a:t>
            </a:r>
          </a:p>
          <a:p>
            <a:r>
              <a:rPr lang="en-US" sz="1200" dirty="0" smtClean="0"/>
              <a:t>258 (2.1%) patients received PN for &lt;5 days</a:t>
            </a:r>
          </a:p>
          <a:p>
            <a:r>
              <a:rPr lang="en-US" sz="1200" dirty="0" smtClean="0"/>
              <a:t>34 (0.03%) patients received an unknown type of IVLE</a:t>
            </a:r>
          </a:p>
          <a:p>
            <a:r>
              <a:rPr lang="en-US" sz="1200" dirty="0" smtClean="0"/>
              <a:t>127 (1.0%) patients changed type of IVLE during their PN course</a:t>
            </a:r>
            <a:endParaRPr lang="en-US" sz="1200" dirty="0"/>
          </a:p>
        </p:txBody>
      </p:sp>
      <p:sp>
        <p:nvSpPr>
          <p:cNvPr id="9" name="TextBox 8"/>
          <p:cNvSpPr txBox="1"/>
          <p:nvPr/>
        </p:nvSpPr>
        <p:spPr>
          <a:xfrm>
            <a:off x="1390650" y="5219700"/>
            <a:ext cx="1181101" cy="584775"/>
          </a:xfrm>
          <a:prstGeom prst="rect">
            <a:avLst/>
          </a:prstGeom>
          <a:noFill/>
          <a:ln w="12700">
            <a:solidFill>
              <a:schemeClr val="tx1"/>
            </a:solidFill>
          </a:ln>
        </p:spPr>
        <p:txBody>
          <a:bodyPr wrap="square" rtlCol="0">
            <a:spAutoFit/>
          </a:bodyPr>
          <a:lstStyle/>
          <a:p>
            <a:pPr algn="ctr"/>
            <a:r>
              <a:rPr lang="en-US" dirty="0" smtClean="0"/>
              <a:t>Lipid free</a:t>
            </a:r>
          </a:p>
          <a:p>
            <a:pPr algn="ctr"/>
            <a:r>
              <a:rPr lang="en-US" sz="1400" dirty="0" smtClean="0"/>
              <a:t>70 patients</a:t>
            </a:r>
            <a:endParaRPr lang="en-US" sz="1400" dirty="0"/>
          </a:p>
        </p:txBody>
      </p:sp>
      <p:sp>
        <p:nvSpPr>
          <p:cNvPr id="12" name="TextBox 11"/>
          <p:cNvSpPr txBox="1"/>
          <p:nvPr/>
        </p:nvSpPr>
        <p:spPr>
          <a:xfrm>
            <a:off x="2686052" y="5219700"/>
            <a:ext cx="1295398" cy="584775"/>
          </a:xfrm>
          <a:prstGeom prst="rect">
            <a:avLst/>
          </a:prstGeom>
          <a:noFill/>
          <a:ln w="12700">
            <a:solidFill>
              <a:schemeClr val="tx1"/>
            </a:solidFill>
          </a:ln>
        </p:spPr>
        <p:txBody>
          <a:bodyPr wrap="square" rtlCol="0">
            <a:spAutoFit/>
          </a:bodyPr>
          <a:lstStyle/>
          <a:p>
            <a:pPr algn="ctr"/>
            <a:r>
              <a:rPr lang="en-US" dirty="0" smtClean="0"/>
              <a:t>Soybean oil</a:t>
            </a:r>
          </a:p>
          <a:p>
            <a:pPr algn="ctr"/>
            <a:r>
              <a:rPr lang="en-US" sz="1400" dirty="0" smtClean="0"/>
              <a:t>223 patients</a:t>
            </a:r>
            <a:endParaRPr lang="en-US" sz="1400" dirty="0"/>
          </a:p>
        </p:txBody>
      </p:sp>
      <p:sp>
        <p:nvSpPr>
          <p:cNvPr id="13" name="TextBox 12"/>
          <p:cNvSpPr txBox="1"/>
          <p:nvPr/>
        </p:nvSpPr>
        <p:spPr>
          <a:xfrm>
            <a:off x="2847975" y="4114800"/>
            <a:ext cx="2247900" cy="584775"/>
          </a:xfrm>
          <a:prstGeom prst="rect">
            <a:avLst/>
          </a:prstGeom>
          <a:noFill/>
          <a:ln w="12700">
            <a:solidFill>
              <a:schemeClr val="tx1"/>
            </a:solidFill>
          </a:ln>
        </p:spPr>
        <p:txBody>
          <a:bodyPr wrap="square" rtlCol="0">
            <a:spAutoFit/>
          </a:bodyPr>
          <a:lstStyle/>
          <a:p>
            <a:pPr algn="ctr"/>
            <a:r>
              <a:rPr lang="en-US" dirty="0" smtClean="0"/>
              <a:t>Total Included</a:t>
            </a:r>
          </a:p>
          <a:p>
            <a:pPr algn="ctr"/>
            <a:r>
              <a:rPr lang="en-US" sz="1400" dirty="0" smtClean="0"/>
              <a:t>451 patients</a:t>
            </a:r>
            <a:endParaRPr lang="en-US" sz="1400" dirty="0"/>
          </a:p>
        </p:txBody>
      </p:sp>
      <p:sp>
        <p:nvSpPr>
          <p:cNvPr id="14" name="TextBox 13"/>
          <p:cNvSpPr txBox="1"/>
          <p:nvPr/>
        </p:nvSpPr>
        <p:spPr>
          <a:xfrm>
            <a:off x="4048127" y="5219700"/>
            <a:ext cx="1190623" cy="584775"/>
          </a:xfrm>
          <a:prstGeom prst="rect">
            <a:avLst/>
          </a:prstGeom>
          <a:noFill/>
          <a:ln w="12700">
            <a:solidFill>
              <a:schemeClr val="tx1"/>
            </a:solidFill>
          </a:ln>
        </p:spPr>
        <p:txBody>
          <a:bodyPr wrap="square" rtlCol="0">
            <a:spAutoFit/>
          </a:bodyPr>
          <a:lstStyle/>
          <a:p>
            <a:pPr algn="ctr"/>
            <a:r>
              <a:rPr lang="en-US" dirty="0" smtClean="0"/>
              <a:t>MCT oil</a:t>
            </a:r>
          </a:p>
          <a:p>
            <a:pPr algn="ctr"/>
            <a:r>
              <a:rPr lang="en-US" sz="1400" dirty="0" smtClean="0"/>
              <a:t>65 patients</a:t>
            </a:r>
            <a:endParaRPr lang="en-US" sz="1400" dirty="0"/>
          </a:p>
        </p:txBody>
      </p:sp>
      <p:sp>
        <p:nvSpPr>
          <p:cNvPr id="15" name="TextBox 14"/>
          <p:cNvSpPr txBox="1"/>
          <p:nvPr/>
        </p:nvSpPr>
        <p:spPr>
          <a:xfrm>
            <a:off x="5343527" y="5219700"/>
            <a:ext cx="1190623" cy="584775"/>
          </a:xfrm>
          <a:prstGeom prst="rect">
            <a:avLst/>
          </a:prstGeom>
          <a:noFill/>
          <a:ln w="12700">
            <a:solidFill>
              <a:schemeClr val="tx1"/>
            </a:solidFill>
          </a:ln>
        </p:spPr>
        <p:txBody>
          <a:bodyPr wrap="square" rtlCol="0">
            <a:spAutoFit/>
          </a:bodyPr>
          <a:lstStyle/>
          <a:p>
            <a:pPr algn="ctr"/>
            <a:r>
              <a:rPr lang="en-US" dirty="0" smtClean="0"/>
              <a:t>Olive oil</a:t>
            </a:r>
          </a:p>
          <a:p>
            <a:pPr algn="ctr"/>
            <a:r>
              <a:rPr lang="en-US" sz="1400" dirty="0" smtClean="0"/>
              <a:t>74 patients</a:t>
            </a:r>
            <a:endParaRPr lang="en-US" sz="1400" dirty="0"/>
          </a:p>
        </p:txBody>
      </p:sp>
      <p:sp>
        <p:nvSpPr>
          <p:cNvPr id="16" name="TextBox 15"/>
          <p:cNvSpPr txBox="1"/>
          <p:nvPr/>
        </p:nvSpPr>
        <p:spPr>
          <a:xfrm>
            <a:off x="6734177" y="5219700"/>
            <a:ext cx="1190623" cy="584775"/>
          </a:xfrm>
          <a:prstGeom prst="rect">
            <a:avLst/>
          </a:prstGeom>
          <a:noFill/>
          <a:ln w="12700">
            <a:solidFill>
              <a:schemeClr val="tx1"/>
            </a:solidFill>
          </a:ln>
        </p:spPr>
        <p:txBody>
          <a:bodyPr wrap="square" rtlCol="0">
            <a:spAutoFit/>
          </a:bodyPr>
          <a:lstStyle/>
          <a:p>
            <a:pPr algn="ctr"/>
            <a:r>
              <a:rPr lang="en-US" dirty="0" smtClean="0"/>
              <a:t>Fish oil</a:t>
            </a:r>
          </a:p>
          <a:p>
            <a:pPr algn="ctr"/>
            <a:r>
              <a:rPr lang="en-US" sz="1400" dirty="0" smtClean="0"/>
              <a:t>19 patients</a:t>
            </a:r>
            <a:endParaRPr lang="en-US" sz="1400" dirty="0"/>
          </a:p>
        </p:txBody>
      </p:sp>
      <p:cxnSp>
        <p:nvCxnSpPr>
          <p:cNvPr id="18" name="Straight Arrow Connector 17"/>
          <p:cNvCxnSpPr/>
          <p:nvPr/>
        </p:nvCxnSpPr>
        <p:spPr>
          <a:xfrm>
            <a:off x="3974123" y="2016369"/>
            <a:ext cx="0" cy="20933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81450" y="3057525"/>
            <a:ext cx="89535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71925" y="4690049"/>
            <a:ext cx="1" cy="234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71675" y="4919662"/>
            <a:ext cx="533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970575" y="4914900"/>
            <a:ext cx="0" cy="2952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33750" y="4914900"/>
            <a:ext cx="0" cy="2952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629150" y="4914900"/>
            <a:ext cx="0" cy="2952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924550" y="4914900"/>
            <a:ext cx="0" cy="2952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305675" y="4914900"/>
            <a:ext cx="0" cy="2952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fontScale="90000"/>
          </a:bodyPr>
          <a:lstStyle/>
          <a:p>
            <a:r>
              <a:rPr lang="en-US" altLang="en-US" dirty="0" smtClean="0"/>
              <a:t>Which Alternative Lipid Emulsion to Use?</a:t>
            </a:r>
          </a:p>
        </p:txBody>
      </p:sp>
      <p:pic>
        <p:nvPicPr>
          <p:cNvPr id="71683" name="Picture 6"/>
          <p:cNvPicPr>
            <a:picLocks noChangeAspect="1" noChangeArrowheads="1"/>
          </p:cNvPicPr>
          <p:nvPr/>
        </p:nvPicPr>
        <p:blipFill>
          <a:blip r:embed="rId2" cstate="print"/>
          <a:srcRect/>
          <a:stretch>
            <a:fillRect/>
          </a:stretch>
        </p:blipFill>
        <p:spPr bwMode="auto">
          <a:xfrm>
            <a:off x="76200" y="6283325"/>
            <a:ext cx="2590800" cy="501650"/>
          </a:xfrm>
          <a:prstGeom prst="rect">
            <a:avLst/>
          </a:prstGeom>
          <a:noFill/>
          <a:ln w="38100">
            <a:noFill/>
            <a:miter lim="800000"/>
            <a:headEnd/>
            <a:tailEnd/>
          </a:ln>
        </p:spPr>
      </p:pic>
      <p:sp>
        <p:nvSpPr>
          <p:cNvPr id="71685" name="TextBox 14"/>
          <p:cNvSpPr txBox="1">
            <a:spLocks noChangeArrowheads="1"/>
          </p:cNvSpPr>
          <p:nvPr/>
        </p:nvSpPr>
        <p:spPr bwMode="auto">
          <a:xfrm>
            <a:off x="6781800" y="3562350"/>
            <a:ext cx="1600200" cy="307975"/>
          </a:xfrm>
          <a:prstGeom prst="rect">
            <a:avLst/>
          </a:prstGeom>
          <a:noFill/>
          <a:ln w="9525">
            <a:noFill/>
            <a:miter lim="800000"/>
            <a:headEnd/>
            <a:tailEnd/>
          </a:ln>
        </p:spPr>
        <p:txBody>
          <a:bodyPr>
            <a:spAutoFit/>
          </a:bodyPr>
          <a:lstStyle/>
          <a:p>
            <a:pPr eaLnBrk="1" hangingPunct="1"/>
            <a:r>
              <a:rPr lang="en-US" altLang="en-US" sz="1400">
                <a:solidFill>
                  <a:schemeClr val="tx2"/>
                </a:solidFill>
              </a:rPr>
              <a:t>Soybean</a:t>
            </a:r>
          </a:p>
        </p:txBody>
      </p:sp>
      <p:sp>
        <p:nvSpPr>
          <p:cNvPr id="71686" name="TextBox 16"/>
          <p:cNvSpPr txBox="1">
            <a:spLocks noChangeArrowheads="1"/>
          </p:cNvSpPr>
          <p:nvPr/>
        </p:nvSpPr>
        <p:spPr bwMode="auto">
          <a:xfrm>
            <a:off x="6781800" y="1200150"/>
            <a:ext cx="1600200" cy="1169988"/>
          </a:xfrm>
          <a:prstGeom prst="rect">
            <a:avLst/>
          </a:prstGeom>
          <a:solidFill>
            <a:schemeClr val="bg1"/>
          </a:solidFill>
          <a:ln w="9525">
            <a:noFill/>
            <a:miter lim="800000"/>
            <a:headEnd/>
            <a:tailEnd/>
          </a:ln>
        </p:spPr>
        <p:txBody>
          <a:bodyPr>
            <a:spAutoFit/>
          </a:bodyPr>
          <a:lstStyle/>
          <a:p>
            <a:pPr eaLnBrk="1" hangingPunct="1"/>
            <a:endParaRPr lang="en-US" altLang="en-US" sz="1400">
              <a:solidFill>
                <a:schemeClr val="tx2"/>
              </a:solidFill>
            </a:endParaRPr>
          </a:p>
          <a:p>
            <a:pPr eaLnBrk="1" hangingPunct="1"/>
            <a:endParaRPr lang="en-US" altLang="en-US" sz="1400">
              <a:solidFill>
                <a:schemeClr val="tx2"/>
              </a:solidFill>
            </a:endParaRPr>
          </a:p>
          <a:p>
            <a:pPr eaLnBrk="1" hangingPunct="1"/>
            <a:r>
              <a:rPr lang="en-US" altLang="en-US" sz="1400">
                <a:solidFill>
                  <a:schemeClr val="tx2"/>
                </a:solidFill>
              </a:rPr>
              <a:t>Fish Oil</a:t>
            </a:r>
          </a:p>
          <a:p>
            <a:pPr eaLnBrk="1" hangingPunct="1"/>
            <a:endParaRPr lang="en-US" altLang="en-US" sz="1400">
              <a:solidFill>
                <a:schemeClr val="tx2"/>
              </a:solidFill>
            </a:endParaRPr>
          </a:p>
          <a:p>
            <a:pPr eaLnBrk="1" hangingPunct="1"/>
            <a:endParaRPr lang="en-US" altLang="en-US" sz="1400">
              <a:solidFill>
                <a:schemeClr val="tx2"/>
              </a:solidFill>
            </a:endParaRPr>
          </a:p>
        </p:txBody>
      </p:sp>
      <p:sp>
        <p:nvSpPr>
          <p:cNvPr id="71687" name="TextBox 17"/>
          <p:cNvSpPr txBox="1">
            <a:spLocks noChangeArrowheads="1"/>
          </p:cNvSpPr>
          <p:nvPr/>
        </p:nvSpPr>
        <p:spPr bwMode="auto">
          <a:xfrm>
            <a:off x="6781800" y="2571750"/>
            <a:ext cx="1600200" cy="307975"/>
          </a:xfrm>
          <a:prstGeom prst="rect">
            <a:avLst/>
          </a:prstGeom>
          <a:noFill/>
          <a:ln w="9525">
            <a:noFill/>
            <a:miter lim="800000"/>
            <a:headEnd/>
            <a:tailEnd/>
          </a:ln>
        </p:spPr>
        <p:txBody>
          <a:bodyPr>
            <a:spAutoFit/>
          </a:bodyPr>
          <a:lstStyle/>
          <a:p>
            <a:pPr eaLnBrk="1" hangingPunct="1"/>
            <a:r>
              <a:rPr lang="en-US" altLang="en-US" sz="1400">
                <a:solidFill>
                  <a:schemeClr val="tx2"/>
                </a:solidFill>
              </a:rPr>
              <a:t>Olive Oil</a:t>
            </a:r>
          </a:p>
        </p:txBody>
      </p:sp>
      <p:sp>
        <p:nvSpPr>
          <p:cNvPr id="71688" name="TextBox 18"/>
          <p:cNvSpPr txBox="1">
            <a:spLocks noChangeArrowheads="1"/>
          </p:cNvSpPr>
          <p:nvPr/>
        </p:nvSpPr>
        <p:spPr bwMode="auto">
          <a:xfrm>
            <a:off x="6781800" y="3105150"/>
            <a:ext cx="1600200" cy="307975"/>
          </a:xfrm>
          <a:prstGeom prst="rect">
            <a:avLst/>
          </a:prstGeom>
          <a:noFill/>
          <a:ln w="9525">
            <a:noFill/>
            <a:miter lim="800000"/>
            <a:headEnd/>
            <a:tailEnd/>
          </a:ln>
        </p:spPr>
        <p:txBody>
          <a:bodyPr>
            <a:spAutoFit/>
          </a:bodyPr>
          <a:lstStyle/>
          <a:p>
            <a:pPr eaLnBrk="1" hangingPunct="1"/>
            <a:r>
              <a:rPr lang="en-US" altLang="en-US" sz="1400">
                <a:solidFill>
                  <a:schemeClr val="tx2"/>
                </a:solidFill>
              </a:rPr>
              <a:t>Lipid Free</a:t>
            </a:r>
          </a:p>
        </p:txBody>
      </p:sp>
      <p:sp>
        <p:nvSpPr>
          <p:cNvPr id="71689" name="TextBox 19"/>
          <p:cNvSpPr txBox="1">
            <a:spLocks noChangeArrowheads="1"/>
          </p:cNvSpPr>
          <p:nvPr/>
        </p:nvSpPr>
        <p:spPr bwMode="auto">
          <a:xfrm>
            <a:off x="6858000" y="3333750"/>
            <a:ext cx="1600200" cy="307975"/>
          </a:xfrm>
          <a:prstGeom prst="rect">
            <a:avLst/>
          </a:prstGeom>
          <a:noFill/>
          <a:ln w="9525">
            <a:noFill/>
            <a:miter lim="800000"/>
            <a:headEnd/>
            <a:tailEnd/>
          </a:ln>
        </p:spPr>
        <p:txBody>
          <a:bodyPr>
            <a:spAutoFit/>
          </a:bodyPr>
          <a:lstStyle/>
          <a:p>
            <a:pPr eaLnBrk="1" hangingPunct="1"/>
            <a:r>
              <a:rPr lang="en-US" altLang="en-US" sz="1400">
                <a:solidFill>
                  <a:schemeClr val="tx2"/>
                </a:solidFill>
              </a:rPr>
              <a:t>MCT</a:t>
            </a:r>
          </a:p>
        </p:txBody>
      </p:sp>
      <p:grpSp>
        <p:nvGrpSpPr>
          <p:cNvPr id="11" name="Group 7"/>
          <p:cNvGrpSpPr/>
          <p:nvPr/>
        </p:nvGrpSpPr>
        <p:grpSpPr>
          <a:xfrm>
            <a:off x="1657350" y="1254125"/>
            <a:ext cx="5429359" cy="4670227"/>
            <a:chOff x="4149090" y="1819275"/>
            <a:chExt cx="4620369" cy="4222552"/>
          </a:xfrm>
        </p:grpSpPr>
        <p:cxnSp>
          <p:nvCxnSpPr>
            <p:cNvPr id="12" name="Straight Connector 11"/>
            <p:cNvCxnSpPr/>
            <p:nvPr/>
          </p:nvCxnSpPr>
          <p:spPr>
            <a:xfrm>
              <a:off x="4970145" y="1819275"/>
              <a:ext cx="19050" cy="3505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79670" y="5324475"/>
              <a:ext cx="3743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46320" y="2000250"/>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74895" y="2628900"/>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65370" y="3257550"/>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65370" y="3876675"/>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74895" y="4514850"/>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93945" y="5153025"/>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113020" y="5387340"/>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665470" y="5387340"/>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236970" y="5387340"/>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89420" y="5387340"/>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7351395" y="5387340"/>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903845" y="5387340"/>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8456295" y="5387340"/>
              <a:ext cx="1143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27370" y="5734050"/>
              <a:ext cx="2206053" cy="307777"/>
            </a:xfrm>
            <a:prstGeom prst="rect">
              <a:avLst/>
            </a:prstGeom>
            <a:noFill/>
          </p:spPr>
          <p:txBody>
            <a:bodyPr wrap="none" rtlCol="0">
              <a:spAutoFit/>
            </a:bodyPr>
            <a:lstStyle/>
            <a:p>
              <a:r>
                <a:rPr lang="en-US" sz="1400" dirty="0" smtClean="0"/>
                <a:t>Days from Admission to ICU</a:t>
              </a:r>
              <a:endParaRPr lang="en-US" sz="1400" dirty="0"/>
            </a:p>
          </p:txBody>
        </p:sp>
        <p:sp>
          <p:nvSpPr>
            <p:cNvPr id="28" name="TextBox 27"/>
            <p:cNvSpPr txBox="1"/>
            <p:nvPr/>
          </p:nvSpPr>
          <p:spPr>
            <a:xfrm>
              <a:off x="4968240" y="5448300"/>
              <a:ext cx="412292" cy="307777"/>
            </a:xfrm>
            <a:prstGeom prst="rect">
              <a:avLst/>
            </a:prstGeom>
            <a:noFill/>
          </p:spPr>
          <p:txBody>
            <a:bodyPr wrap="none" rtlCol="0">
              <a:spAutoFit/>
            </a:bodyPr>
            <a:lstStyle/>
            <a:p>
              <a:r>
                <a:rPr lang="en-US" sz="1400" dirty="0" smtClean="0"/>
                <a:t>0.0</a:t>
              </a:r>
              <a:endParaRPr lang="en-US" sz="1400" dirty="0"/>
            </a:p>
          </p:txBody>
        </p:sp>
        <p:sp>
          <p:nvSpPr>
            <p:cNvPr id="29" name="TextBox 28"/>
            <p:cNvSpPr txBox="1"/>
            <p:nvPr/>
          </p:nvSpPr>
          <p:spPr>
            <a:xfrm>
              <a:off x="5463540" y="5448300"/>
              <a:ext cx="503664" cy="307777"/>
            </a:xfrm>
            <a:prstGeom prst="rect">
              <a:avLst/>
            </a:prstGeom>
            <a:noFill/>
          </p:spPr>
          <p:txBody>
            <a:bodyPr wrap="none" rtlCol="0">
              <a:spAutoFit/>
            </a:bodyPr>
            <a:lstStyle/>
            <a:p>
              <a:r>
                <a:rPr lang="en-US" sz="1400" dirty="0" smtClean="0"/>
                <a:t>10.0</a:t>
              </a:r>
              <a:endParaRPr lang="en-US" sz="1400" dirty="0"/>
            </a:p>
          </p:txBody>
        </p:sp>
        <p:sp>
          <p:nvSpPr>
            <p:cNvPr id="30" name="TextBox 29"/>
            <p:cNvSpPr txBox="1"/>
            <p:nvPr/>
          </p:nvSpPr>
          <p:spPr>
            <a:xfrm>
              <a:off x="6040755" y="5448300"/>
              <a:ext cx="503664" cy="307777"/>
            </a:xfrm>
            <a:prstGeom prst="rect">
              <a:avLst/>
            </a:prstGeom>
            <a:noFill/>
          </p:spPr>
          <p:txBody>
            <a:bodyPr wrap="none" rtlCol="0">
              <a:spAutoFit/>
            </a:bodyPr>
            <a:lstStyle/>
            <a:p>
              <a:r>
                <a:rPr lang="en-US" sz="1400" dirty="0" smtClean="0"/>
                <a:t>20.0</a:t>
              </a:r>
              <a:endParaRPr lang="en-US" sz="1400" dirty="0"/>
            </a:p>
          </p:txBody>
        </p:sp>
        <p:sp>
          <p:nvSpPr>
            <p:cNvPr id="31" name="TextBox 30"/>
            <p:cNvSpPr txBox="1"/>
            <p:nvPr/>
          </p:nvSpPr>
          <p:spPr>
            <a:xfrm>
              <a:off x="6598920" y="5448300"/>
              <a:ext cx="503664" cy="307777"/>
            </a:xfrm>
            <a:prstGeom prst="rect">
              <a:avLst/>
            </a:prstGeom>
            <a:noFill/>
          </p:spPr>
          <p:txBody>
            <a:bodyPr wrap="none" rtlCol="0">
              <a:spAutoFit/>
            </a:bodyPr>
            <a:lstStyle/>
            <a:p>
              <a:r>
                <a:rPr lang="en-US" sz="1400" dirty="0" smtClean="0"/>
                <a:t>30.0</a:t>
              </a:r>
              <a:endParaRPr lang="en-US" sz="1400" dirty="0"/>
            </a:p>
          </p:txBody>
        </p:sp>
        <p:sp>
          <p:nvSpPr>
            <p:cNvPr id="32" name="TextBox 31"/>
            <p:cNvSpPr txBox="1"/>
            <p:nvPr/>
          </p:nvSpPr>
          <p:spPr>
            <a:xfrm>
              <a:off x="7160895" y="5448300"/>
              <a:ext cx="503664" cy="307777"/>
            </a:xfrm>
            <a:prstGeom prst="rect">
              <a:avLst/>
            </a:prstGeom>
            <a:noFill/>
          </p:spPr>
          <p:txBody>
            <a:bodyPr wrap="none" rtlCol="0">
              <a:spAutoFit/>
            </a:bodyPr>
            <a:lstStyle/>
            <a:p>
              <a:r>
                <a:rPr lang="en-US" sz="1400" dirty="0" smtClean="0"/>
                <a:t>40.0</a:t>
              </a:r>
              <a:endParaRPr lang="en-US" sz="1400" dirty="0"/>
            </a:p>
          </p:txBody>
        </p:sp>
        <p:sp>
          <p:nvSpPr>
            <p:cNvPr id="33" name="TextBox 32"/>
            <p:cNvSpPr txBox="1"/>
            <p:nvPr/>
          </p:nvSpPr>
          <p:spPr>
            <a:xfrm>
              <a:off x="7722870" y="5448300"/>
              <a:ext cx="503664" cy="307777"/>
            </a:xfrm>
            <a:prstGeom prst="rect">
              <a:avLst/>
            </a:prstGeom>
            <a:noFill/>
          </p:spPr>
          <p:txBody>
            <a:bodyPr wrap="none" rtlCol="0">
              <a:spAutoFit/>
            </a:bodyPr>
            <a:lstStyle/>
            <a:p>
              <a:r>
                <a:rPr lang="en-US" sz="1400" dirty="0" smtClean="0"/>
                <a:t>50.0</a:t>
              </a:r>
              <a:endParaRPr lang="en-US" sz="1400" dirty="0"/>
            </a:p>
          </p:txBody>
        </p:sp>
        <p:sp>
          <p:nvSpPr>
            <p:cNvPr id="34" name="TextBox 33"/>
            <p:cNvSpPr txBox="1"/>
            <p:nvPr/>
          </p:nvSpPr>
          <p:spPr>
            <a:xfrm>
              <a:off x="8265795" y="5448300"/>
              <a:ext cx="503664" cy="307777"/>
            </a:xfrm>
            <a:prstGeom prst="rect">
              <a:avLst/>
            </a:prstGeom>
            <a:noFill/>
          </p:spPr>
          <p:txBody>
            <a:bodyPr wrap="none" rtlCol="0">
              <a:spAutoFit/>
            </a:bodyPr>
            <a:lstStyle/>
            <a:p>
              <a:r>
                <a:rPr lang="en-US" sz="1400" dirty="0" smtClean="0"/>
                <a:t>60.0</a:t>
              </a:r>
              <a:endParaRPr lang="en-US" sz="1400" dirty="0"/>
            </a:p>
          </p:txBody>
        </p:sp>
        <p:sp>
          <p:nvSpPr>
            <p:cNvPr id="35" name="TextBox 34"/>
            <p:cNvSpPr txBox="1"/>
            <p:nvPr/>
          </p:nvSpPr>
          <p:spPr>
            <a:xfrm>
              <a:off x="4598670" y="4996815"/>
              <a:ext cx="276038" cy="307777"/>
            </a:xfrm>
            <a:prstGeom prst="rect">
              <a:avLst/>
            </a:prstGeom>
            <a:noFill/>
          </p:spPr>
          <p:txBody>
            <a:bodyPr wrap="none" rtlCol="0">
              <a:spAutoFit/>
            </a:bodyPr>
            <a:lstStyle/>
            <a:p>
              <a:r>
                <a:rPr lang="en-US" sz="1400" dirty="0" smtClean="0"/>
                <a:t>0</a:t>
              </a:r>
              <a:endParaRPr lang="en-US" sz="1400" dirty="0"/>
            </a:p>
          </p:txBody>
        </p:sp>
        <p:sp>
          <p:nvSpPr>
            <p:cNvPr id="36" name="TextBox 35"/>
            <p:cNvSpPr txBox="1"/>
            <p:nvPr/>
          </p:nvSpPr>
          <p:spPr>
            <a:xfrm>
              <a:off x="4598670" y="4366260"/>
              <a:ext cx="276038" cy="307777"/>
            </a:xfrm>
            <a:prstGeom prst="rect">
              <a:avLst/>
            </a:prstGeom>
            <a:noFill/>
          </p:spPr>
          <p:txBody>
            <a:bodyPr wrap="none" rtlCol="0">
              <a:spAutoFit/>
            </a:bodyPr>
            <a:lstStyle/>
            <a:p>
              <a:r>
                <a:rPr lang="en-US" sz="1400" dirty="0" smtClean="0"/>
                <a:t>1</a:t>
              </a:r>
              <a:endParaRPr lang="en-US" sz="1400" dirty="0"/>
            </a:p>
          </p:txBody>
        </p:sp>
        <p:sp>
          <p:nvSpPr>
            <p:cNvPr id="37" name="TextBox 36"/>
            <p:cNvSpPr txBox="1"/>
            <p:nvPr/>
          </p:nvSpPr>
          <p:spPr>
            <a:xfrm>
              <a:off x="4598670" y="3726180"/>
              <a:ext cx="276038" cy="307777"/>
            </a:xfrm>
            <a:prstGeom prst="rect">
              <a:avLst/>
            </a:prstGeom>
            <a:noFill/>
          </p:spPr>
          <p:txBody>
            <a:bodyPr wrap="none" rtlCol="0">
              <a:spAutoFit/>
            </a:bodyPr>
            <a:lstStyle/>
            <a:p>
              <a:r>
                <a:rPr lang="en-US" sz="1400" dirty="0" smtClean="0"/>
                <a:t>2</a:t>
              </a:r>
              <a:endParaRPr lang="en-US" sz="1400" dirty="0"/>
            </a:p>
          </p:txBody>
        </p:sp>
        <p:sp>
          <p:nvSpPr>
            <p:cNvPr id="38" name="TextBox 37"/>
            <p:cNvSpPr txBox="1"/>
            <p:nvPr/>
          </p:nvSpPr>
          <p:spPr>
            <a:xfrm>
              <a:off x="4598670" y="3107055"/>
              <a:ext cx="276038" cy="307777"/>
            </a:xfrm>
            <a:prstGeom prst="rect">
              <a:avLst/>
            </a:prstGeom>
            <a:noFill/>
          </p:spPr>
          <p:txBody>
            <a:bodyPr wrap="none" rtlCol="0">
              <a:spAutoFit/>
            </a:bodyPr>
            <a:lstStyle/>
            <a:p>
              <a:r>
                <a:rPr lang="en-US" sz="1400" dirty="0" smtClean="0"/>
                <a:t>3</a:t>
              </a:r>
              <a:endParaRPr lang="en-US" sz="1400" dirty="0"/>
            </a:p>
          </p:txBody>
        </p:sp>
        <p:sp>
          <p:nvSpPr>
            <p:cNvPr id="39" name="TextBox 38"/>
            <p:cNvSpPr txBox="1"/>
            <p:nvPr/>
          </p:nvSpPr>
          <p:spPr>
            <a:xfrm>
              <a:off x="4598670" y="2486025"/>
              <a:ext cx="276038" cy="307777"/>
            </a:xfrm>
            <a:prstGeom prst="rect">
              <a:avLst/>
            </a:prstGeom>
            <a:noFill/>
          </p:spPr>
          <p:txBody>
            <a:bodyPr wrap="none" rtlCol="0">
              <a:spAutoFit/>
            </a:bodyPr>
            <a:lstStyle/>
            <a:p>
              <a:r>
                <a:rPr lang="en-US" sz="1400" dirty="0" smtClean="0"/>
                <a:t>4</a:t>
              </a:r>
              <a:endParaRPr lang="en-US" sz="1400" dirty="0"/>
            </a:p>
          </p:txBody>
        </p:sp>
        <p:sp>
          <p:nvSpPr>
            <p:cNvPr id="40" name="TextBox 39"/>
            <p:cNvSpPr txBox="1"/>
            <p:nvPr/>
          </p:nvSpPr>
          <p:spPr>
            <a:xfrm>
              <a:off x="4598670" y="1859280"/>
              <a:ext cx="276038" cy="307777"/>
            </a:xfrm>
            <a:prstGeom prst="rect">
              <a:avLst/>
            </a:prstGeom>
            <a:noFill/>
          </p:spPr>
          <p:txBody>
            <a:bodyPr wrap="none" rtlCol="0">
              <a:spAutoFit/>
            </a:bodyPr>
            <a:lstStyle/>
            <a:p>
              <a:r>
                <a:rPr lang="en-US" sz="1400" dirty="0" smtClean="0"/>
                <a:t>5</a:t>
              </a:r>
              <a:endParaRPr lang="en-US" sz="1400" dirty="0"/>
            </a:p>
          </p:txBody>
        </p:sp>
        <p:sp>
          <p:nvSpPr>
            <p:cNvPr id="41" name="TextBox 40"/>
            <p:cNvSpPr txBox="1"/>
            <p:nvPr/>
          </p:nvSpPr>
          <p:spPr>
            <a:xfrm>
              <a:off x="4149090" y="2324100"/>
              <a:ext cx="615553" cy="2870002"/>
            </a:xfrm>
            <a:prstGeom prst="rect">
              <a:avLst/>
            </a:prstGeom>
            <a:noFill/>
          </p:spPr>
          <p:txBody>
            <a:bodyPr vert="vert270" wrap="square" rtlCol="0">
              <a:spAutoFit/>
            </a:bodyPr>
            <a:lstStyle/>
            <a:p>
              <a:pPr algn="ctr"/>
              <a:r>
                <a:rPr lang="en-US" sz="1400" dirty="0" smtClean="0"/>
                <a:t>Cumulative Likelihood of Being Discharged from ICU</a:t>
              </a:r>
              <a:endParaRPr lang="en-US" sz="1400" dirty="0"/>
            </a:p>
          </p:txBody>
        </p:sp>
        <p:sp>
          <p:nvSpPr>
            <p:cNvPr id="47" name="Freeform 46"/>
            <p:cNvSpPr/>
            <p:nvPr/>
          </p:nvSpPr>
          <p:spPr>
            <a:xfrm>
              <a:off x="5359205" y="4009292"/>
              <a:ext cx="3106615" cy="1125416"/>
            </a:xfrm>
            <a:custGeom>
              <a:avLst/>
              <a:gdLst>
                <a:gd name="connsiteX0" fmla="*/ 0 w 3106615"/>
                <a:gd name="connsiteY0" fmla="*/ 1125416 h 1125416"/>
                <a:gd name="connsiteX1" fmla="*/ 164123 w 3106615"/>
                <a:gd name="connsiteY1" fmla="*/ 1037493 h 1125416"/>
                <a:gd name="connsiteX2" fmla="*/ 281353 w 3106615"/>
                <a:gd name="connsiteY2" fmla="*/ 949570 h 1125416"/>
                <a:gd name="connsiteX3" fmla="*/ 381000 w 3106615"/>
                <a:gd name="connsiteY3" fmla="*/ 844062 h 1125416"/>
                <a:gd name="connsiteX4" fmla="*/ 498230 w 3106615"/>
                <a:gd name="connsiteY4" fmla="*/ 779585 h 1125416"/>
                <a:gd name="connsiteX5" fmla="*/ 703384 w 3106615"/>
                <a:gd name="connsiteY5" fmla="*/ 709246 h 1125416"/>
                <a:gd name="connsiteX6" fmla="*/ 738553 w 3106615"/>
                <a:gd name="connsiteY6" fmla="*/ 662354 h 1125416"/>
                <a:gd name="connsiteX7" fmla="*/ 808892 w 3106615"/>
                <a:gd name="connsiteY7" fmla="*/ 638908 h 1125416"/>
                <a:gd name="connsiteX8" fmla="*/ 832338 w 3106615"/>
                <a:gd name="connsiteY8" fmla="*/ 621323 h 1125416"/>
                <a:gd name="connsiteX9" fmla="*/ 984738 w 3106615"/>
                <a:gd name="connsiteY9" fmla="*/ 615462 h 1125416"/>
                <a:gd name="connsiteX10" fmla="*/ 984738 w 3106615"/>
                <a:gd name="connsiteY10" fmla="*/ 615462 h 1125416"/>
                <a:gd name="connsiteX11" fmla="*/ 1072661 w 3106615"/>
                <a:gd name="connsiteY11" fmla="*/ 550985 h 1125416"/>
                <a:gd name="connsiteX12" fmla="*/ 1154723 w 3106615"/>
                <a:gd name="connsiteY12" fmla="*/ 515816 h 1125416"/>
                <a:gd name="connsiteX13" fmla="*/ 1283677 w 3106615"/>
                <a:gd name="connsiteY13" fmla="*/ 498231 h 1125416"/>
                <a:gd name="connsiteX14" fmla="*/ 1377461 w 3106615"/>
                <a:gd name="connsiteY14" fmla="*/ 468923 h 1125416"/>
                <a:gd name="connsiteX15" fmla="*/ 1430215 w 3106615"/>
                <a:gd name="connsiteY15" fmla="*/ 439616 h 1125416"/>
                <a:gd name="connsiteX16" fmla="*/ 1512277 w 3106615"/>
                <a:gd name="connsiteY16" fmla="*/ 416170 h 1125416"/>
                <a:gd name="connsiteX17" fmla="*/ 1529861 w 3106615"/>
                <a:gd name="connsiteY17" fmla="*/ 416170 h 1125416"/>
                <a:gd name="connsiteX18" fmla="*/ 1570892 w 3106615"/>
                <a:gd name="connsiteY18" fmla="*/ 381000 h 1125416"/>
                <a:gd name="connsiteX19" fmla="*/ 1617784 w 3106615"/>
                <a:gd name="connsiteY19" fmla="*/ 375139 h 1125416"/>
                <a:gd name="connsiteX20" fmla="*/ 1676400 w 3106615"/>
                <a:gd name="connsiteY20" fmla="*/ 351693 h 1125416"/>
                <a:gd name="connsiteX21" fmla="*/ 1781907 w 3106615"/>
                <a:gd name="connsiteY21" fmla="*/ 334108 h 1125416"/>
                <a:gd name="connsiteX22" fmla="*/ 1916723 w 3106615"/>
                <a:gd name="connsiteY22" fmla="*/ 310662 h 1125416"/>
                <a:gd name="connsiteX23" fmla="*/ 1992923 w 3106615"/>
                <a:gd name="connsiteY23" fmla="*/ 287216 h 1125416"/>
                <a:gd name="connsiteX24" fmla="*/ 2033953 w 3106615"/>
                <a:gd name="connsiteY24" fmla="*/ 269631 h 1125416"/>
                <a:gd name="connsiteX25" fmla="*/ 2086707 w 3106615"/>
                <a:gd name="connsiteY25" fmla="*/ 257908 h 1125416"/>
                <a:gd name="connsiteX26" fmla="*/ 2174630 w 3106615"/>
                <a:gd name="connsiteY26" fmla="*/ 234462 h 1125416"/>
                <a:gd name="connsiteX27" fmla="*/ 2262553 w 3106615"/>
                <a:gd name="connsiteY27" fmla="*/ 234462 h 1125416"/>
                <a:gd name="connsiteX28" fmla="*/ 2303584 w 3106615"/>
                <a:gd name="connsiteY28" fmla="*/ 222739 h 1125416"/>
                <a:gd name="connsiteX29" fmla="*/ 2338753 w 3106615"/>
                <a:gd name="connsiteY29" fmla="*/ 222739 h 1125416"/>
                <a:gd name="connsiteX30" fmla="*/ 2414953 w 3106615"/>
                <a:gd name="connsiteY30" fmla="*/ 205154 h 1125416"/>
                <a:gd name="connsiteX31" fmla="*/ 2450123 w 3106615"/>
                <a:gd name="connsiteY31" fmla="*/ 181708 h 1125416"/>
                <a:gd name="connsiteX32" fmla="*/ 2543907 w 3106615"/>
                <a:gd name="connsiteY32" fmla="*/ 181708 h 1125416"/>
                <a:gd name="connsiteX33" fmla="*/ 2573215 w 3106615"/>
                <a:gd name="connsiteY33" fmla="*/ 169985 h 1125416"/>
                <a:gd name="connsiteX34" fmla="*/ 2579077 w 3106615"/>
                <a:gd name="connsiteY34" fmla="*/ 140677 h 1125416"/>
                <a:gd name="connsiteX35" fmla="*/ 2672861 w 3106615"/>
                <a:gd name="connsiteY35" fmla="*/ 128954 h 1125416"/>
                <a:gd name="connsiteX36" fmla="*/ 2702169 w 3106615"/>
                <a:gd name="connsiteY36" fmla="*/ 58616 h 1125416"/>
                <a:gd name="connsiteX37" fmla="*/ 2954215 w 3106615"/>
                <a:gd name="connsiteY37" fmla="*/ 70339 h 1125416"/>
                <a:gd name="connsiteX38" fmla="*/ 2977661 w 3106615"/>
                <a:gd name="connsiteY38" fmla="*/ 41031 h 1125416"/>
                <a:gd name="connsiteX39" fmla="*/ 3030415 w 3106615"/>
                <a:gd name="connsiteY39" fmla="*/ 29308 h 1125416"/>
                <a:gd name="connsiteX40" fmla="*/ 3059723 w 3106615"/>
                <a:gd name="connsiteY40" fmla="*/ 5862 h 1125416"/>
                <a:gd name="connsiteX41" fmla="*/ 3106615 w 3106615"/>
                <a:gd name="connsiteY41" fmla="*/ 0 h 112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06615" h="1125416">
                  <a:moveTo>
                    <a:pt x="0" y="1125416"/>
                  </a:moveTo>
                  <a:lnTo>
                    <a:pt x="164123" y="1037493"/>
                  </a:lnTo>
                  <a:lnTo>
                    <a:pt x="281353" y="949570"/>
                  </a:lnTo>
                  <a:lnTo>
                    <a:pt x="381000" y="844062"/>
                  </a:lnTo>
                  <a:lnTo>
                    <a:pt x="498230" y="779585"/>
                  </a:lnTo>
                  <a:lnTo>
                    <a:pt x="703384" y="709246"/>
                  </a:lnTo>
                  <a:lnTo>
                    <a:pt x="738553" y="662354"/>
                  </a:lnTo>
                  <a:lnTo>
                    <a:pt x="808892" y="638908"/>
                  </a:lnTo>
                  <a:lnTo>
                    <a:pt x="832338" y="621323"/>
                  </a:lnTo>
                  <a:lnTo>
                    <a:pt x="984738" y="615462"/>
                  </a:lnTo>
                  <a:lnTo>
                    <a:pt x="984738" y="615462"/>
                  </a:lnTo>
                  <a:lnTo>
                    <a:pt x="1072661" y="550985"/>
                  </a:lnTo>
                  <a:lnTo>
                    <a:pt x="1154723" y="515816"/>
                  </a:lnTo>
                  <a:lnTo>
                    <a:pt x="1283677" y="498231"/>
                  </a:lnTo>
                  <a:lnTo>
                    <a:pt x="1377461" y="468923"/>
                  </a:lnTo>
                  <a:lnTo>
                    <a:pt x="1430215" y="439616"/>
                  </a:lnTo>
                  <a:lnTo>
                    <a:pt x="1512277" y="416170"/>
                  </a:lnTo>
                  <a:lnTo>
                    <a:pt x="1529861" y="416170"/>
                  </a:lnTo>
                  <a:lnTo>
                    <a:pt x="1570892" y="381000"/>
                  </a:lnTo>
                  <a:lnTo>
                    <a:pt x="1617784" y="375139"/>
                  </a:lnTo>
                  <a:lnTo>
                    <a:pt x="1676400" y="351693"/>
                  </a:lnTo>
                  <a:lnTo>
                    <a:pt x="1781907" y="334108"/>
                  </a:lnTo>
                  <a:lnTo>
                    <a:pt x="1916723" y="310662"/>
                  </a:lnTo>
                  <a:lnTo>
                    <a:pt x="1992923" y="287216"/>
                  </a:lnTo>
                  <a:lnTo>
                    <a:pt x="2033953" y="269631"/>
                  </a:lnTo>
                  <a:lnTo>
                    <a:pt x="2086707" y="257908"/>
                  </a:lnTo>
                  <a:lnTo>
                    <a:pt x="2174630" y="234462"/>
                  </a:lnTo>
                  <a:lnTo>
                    <a:pt x="2262553" y="234462"/>
                  </a:lnTo>
                  <a:lnTo>
                    <a:pt x="2303584" y="222739"/>
                  </a:lnTo>
                  <a:lnTo>
                    <a:pt x="2338753" y="222739"/>
                  </a:lnTo>
                  <a:lnTo>
                    <a:pt x="2414953" y="205154"/>
                  </a:lnTo>
                  <a:lnTo>
                    <a:pt x="2450123" y="181708"/>
                  </a:lnTo>
                  <a:lnTo>
                    <a:pt x="2543907" y="181708"/>
                  </a:lnTo>
                  <a:lnTo>
                    <a:pt x="2573215" y="169985"/>
                  </a:lnTo>
                  <a:lnTo>
                    <a:pt x="2579077" y="140677"/>
                  </a:lnTo>
                  <a:lnTo>
                    <a:pt x="2672861" y="128954"/>
                  </a:lnTo>
                  <a:lnTo>
                    <a:pt x="2702169" y="58616"/>
                  </a:lnTo>
                  <a:lnTo>
                    <a:pt x="2954215" y="70339"/>
                  </a:lnTo>
                  <a:lnTo>
                    <a:pt x="2977661" y="41031"/>
                  </a:lnTo>
                  <a:lnTo>
                    <a:pt x="3030415" y="29308"/>
                  </a:lnTo>
                  <a:lnTo>
                    <a:pt x="3059723" y="5862"/>
                  </a:lnTo>
                  <a:lnTo>
                    <a:pt x="3106615"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382651" y="3903786"/>
              <a:ext cx="3077307" cy="1230923"/>
            </a:xfrm>
            <a:custGeom>
              <a:avLst/>
              <a:gdLst>
                <a:gd name="connsiteX0" fmla="*/ 0 w 3077307"/>
                <a:gd name="connsiteY0" fmla="*/ 1230923 h 1230923"/>
                <a:gd name="connsiteX1" fmla="*/ 234461 w 3077307"/>
                <a:gd name="connsiteY1" fmla="*/ 1078523 h 1230923"/>
                <a:gd name="connsiteX2" fmla="*/ 287215 w 3077307"/>
                <a:gd name="connsiteY2" fmla="*/ 1025769 h 1230923"/>
                <a:gd name="connsiteX3" fmla="*/ 363415 w 3077307"/>
                <a:gd name="connsiteY3" fmla="*/ 943708 h 1230923"/>
                <a:gd name="connsiteX4" fmla="*/ 498231 w 3077307"/>
                <a:gd name="connsiteY4" fmla="*/ 838200 h 1230923"/>
                <a:gd name="connsiteX5" fmla="*/ 609600 w 3077307"/>
                <a:gd name="connsiteY5" fmla="*/ 808892 h 1230923"/>
                <a:gd name="connsiteX6" fmla="*/ 709246 w 3077307"/>
                <a:gd name="connsiteY6" fmla="*/ 767862 h 1230923"/>
                <a:gd name="connsiteX7" fmla="*/ 820615 w 3077307"/>
                <a:gd name="connsiteY7" fmla="*/ 679938 h 1230923"/>
                <a:gd name="connsiteX8" fmla="*/ 978877 w 3077307"/>
                <a:gd name="connsiteY8" fmla="*/ 650631 h 1230923"/>
                <a:gd name="connsiteX9" fmla="*/ 1055077 w 3077307"/>
                <a:gd name="connsiteY9" fmla="*/ 609600 h 1230923"/>
                <a:gd name="connsiteX10" fmla="*/ 1072661 w 3077307"/>
                <a:gd name="connsiteY10" fmla="*/ 586154 h 1230923"/>
                <a:gd name="connsiteX11" fmla="*/ 1248507 w 3077307"/>
                <a:gd name="connsiteY11" fmla="*/ 545123 h 1230923"/>
                <a:gd name="connsiteX12" fmla="*/ 1395046 w 3077307"/>
                <a:gd name="connsiteY12" fmla="*/ 504092 h 1230923"/>
                <a:gd name="connsiteX13" fmla="*/ 1424354 w 3077307"/>
                <a:gd name="connsiteY13" fmla="*/ 457200 h 1230923"/>
                <a:gd name="connsiteX14" fmla="*/ 1535723 w 3077307"/>
                <a:gd name="connsiteY14" fmla="*/ 433754 h 1230923"/>
                <a:gd name="connsiteX15" fmla="*/ 1606061 w 3077307"/>
                <a:gd name="connsiteY15" fmla="*/ 404446 h 1230923"/>
                <a:gd name="connsiteX16" fmla="*/ 1693984 w 3077307"/>
                <a:gd name="connsiteY16" fmla="*/ 375138 h 1230923"/>
                <a:gd name="connsiteX17" fmla="*/ 1735015 w 3077307"/>
                <a:gd name="connsiteY17" fmla="*/ 351692 h 1230923"/>
                <a:gd name="connsiteX18" fmla="*/ 1811215 w 3077307"/>
                <a:gd name="connsiteY18" fmla="*/ 357554 h 1230923"/>
                <a:gd name="connsiteX19" fmla="*/ 1905000 w 3077307"/>
                <a:gd name="connsiteY19" fmla="*/ 328246 h 1230923"/>
                <a:gd name="connsiteX20" fmla="*/ 2028092 w 3077307"/>
                <a:gd name="connsiteY20" fmla="*/ 293077 h 1230923"/>
                <a:gd name="connsiteX21" fmla="*/ 2063261 w 3077307"/>
                <a:gd name="connsiteY21" fmla="*/ 263769 h 1230923"/>
                <a:gd name="connsiteX22" fmla="*/ 2168769 w 3077307"/>
                <a:gd name="connsiteY22" fmla="*/ 246185 h 1230923"/>
                <a:gd name="connsiteX23" fmla="*/ 2297723 w 3077307"/>
                <a:gd name="connsiteY23" fmla="*/ 234462 h 1230923"/>
                <a:gd name="connsiteX24" fmla="*/ 2338754 w 3077307"/>
                <a:gd name="connsiteY24" fmla="*/ 222738 h 1230923"/>
                <a:gd name="connsiteX25" fmla="*/ 2409092 w 3077307"/>
                <a:gd name="connsiteY25" fmla="*/ 211015 h 1230923"/>
                <a:gd name="connsiteX26" fmla="*/ 2455984 w 3077307"/>
                <a:gd name="connsiteY26" fmla="*/ 187569 h 1230923"/>
                <a:gd name="connsiteX27" fmla="*/ 2538046 w 3077307"/>
                <a:gd name="connsiteY27" fmla="*/ 187569 h 1230923"/>
                <a:gd name="connsiteX28" fmla="*/ 2584938 w 3077307"/>
                <a:gd name="connsiteY28" fmla="*/ 152400 h 1230923"/>
                <a:gd name="connsiteX29" fmla="*/ 2661138 w 3077307"/>
                <a:gd name="connsiteY29" fmla="*/ 111369 h 1230923"/>
                <a:gd name="connsiteX30" fmla="*/ 2708031 w 3077307"/>
                <a:gd name="connsiteY30" fmla="*/ 70338 h 1230923"/>
                <a:gd name="connsiteX31" fmla="*/ 2713892 w 3077307"/>
                <a:gd name="connsiteY31" fmla="*/ 52754 h 1230923"/>
                <a:gd name="connsiteX32" fmla="*/ 2924907 w 3077307"/>
                <a:gd name="connsiteY32" fmla="*/ 52754 h 1230923"/>
                <a:gd name="connsiteX33" fmla="*/ 2977661 w 3077307"/>
                <a:gd name="connsiteY33" fmla="*/ 41031 h 1230923"/>
                <a:gd name="connsiteX34" fmla="*/ 3077307 w 3077307"/>
                <a:gd name="connsiteY34" fmla="*/ 0 h 123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77307" h="1230923">
                  <a:moveTo>
                    <a:pt x="0" y="1230923"/>
                  </a:moveTo>
                  <a:lnTo>
                    <a:pt x="234461" y="1078523"/>
                  </a:lnTo>
                  <a:lnTo>
                    <a:pt x="287215" y="1025769"/>
                  </a:lnTo>
                  <a:lnTo>
                    <a:pt x="363415" y="943708"/>
                  </a:lnTo>
                  <a:lnTo>
                    <a:pt x="498231" y="838200"/>
                  </a:lnTo>
                  <a:lnTo>
                    <a:pt x="609600" y="808892"/>
                  </a:lnTo>
                  <a:lnTo>
                    <a:pt x="709246" y="767862"/>
                  </a:lnTo>
                  <a:lnTo>
                    <a:pt x="820615" y="679938"/>
                  </a:lnTo>
                  <a:lnTo>
                    <a:pt x="978877" y="650631"/>
                  </a:lnTo>
                  <a:lnTo>
                    <a:pt x="1055077" y="609600"/>
                  </a:lnTo>
                  <a:lnTo>
                    <a:pt x="1072661" y="586154"/>
                  </a:lnTo>
                  <a:lnTo>
                    <a:pt x="1248507" y="545123"/>
                  </a:lnTo>
                  <a:lnTo>
                    <a:pt x="1395046" y="504092"/>
                  </a:lnTo>
                  <a:lnTo>
                    <a:pt x="1424354" y="457200"/>
                  </a:lnTo>
                  <a:lnTo>
                    <a:pt x="1535723" y="433754"/>
                  </a:lnTo>
                  <a:lnTo>
                    <a:pt x="1606061" y="404446"/>
                  </a:lnTo>
                  <a:lnTo>
                    <a:pt x="1693984" y="375138"/>
                  </a:lnTo>
                  <a:lnTo>
                    <a:pt x="1735015" y="351692"/>
                  </a:lnTo>
                  <a:lnTo>
                    <a:pt x="1811215" y="357554"/>
                  </a:lnTo>
                  <a:lnTo>
                    <a:pt x="1905000" y="328246"/>
                  </a:lnTo>
                  <a:lnTo>
                    <a:pt x="2028092" y="293077"/>
                  </a:lnTo>
                  <a:lnTo>
                    <a:pt x="2063261" y="263769"/>
                  </a:lnTo>
                  <a:lnTo>
                    <a:pt x="2168769" y="246185"/>
                  </a:lnTo>
                  <a:lnTo>
                    <a:pt x="2297723" y="234462"/>
                  </a:lnTo>
                  <a:lnTo>
                    <a:pt x="2338754" y="222738"/>
                  </a:lnTo>
                  <a:lnTo>
                    <a:pt x="2409092" y="211015"/>
                  </a:lnTo>
                  <a:lnTo>
                    <a:pt x="2455984" y="187569"/>
                  </a:lnTo>
                  <a:lnTo>
                    <a:pt x="2538046" y="187569"/>
                  </a:lnTo>
                  <a:lnTo>
                    <a:pt x="2584938" y="152400"/>
                  </a:lnTo>
                  <a:lnTo>
                    <a:pt x="2661138" y="111369"/>
                  </a:lnTo>
                  <a:lnTo>
                    <a:pt x="2708031" y="70338"/>
                  </a:lnTo>
                  <a:lnTo>
                    <a:pt x="2713892" y="52754"/>
                  </a:lnTo>
                  <a:lnTo>
                    <a:pt x="2924907" y="52754"/>
                  </a:lnTo>
                  <a:lnTo>
                    <a:pt x="2977661" y="41031"/>
                  </a:lnTo>
                  <a:lnTo>
                    <a:pt x="3077307" y="0"/>
                  </a:lnTo>
                </a:path>
              </a:pathLst>
            </a:cu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5382651" y="3182815"/>
              <a:ext cx="3106615" cy="1946031"/>
            </a:xfrm>
            <a:custGeom>
              <a:avLst/>
              <a:gdLst>
                <a:gd name="connsiteX0" fmla="*/ 0 w 3106615"/>
                <a:gd name="connsiteY0" fmla="*/ 1946031 h 1946031"/>
                <a:gd name="connsiteX1" fmla="*/ 169984 w 3106615"/>
                <a:gd name="connsiteY1" fmla="*/ 1822939 h 1946031"/>
                <a:gd name="connsiteX2" fmla="*/ 216877 w 3106615"/>
                <a:gd name="connsiteY2" fmla="*/ 1693985 h 1946031"/>
                <a:gd name="connsiteX3" fmla="*/ 275492 w 3106615"/>
                <a:gd name="connsiteY3" fmla="*/ 1635370 h 1946031"/>
                <a:gd name="connsiteX4" fmla="*/ 334107 w 3106615"/>
                <a:gd name="connsiteY4" fmla="*/ 1529862 h 1946031"/>
                <a:gd name="connsiteX5" fmla="*/ 369277 w 3106615"/>
                <a:gd name="connsiteY5" fmla="*/ 1477108 h 1946031"/>
                <a:gd name="connsiteX6" fmla="*/ 439615 w 3106615"/>
                <a:gd name="connsiteY6" fmla="*/ 1412631 h 1946031"/>
                <a:gd name="connsiteX7" fmla="*/ 504092 w 3106615"/>
                <a:gd name="connsiteY7" fmla="*/ 1354016 h 1946031"/>
                <a:gd name="connsiteX8" fmla="*/ 609600 w 3106615"/>
                <a:gd name="connsiteY8" fmla="*/ 1277816 h 1946031"/>
                <a:gd name="connsiteX9" fmla="*/ 674077 w 3106615"/>
                <a:gd name="connsiteY9" fmla="*/ 1236785 h 1946031"/>
                <a:gd name="connsiteX10" fmla="*/ 744415 w 3106615"/>
                <a:gd name="connsiteY10" fmla="*/ 1148862 h 1946031"/>
                <a:gd name="connsiteX11" fmla="*/ 820615 w 3106615"/>
                <a:gd name="connsiteY11" fmla="*/ 1084385 h 1946031"/>
                <a:gd name="connsiteX12" fmla="*/ 967154 w 3106615"/>
                <a:gd name="connsiteY12" fmla="*/ 1049216 h 1946031"/>
                <a:gd name="connsiteX13" fmla="*/ 1025769 w 3106615"/>
                <a:gd name="connsiteY13" fmla="*/ 1043354 h 1946031"/>
                <a:gd name="connsiteX14" fmla="*/ 1078523 w 3106615"/>
                <a:gd name="connsiteY14" fmla="*/ 926123 h 1946031"/>
                <a:gd name="connsiteX15" fmla="*/ 1137138 w 3106615"/>
                <a:gd name="connsiteY15" fmla="*/ 890954 h 1946031"/>
                <a:gd name="connsiteX16" fmla="*/ 1248507 w 3106615"/>
                <a:gd name="connsiteY16" fmla="*/ 861647 h 1946031"/>
                <a:gd name="connsiteX17" fmla="*/ 1342292 w 3106615"/>
                <a:gd name="connsiteY17" fmla="*/ 814754 h 1946031"/>
                <a:gd name="connsiteX18" fmla="*/ 1395046 w 3106615"/>
                <a:gd name="connsiteY18" fmla="*/ 779585 h 1946031"/>
                <a:gd name="connsiteX19" fmla="*/ 1459523 w 3106615"/>
                <a:gd name="connsiteY19" fmla="*/ 709247 h 1946031"/>
                <a:gd name="connsiteX20" fmla="*/ 1535723 w 3106615"/>
                <a:gd name="connsiteY20" fmla="*/ 691662 h 1946031"/>
                <a:gd name="connsiteX21" fmla="*/ 1582615 w 3106615"/>
                <a:gd name="connsiteY21" fmla="*/ 644770 h 1946031"/>
                <a:gd name="connsiteX22" fmla="*/ 1664677 w 3106615"/>
                <a:gd name="connsiteY22" fmla="*/ 603739 h 1946031"/>
                <a:gd name="connsiteX23" fmla="*/ 1699846 w 3106615"/>
                <a:gd name="connsiteY23" fmla="*/ 580293 h 1946031"/>
                <a:gd name="connsiteX24" fmla="*/ 1828800 w 3106615"/>
                <a:gd name="connsiteY24" fmla="*/ 539262 h 1946031"/>
                <a:gd name="connsiteX25" fmla="*/ 1893277 w 3106615"/>
                <a:gd name="connsiteY25" fmla="*/ 533400 h 1946031"/>
                <a:gd name="connsiteX26" fmla="*/ 1951892 w 3106615"/>
                <a:gd name="connsiteY26" fmla="*/ 498231 h 1946031"/>
                <a:gd name="connsiteX27" fmla="*/ 2022231 w 3106615"/>
                <a:gd name="connsiteY27" fmla="*/ 439616 h 1946031"/>
                <a:gd name="connsiteX28" fmla="*/ 2110154 w 3106615"/>
                <a:gd name="connsiteY28" fmla="*/ 422031 h 1946031"/>
                <a:gd name="connsiteX29" fmla="*/ 2151184 w 3106615"/>
                <a:gd name="connsiteY29" fmla="*/ 386862 h 1946031"/>
                <a:gd name="connsiteX30" fmla="*/ 2303584 w 3106615"/>
                <a:gd name="connsiteY30" fmla="*/ 392723 h 1946031"/>
                <a:gd name="connsiteX31" fmla="*/ 2338754 w 3106615"/>
                <a:gd name="connsiteY31" fmla="*/ 345831 h 1946031"/>
                <a:gd name="connsiteX32" fmla="*/ 2414954 w 3106615"/>
                <a:gd name="connsiteY32" fmla="*/ 345831 h 1946031"/>
                <a:gd name="connsiteX33" fmla="*/ 2450123 w 3106615"/>
                <a:gd name="connsiteY33" fmla="*/ 316523 h 1946031"/>
                <a:gd name="connsiteX34" fmla="*/ 2450123 w 3106615"/>
                <a:gd name="connsiteY34" fmla="*/ 316523 h 1946031"/>
                <a:gd name="connsiteX35" fmla="*/ 2555631 w 3106615"/>
                <a:gd name="connsiteY35" fmla="*/ 293077 h 1946031"/>
                <a:gd name="connsiteX36" fmla="*/ 2561492 w 3106615"/>
                <a:gd name="connsiteY36" fmla="*/ 257908 h 1946031"/>
                <a:gd name="connsiteX37" fmla="*/ 2590800 w 3106615"/>
                <a:gd name="connsiteY37" fmla="*/ 199293 h 1946031"/>
                <a:gd name="connsiteX38" fmla="*/ 2672861 w 3106615"/>
                <a:gd name="connsiteY38" fmla="*/ 199293 h 1946031"/>
                <a:gd name="connsiteX39" fmla="*/ 2690446 w 3106615"/>
                <a:gd name="connsiteY39" fmla="*/ 152400 h 1946031"/>
                <a:gd name="connsiteX40" fmla="*/ 2708031 w 3106615"/>
                <a:gd name="connsiteY40" fmla="*/ 93785 h 1946031"/>
                <a:gd name="connsiteX41" fmla="*/ 2954215 w 3106615"/>
                <a:gd name="connsiteY41" fmla="*/ 87923 h 1946031"/>
                <a:gd name="connsiteX42" fmla="*/ 2954215 w 3106615"/>
                <a:gd name="connsiteY42" fmla="*/ 52754 h 1946031"/>
                <a:gd name="connsiteX43" fmla="*/ 3012831 w 3106615"/>
                <a:gd name="connsiteY43" fmla="*/ 52754 h 1946031"/>
                <a:gd name="connsiteX44" fmla="*/ 3024554 w 3106615"/>
                <a:gd name="connsiteY44" fmla="*/ 0 h 1946031"/>
                <a:gd name="connsiteX45" fmla="*/ 3106615 w 3106615"/>
                <a:gd name="connsiteY45" fmla="*/ 0 h 194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06615" h="1946031">
                  <a:moveTo>
                    <a:pt x="0" y="1946031"/>
                  </a:moveTo>
                  <a:lnTo>
                    <a:pt x="169984" y="1822939"/>
                  </a:lnTo>
                  <a:lnTo>
                    <a:pt x="216877" y="1693985"/>
                  </a:lnTo>
                  <a:lnTo>
                    <a:pt x="275492" y="1635370"/>
                  </a:lnTo>
                  <a:lnTo>
                    <a:pt x="334107" y="1529862"/>
                  </a:lnTo>
                  <a:lnTo>
                    <a:pt x="369277" y="1477108"/>
                  </a:lnTo>
                  <a:lnTo>
                    <a:pt x="439615" y="1412631"/>
                  </a:lnTo>
                  <a:lnTo>
                    <a:pt x="504092" y="1354016"/>
                  </a:lnTo>
                  <a:lnTo>
                    <a:pt x="609600" y="1277816"/>
                  </a:lnTo>
                  <a:lnTo>
                    <a:pt x="674077" y="1236785"/>
                  </a:lnTo>
                  <a:lnTo>
                    <a:pt x="744415" y="1148862"/>
                  </a:lnTo>
                  <a:lnTo>
                    <a:pt x="820615" y="1084385"/>
                  </a:lnTo>
                  <a:lnTo>
                    <a:pt x="967154" y="1049216"/>
                  </a:lnTo>
                  <a:lnTo>
                    <a:pt x="1025769" y="1043354"/>
                  </a:lnTo>
                  <a:lnTo>
                    <a:pt x="1078523" y="926123"/>
                  </a:lnTo>
                  <a:lnTo>
                    <a:pt x="1137138" y="890954"/>
                  </a:lnTo>
                  <a:lnTo>
                    <a:pt x="1248507" y="861647"/>
                  </a:lnTo>
                  <a:lnTo>
                    <a:pt x="1342292" y="814754"/>
                  </a:lnTo>
                  <a:lnTo>
                    <a:pt x="1395046" y="779585"/>
                  </a:lnTo>
                  <a:lnTo>
                    <a:pt x="1459523" y="709247"/>
                  </a:lnTo>
                  <a:lnTo>
                    <a:pt x="1535723" y="691662"/>
                  </a:lnTo>
                  <a:lnTo>
                    <a:pt x="1582615" y="644770"/>
                  </a:lnTo>
                  <a:lnTo>
                    <a:pt x="1664677" y="603739"/>
                  </a:lnTo>
                  <a:lnTo>
                    <a:pt x="1699846" y="580293"/>
                  </a:lnTo>
                  <a:lnTo>
                    <a:pt x="1828800" y="539262"/>
                  </a:lnTo>
                  <a:lnTo>
                    <a:pt x="1893277" y="533400"/>
                  </a:lnTo>
                  <a:lnTo>
                    <a:pt x="1951892" y="498231"/>
                  </a:lnTo>
                  <a:lnTo>
                    <a:pt x="2022231" y="439616"/>
                  </a:lnTo>
                  <a:lnTo>
                    <a:pt x="2110154" y="422031"/>
                  </a:lnTo>
                  <a:lnTo>
                    <a:pt x="2151184" y="386862"/>
                  </a:lnTo>
                  <a:lnTo>
                    <a:pt x="2303584" y="392723"/>
                  </a:lnTo>
                  <a:lnTo>
                    <a:pt x="2338754" y="345831"/>
                  </a:lnTo>
                  <a:lnTo>
                    <a:pt x="2414954" y="345831"/>
                  </a:lnTo>
                  <a:lnTo>
                    <a:pt x="2450123" y="316523"/>
                  </a:lnTo>
                  <a:lnTo>
                    <a:pt x="2450123" y="316523"/>
                  </a:lnTo>
                  <a:lnTo>
                    <a:pt x="2555631" y="293077"/>
                  </a:lnTo>
                  <a:lnTo>
                    <a:pt x="2561492" y="257908"/>
                  </a:lnTo>
                  <a:lnTo>
                    <a:pt x="2590800" y="199293"/>
                  </a:lnTo>
                  <a:lnTo>
                    <a:pt x="2672861" y="199293"/>
                  </a:lnTo>
                  <a:lnTo>
                    <a:pt x="2690446" y="152400"/>
                  </a:lnTo>
                  <a:lnTo>
                    <a:pt x="2708031" y="93785"/>
                  </a:lnTo>
                  <a:lnTo>
                    <a:pt x="2954215" y="87923"/>
                  </a:lnTo>
                  <a:lnTo>
                    <a:pt x="2954215" y="52754"/>
                  </a:lnTo>
                  <a:lnTo>
                    <a:pt x="3012831" y="52754"/>
                  </a:lnTo>
                  <a:lnTo>
                    <a:pt x="3024554" y="0"/>
                  </a:lnTo>
                  <a:lnTo>
                    <a:pt x="3106615" y="0"/>
                  </a:lnTo>
                </a:path>
              </a:pathLst>
            </a:cu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5400235" y="3634154"/>
              <a:ext cx="3118339" cy="1494692"/>
            </a:xfrm>
            <a:custGeom>
              <a:avLst/>
              <a:gdLst>
                <a:gd name="connsiteX0" fmla="*/ 0 w 3118339"/>
                <a:gd name="connsiteY0" fmla="*/ 1494692 h 1494692"/>
                <a:gd name="connsiteX1" fmla="*/ 0 w 3118339"/>
                <a:gd name="connsiteY1" fmla="*/ 1494692 h 1494692"/>
                <a:gd name="connsiteX2" fmla="*/ 246185 w 3118339"/>
                <a:gd name="connsiteY2" fmla="*/ 1301261 h 1494692"/>
                <a:gd name="connsiteX3" fmla="*/ 316523 w 3118339"/>
                <a:gd name="connsiteY3" fmla="*/ 1184031 h 1494692"/>
                <a:gd name="connsiteX4" fmla="*/ 357554 w 3118339"/>
                <a:gd name="connsiteY4" fmla="*/ 1113692 h 1494692"/>
                <a:gd name="connsiteX5" fmla="*/ 439616 w 3118339"/>
                <a:gd name="connsiteY5" fmla="*/ 1055077 h 1494692"/>
                <a:gd name="connsiteX6" fmla="*/ 597877 w 3118339"/>
                <a:gd name="connsiteY6" fmla="*/ 973015 h 1494692"/>
                <a:gd name="connsiteX7" fmla="*/ 656493 w 3118339"/>
                <a:gd name="connsiteY7" fmla="*/ 949569 h 1494692"/>
                <a:gd name="connsiteX8" fmla="*/ 703385 w 3118339"/>
                <a:gd name="connsiteY8" fmla="*/ 920261 h 1494692"/>
                <a:gd name="connsiteX9" fmla="*/ 738554 w 3118339"/>
                <a:gd name="connsiteY9" fmla="*/ 890954 h 1494692"/>
                <a:gd name="connsiteX10" fmla="*/ 797170 w 3118339"/>
                <a:gd name="connsiteY10" fmla="*/ 844061 h 1494692"/>
                <a:gd name="connsiteX11" fmla="*/ 955431 w 3118339"/>
                <a:gd name="connsiteY11" fmla="*/ 814754 h 1494692"/>
                <a:gd name="connsiteX12" fmla="*/ 1066800 w 3118339"/>
                <a:gd name="connsiteY12" fmla="*/ 715108 h 1494692"/>
                <a:gd name="connsiteX13" fmla="*/ 1143000 w 3118339"/>
                <a:gd name="connsiteY13" fmla="*/ 685800 h 1494692"/>
                <a:gd name="connsiteX14" fmla="*/ 1213339 w 3118339"/>
                <a:gd name="connsiteY14" fmla="*/ 650631 h 1494692"/>
                <a:gd name="connsiteX15" fmla="*/ 1318847 w 3118339"/>
                <a:gd name="connsiteY15" fmla="*/ 627184 h 1494692"/>
                <a:gd name="connsiteX16" fmla="*/ 1371600 w 3118339"/>
                <a:gd name="connsiteY16" fmla="*/ 609600 h 1494692"/>
                <a:gd name="connsiteX17" fmla="*/ 1418493 w 3118339"/>
                <a:gd name="connsiteY17" fmla="*/ 574431 h 1494692"/>
                <a:gd name="connsiteX18" fmla="*/ 1459523 w 3118339"/>
                <a:gd name="connsiteY18" fmla="*/ 539261 h 1494692"/>
                <a:gd name="connsiteX19" fmla="*/ 1535723 w 3118339"/>
                <a:gd name="connsiteY19" fmla="*/ 539261 h 1494692"/>
                <a:gd name="connsiteX20" fmla="*/ 1559170 w 3118339"/>
                <a:gd name="connsiteY20" fmla="*/ 504092 h 1494692"/>
                <a:gd name="connsiteX21" fmla="*/ 1606062 w 3118339"/>
                <a:gd name="connsiteY21" fmla="*/ 492369 h 1494692"/>
                <a:gd name="connsiteX22" fmla="*/ 1676400 w 3118339"/>
                <a:gd name="connsiteY22" fmla="*/ 457200 h 1494692"/>
                <a:gd name="connsiteX23" fmla="*/ 1805354 w 3118339"/>
                <a:gd name="connsiteY23" fmla="*/ 451338 h 1494692"/>
                <a:gd name="connsiteX24" fmla="*/ 1881554 w 3118339"/>
                <a:gd name="connsiteY24" fmla="*/ 416169 h 1494692"/>
                <a:gd name="connsiteX25" fmla="*/ 1946031 w 3118339"/>
                <a:gd name="connsiteY25" fmla="*/ 381000 h 1494692"/>
                <a:gd name="connsiteX26" fmla="*/ 1992923 w 3118339"/>
                <a:gd name="connsiteY26" fmla="*/ 351692 h 1494692"/>
                <a:gd name="connsiteX27" fmla="*/ 2069123 w 3118339"/>
                <a:gd name="connsiteY27" fmla="*/ 351692 h 1494692"/>
                <a:gd name="connsiteX28" fmla="*/ 2069123 w 3118339"/>
                <a:gd name="connsiteY28" fmla="*/ 351692 h 1494692"/>
                <a:gd name="connsiteX29" fmla="*/ 2297723 w 3118339"/>
                <a:gd name="connsiteY29" fmla="*/ 298938 h 1494692"/>
                <a:gd name="connsiteX30" fmla="*/ 2315308 w 3118339"/>
                <a:gd name="connsiteY30" fmla="*/ 269631 h 1494692"/>
                <a:gd name="connsiteX31" fmla="*/ 2414954 w 3118339"/>
                <a:gd name="connsiteY31" fmla="*/ 269631 h 1494692"/>
                <a:gd name="connsiteX32" fmla="*/ 2438400 w 3118339"/>
                <a:gd name="connsiteY32" fmla="*/ 240323 h 1494692"/>
                <a:gd name="connsiteX33" fmla="*/ 2549770 w 3118339"/>
                <a:gd name="connsiteY33" fmla="*/ 228600 h 1494692"/>
                <a:gd name="connsiteX34" fmla="*/ 2579077 w 3118339"/>
                <a:gd name="connsiteY34" fmla="*/ 169984 h 1494692"/>
                <a:gd name="connsiteX35" fmla="*/ 2661139 w 3118339"/>
                <a:gd name="connsiteY35" fmla="*/ 164123 h 1494692"/>
                <a:gd name="connsiteX36" fmla="*/ 2696308 w 3118339"/>
                <a:gd name="connsiteY36" fmla="*/ 87923 h 1494692"/>
                <a:gd name="connsiteX37" fmla="*/ 2942493 w 3118339"/>
                <a:gd name="connsiteY37" fmla="*/ 87923 h 1494692"/>
                <a:gd name="connsiteX38" fmla="*/ 2942493 w 3118339"/>
                <a:gd name="connsiteY38" fmla="*/ 46892 h 1494692"/>
                <a:gd name="connsiteX39" fmla="*/ 3006970 w 3118339"/>
                <a:gd name="connsiteY39" fmla="*/ 41031 h 1494692"/>
                <a:gd name="connsiteX40" fmla="*/ 3012831 w 3118339"/>
                <a:gd name="connsiteY40" fmla="*/ 0 h 1494692"/>
                <a:gd name="connsiteX41" fmla="*/ 3118339 w 3118339"/>
                <a:gd name="connsiteY41" fmla="*/ 0 h 149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18339" h="1494692">
                  <a:moveTo>
                    <a:pt x="0" y="1494692"/>
                  </a:moveTo>
                  <a:lnTo>
                    <a:pt x="0" y="1494692"/>
                  </a:lnTo>
                  <a:lnTo>
                    <a:pt x="246185" y="1301261"/>
                  </a:lnTo>
                  <a:lnTo>
                    <a:pt x="316523" y="1184031"/>
                  </a:lnTo>
                  <a:lnTo>
                    <a:pt x="357554" y="1113692"/>
                  </a:lnTo>
                  <a:lnTo>
                    <a:pt x="439616" y="1055077"/>
                  </a:lnTo>
                  <a:lnTo>
                    <a:pt x="597877" y="973015"/>
                  </a:lnTo>
                  <a:lnTo>
                    <a:pt x="656493" y="949569"/>
                  </a:lnTo>
                  <a:cubicBezTo>
                    <a:pt x="705133" y="925249"/>
                    <a:pt x="703385" y="943599"/>
                    <a:pt x="703385" y="920261"/>
                  </a:cubicBezTo>
                  <a:lnTo>
                    <a:pt x="738554" y="890954"/>
                  </a:lnTo>
                  <a:lnTo>
                    <a:pt x="797170" y="844061"/>
                  </a:lnTo>
                  <a:lnTo>
                    <a:pt x="955431" y="814754"/>
                  </a:lnTo>
                  <a:lnTo>
                    <a:pt x="1066800" y="715108"/>
                  </a:lnTo>
                  <a:lnTo>
                    <a:pt x="1143000" y="685800"/>
                  </a:lnTo>
                  <a:lnTo>
                    <a:pt x="1213339" y="650631"/>
                  </a:lnTo>
                  <a:lnTo>
                    <a:pt x="1318847" y="627184"/>
                  </a:lnTo>
                  <a:lnTo>
                    <a:pt x="1371600" y="609600"/>
                  </a:lnTo>
                  <a:lnTo>
                    <a:pt x="1418493" y="574431"/>
                  </a:lnTo>
                  <a:lnTo>
                    <a:pt x="1459523" y="539261"/>
                  </a:lnTo>
                  <a:lnTo>
                    <a:pt x="1535723" y="539261"/>
                  </a:lnTo>
                  <a:lnTo>
                    <a:pt x="1559170" y="504092"/>
                  </a:lnTo>
                  <a:lnTo>
                    <a:pt x="1606062" y="492369"/>
                  </a:lnTo>
                  <a:lnTo>
                    <a:pt x="1676400" y="457200"/>
                  </a:lnTo>
                  <a:lnTo>
                    <a:pt x="1805354" y="451338"/>
                  </a:lnTo>
                  <a:lnTo>
                    <a:pt x="1881554" y="416169"/>
                  </a:lnTo>
                  <a:lnTo>
                    <a:pt x="1946031" y="381000"/>
                  </a:lnTo>
                  <a:lnTo>
                    <a:pt x="1992923" y="351692"/>
                  </a:lnTo>
                  <a:lnTo>
                    <a:pt x="2069123" y="351692"/>
                  </a:lnTo>
                  <a:lnTo>
                    <a:pt x="2069123" y="351692"/>
                  </a:lnTo>
                  <a:lnTo>
                    <a:pt x="2297723" y="298938"/>
                  </a:lnTo>
                  <a:lnTo>
                    <a:pt x="2315308" y="269631"/>
                  </a:lnTo>
                  <a:lnTo>
                    <a:pt x="2414954" y="269631"/>
                  </a:lnTo>
                  <a:lnTo>
                    <a:pt x="2438400" y="240323"/>
                  </a:lnTo>
                  <a:lnTo>
                    <a:pt x="2549770" y="228600"/>
                  </a:lnTo>
                  <a:lnTo>
                    <a:pt x="2579077" y="169984"/>
                  </a:lnTo>
                  <a:lnTo>
                    <a:pt x="2661139" y="164123"/>
                  </a:lnTo>
                  <a:lnTo>
                    <a:pt x="2696308" y="87923"/>
                  </a:lnTo>
                  <a:lnTo>
                    <a:pt x="2942493" y="87923"/>
                  </a:lnTo>
                  <a:lnTo>
                    <a:pt x="2942493" y="46892"/>
                  </a:lnTo>
                  <a:lnTo>
                    <a:pt x="3006970" y="41031"/>
                  </a:lnTo>
                  <a:lnTo>
                    <a:pt x="3012831" y="0"/>
                  </a:lnTo>
                  <a:lnTo>
                    <a:pt x="3118339"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388512" y="2350477"/>
              <a:ext cx="3112477" cy="2784231"/>
            </a:xfrm>
            <a:custGeom>
              <a:avLst/>
              <a:gdLst>
                <a:gd name="connsiteX0" fmla="*/ 0 w 3112477"/>
                <a:gd name="connsiteY0" fmla="*/ 2784231 h 2784231"/>
                <a:gd name="connsiteX1" fmla="*/ 0 w 3112477"/>
                <a:gd name="connsiteY1" fmla="*/ 2784231 h 2784231"/>
                <a:gd name="connsiteX2" fmla="*/ 117231 w 3112477"/>
                <a:gd name="connsiteY2" fmla="*/ 2672861 h 2784231"/>
                <a:gd name="connsiteX3" fmla="*/ 146539 w 3112477"/>
                <a:gd name="connsiteY3" fmla="*/ 2573215 h 2784231"/>
                <a:gd name="connsiteX4" fmla="*/ 193431 w 3112477"/>
                <a:gd name="connsiteY4" fmla="*/ 2455985 h 2784231"/>
                <a:gd name="connsiteX5" fmla="*/ 240323 w 3112477"/>
                <a:gd name="connsiteY5" fmla="*/ 2373923 h 2784231"/>
                <a:gd name="connsiteX6" fmla="*/ 287216 w 3112477"/>
                <a:gd name="connsiteY6" fmla="*/ 2303585 h 2784231"/>
                <a:gd name="connsiteX7" fmla="*/ 322385 w 3112477"/>
                <a:gd name="connsiteY7" fmla="*/ 2221523 h 2784231"/>
                <a:gd name="connsiteX8" fmla="*/ 351693 w 3112477"/>
                <a:gd name="connsiteY8" fmla="*/ 2174631 h 2784231"/>
                <a:gd name="connsiteX9" fmla="*/ 351693 w 3112477"/>
                <a:gd name="connsiteY9" fmla="*/ 2110154 h 2784231"/>
                <a:gd name="connsiteX10" fmla="*/ 386862 w 3112477"/>
                <a:gd name="connsiteY10" fmla="*/ 2080846 h 2784231"/>
                <a:gd name="connsiteX11" fmla="*/ 416170 w 3112477"/>
                <a:gd name="connsiteY11" fmla="*/ 2010508 h 2784231"/>
                <a:gd name="connsiteX12" fmla="*/ 533400 w 3112477"/>
                <a:gd name="connsiteY12" fmla="*/ 1905000 h 2784231"/>
                <a:gd name="connsiteX13" fmla="*/ 644770 w 3112477"/>
                <a:gd name="connsiteY13" fmla="*/ 1781908 h 2784231"/>
                <a:gd name="connsiteX14" fmla="*/ 674077 w 3112477"/>
                <a:gd name="connsiteY14" fmla="*/ 1776046 h 2784231"/>
                <a:gd name="connsiteX15" fmla="*/ 715108 w 3112477"/>
                <a:gd name="connsiteY15" fmla="*/ 1676400 h 2784231"/>
                <a:gd name="connsiteX16" fmla="*/ 762000 w 3112477"/>
                <a:gd name="connsiteY16" fmla="*/ 1641231 h 2784231"/>
                <a:gd name="connsiteX17" fmla="*/ 826477 w 3112477"/>
                <a:gd name="connsiteY17" fmla="*/ 1547446 h 2784231"/>
                <a:gd name="connsiteX18" fmla="*/ 973016 w 3112477"/>
                <a:gd name="connsiteY18" fmla="*/ 1529861 h 2784231"/>
                <a:gd name="connsiteX19" fmla="*/ 1014046 w 3112477"/>
                <a:gd name="connsiteY19" fmla="*/ 1477108 h 2784231"/>
                <a:gd name="connsiteX20" fmla="*/ 1060939 w 3112477"/>
                <a:gd name="connsiteY20" fmla="*/ 1342292 h 2784231"/>
                <a:gd name="connsiteX21" fmla="*/ 1143000 w 3112477"/>
                <a:gd name="connsiteY21" fmla="*/ 1295400 h 2784231"/>
                <a:gd name="connsiteX22" fmla="*/ 1172308 w 3112477"/>
                <a:gd name="connsiteY22" fmla="*/ 1277815 h 2784231"/>
                <a:gd name="connsiteX23" fmla="*/ 1236785 w 3112477"/>
                <a:gd name="connsiteY23" fmla="*/ 1254369 h 2784231"/>
                <a:gd name="connsiteX24" fmla="*/ 1289539 w 3112477"/>
                <a:gd name="connsiteY24" fmla="*/ 1213338 h 2784231"/>
                <a:gd name="connsiteX25" fmla="*/ 1371600 w 3112477"/>
                <a:gd name="connsiteY25" fmla="*/ 1166446 h 2784231"/>
                <a:gd name="connsiteX26" fmla="*/ 1389185 w 3112477"/>
                <a:gd name="connsiteY26" fmla="*/ 1101969 h 2784231"/>
                <a:gd name="connsiteX27" fmla="*/ 1412631 w 3112477"/>
                <a:gd name="connsiteY27" fmla="*/ 1084385 h 2784231"/>
                <a:gd name="connsiteX28" fmla="*/ 1453662 w 3112477"/>
                <a:gd name="connsiteY28" fmla="*/ 1025769 h 2784231"/>
                <a:gd name="connsiteX29" fmla="*/ 1524000 w 3112477"/>
                <a:gd name="connsiteY29" fmla="*/ 1025769 h 2784231"/>
                <a:gd name="connsiteX30" fmla="*/ 1576754 w 3112477"/>
                <a:gd name="connsiteY30" fmla="*/ 937846 h 2784231"/>
                <a:gd name="connsiteX31" fmla="*/ 1617785 w 3112477"/>
                <a:gd name="connsiteY31" fmla="*/ 931985 h 2784231"/>
                <a:gd name="connsiteX32" fmla="*/ 1682262 w 3112477"/>
                <a:gd name="connsiteY32" fmla="*/ 867508 h 2784231"/>
                <a:gd name="connsiteX33" fmla="*/ 1822939 w 3112477"/>
                <a:gd name="connsiteY33" fmla="*/ 844061 h 2784231"/>
                <a:gd name="connsiteX34" fmla="*/ 1834662 w 3112477"/>
                <a:gd name="connsiteY34" fmla="*/ 797169 h 2784231"/>
                <a:gd name="connsiteX35" fmla="*/ 1928446 w 3112477"/>
                <a:gd name="connsiteY35" fmla="*/ 767861 h 2784231"/>
                <a:gd name="connsiteX36" fmla="*/ 1969477 w 3112477"/>
                <a:gd name="connsiteY36" fmla="*/ 726831 h 2784231"/>
                <a:gd name="connsiteX37" fmla="*/ 2010508 w 3112477"/>
                <a:gd name="connsiteY37" fmla="*/ 662354 h 2784231"/>
                <a:gd name="connsiteX38" fmla="*/ 2092570 w 3112477"/>
                <a:gd name="connsiteY38" fmla="*/ 662354 h 2784231"/>
                <a:gd name="connsiteX39" fmla="*/ 2151185 w 3112477"/>
                <a:gd name="connsiteY39" fmla="*/ 597877 h 2784231"/>
                <a:gd name="connsiteX40" fmla="*/ 2286000 w 3112477"/>
                <a:gd name="connsiteY40" fmla="*/ 597877 h 2784231"/>
                <a:gd name="connsiteX41" fmla="*/ 2327031 w 3112477"/>
                <a:gd name="connsiteY41" fmla="*/ 521677 h 2784231"/>
                <a:gd name="connsiteX42" fmla="*/ 2414954 w 3112477"/>
                <a:gd name="connsiteY42" fmla="*/ 521677 h 2784231"/>
                <a:gd name="connsiteX43" fmla="*/ 2432539 w 3112477"/>
                <a:gd name="connsiteY43" fmla="*/ 463061 h 2784231"/>
                <a:gd name="connsiteX44" fmla="*/ 2538046 w 3112477"/>
                <a:gd name="connsiteY44" fmla="*/ 457200 h 2784231"/>
                <a:gd name="connsiteX45" fmla="*/ 2543908 w 3112477"/>
                <a:gd name="connsiteY45" fmla="*/ 433754 h 2784231"/>
                <a:gd name="connsiteX46" fmla="*/ 2567354 w 3112477"/>
                <a:gd name="connsiteY46" fmla="*/ 427892 h 2784231"/>
                <a:gd name="connsiteX47" fmla="*/ 2602523 w 3112477"/>
                <a:gd name="connsiteY47" fmla="*/ 316523 h 2784231"/>
                <a:gd name="connsiteX48" fmla="*/ 2684585 w 3112477"/>
                <a:gd name="connsiteY48" fmla="*/ 316523 h 2784231"/>
                <a:gd name="connsiteX49" fmla="*/ 2708031 w 3112477"/>
                <a:gd name="connsiteY49" fmla="*/ 164123 h 2784231"/>
                <a:gd name="connsiteX50" fmla="*/ 2965939 w 3112477"/>
                <a:gd name="connsiteY50" fmla="*/ 164123 h 2784231"/>
                <a:gd name="connsiteX51" fmla="*/ 2960077 w 3112477"/>
                <a:gd name="connsiteY51" fmla="*/ 99646 h 2784231"/>
                <a:gd name="connsiteX52" fmla="*/ 3030416 w 3112477"/>
                <a:gd name="connsiteY52" fmla="*/ 93785 h 2784231"/>
                <a:gd name="connsiteX53" fmla="*/ 3036277 w 3112477"/>
                <a:gd name="connsiteY53" fmla="*/ 29308 h 2784231"/>
                <a:gd name="connsiteX54" fmla="*/ 3094893 w 3112477"/>
                <a:gd name="connsiteY54" fmla="*/ 23446 h 2784231"/>
                <a:gd name="connsiteX55" fmla="*/ 3112477 w 3112477"/>
                <a:gd name="connsiteY55" fmla="*/ 0 h 27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12477" h="2784231">
                  <a:moveTo>
                    <a:pt x="0" y="2784231"/>
                  </a:moveTo>
                  <a:lnTo>
                    <a:pt x="0" y="2784231"/>
                  </a:lnTo>
                  <a:lnTo>
                    <a:pt x="117231" y="2672861"/>
                  </a:lnTo>
                  <a:lnTo>
                    <a:pt x="146539" y="2573215"/>
                  </a:lnTo>
                  <a:lnTo>
                    <a:pt x="193431" y="2455985"/>
                  </a:lnTo>
                  <a:lnTo>
                    <a:pt x="240323" y="2373923"/>
                  </a:lnTo>
                  <a:lnTo>
                    <a:pt x="287216" y="2303585"/>
                  </a:lnTo>
                  <a:lnTo>
                    <a:pt x="322385" y="2221523"/>
                  </a:lnTo>
                  <a:lnTo>
                    <a:pt x="351693" y="2174631"/>
                  </a:lnTo>
                  <a:lnTo>
                    <a:pt x="351693" y="2110154"/>
                  </a:lnTo>
                  <a:lnTo>
                    <a:pt x="386862" y="2080846"/>
                  </a:lnTo>
                  <a:lnTo>
                    <a:pt x="416170" y="2010508"/>
                  </a:lnTo>
                  <a:lnTo>
                    <a:pt x="533400" y="1905000"/>
                  </a:lnTo>
                  <a:lnTo>
                    <a:pt x="644770" y="1781908"/>
                  </a:lnTo>
                  <a:lnTo>
                    <a:pt x="674077" y="1776046"/>
                  </a:lnTo>
                  <a:lnTo>
                    <a:pt x="715108" y="1676400"/>
                  </a:lnTo>
                  <a:lnTo>
                    <a:pt x="762000" y="1641231"/>
                  </a:lnTo>
                  <a:lnTo>
                    <a:pt x="826477" y="1547446"/>
                  </a:lnTo>
                  <a:lnTo>
                    <a:pt x="973016" y="1529861"/>
                  </a:lnTo>
                  <a:lnTo>
                    <a:pt x="1014046" y="1477108"/>
                  </a:lnTo>
                  <a:lnTo>
                    <a:pt x="1060939" y="1342292"/>
                  </a:lnTo>
                  <a:lnTo>
                    <a:pt x="1143000" y="1295400"/>
                  </a:lnTo>
                  <a:lnTo>
                    <a:pt x="1172308" y="1277815"/>
                  </a:lnTo>
                  <a:lnTo>
                    <a:pt x="1236785" y="1254369"/>
                  </a:lnTo>
                  <a:lnTo>
                    <a:pt x="1289539" y="1213338"/>
                  </a:lnTo>
                  <a:lnTo>
                    <a:pt x="1371600" y="1166446"/>
                  </a:lnTo>
                  <a:lnTo>
                    <a:pt x="1389185" y="1101969"/>
                  </a:lnTo>
                  <a:lnTo>
                    <a:pt x="1412631" y="1084385"/>
                  </a:lnTo>
                  <a:lnTo>
                    <a:pt x="1453662" y="1025769"/>
                  </a:lnTo>
                  <a:lnTo>
                    <a:pt x="1524000" y="1025769"/>
                  </a:lnTo>
                  <a:lnTo>
                    <a:pt x="1576754" y="937846"/>
                  </a:lnTo>
                  <a:lnTo>
                    <a:pt x="1617785" y="931985"/>
                  </a:lnTo>
                  <a:lnTo>
                    <a:pt x="1682262" y="867508"/>
                  </a:lnTo>
                  <a:lnTo>
                    <a:pt x="1822939" y="844061"/>
                  </a:lnTo>
                  <a:lnTo>
                    <a:pt x="1834662" y="797169"/>
                  </a:lnTo>
                  <a:lnTo>
                    <a:pt x="1928446" y="767861"/>
                  </a:lnTo>
                  <a:lnTo>
                    <a:pt x="1969477" y="726831"/>
                  </a:lnTo>
                  <a:lnTo>
                    <a:pt x="2010508" y="662354"/>
                  </a:lnTo>
                  <a:lnTo>
                    <a:pt x="2092570" y="662354"/>
                  </a:lnTo>
                  <a:lnTo>
                    <a:pt x="2151185" y="597877"/>
                  </a:lnTo>
                  <a:lnTo>
                    <a:pt x="2286000" y="597877"/>
                  </a:lnTo>
                  <a:lnTo>
                    <a:pt x="2327031" y="521677"/>
                  </a:lnTo>
                  <a:lnTo>
                    <a:pt x="2414954" y="521677"/>
                  </a:lnTo>
                  <a:lnTo>
                    <a:pt x="2432539" y="463061"/>
                  </a:lnTo>
                  <a:lnTo>
                    <a:pt x="2538046" y="457200"/>
                  </a:lnTo>
                  <a:lnTo>
                    <a:pt x="2543908" y="433754"/>
                  </a:lnTo>
                  <a:lnTo>
                    <a:pt x="2567354" y="427892"/>
                  </a:lnTo>
                  <a:lnTo>
                    <a:pt x="2602523" y="316523"/>
                  </a:lnTo>
                  <a:lnTo>
                    <a:pt x="2684585" y="316523"/>
                  </a:lnTo>
                  <a:lnTo>
                    <a:pt x="2708031" y="164123"/>
                  </a:lnTo>
                  <a:lnTo>
                    <a:pt x="2965939" y="164123"/>
                  </a:lnTo>
                  <a:lnTo>
                    <a:pt x="2960077" y="99646"/>
                  </a:lnTo>
                  <a:lnTo>
                    <a:pt x="3030416" y="93785"/>
                  </a:lnTo>
                  <a:lnTo>
                    <a:pt x="3036277" y="29308"/>
                  </a:lnTo>
                  <a:lnTo>
                    <a:pt x="3094893" y="23446"/>
                  </a:lnTo>
                  <a:lnTo>
                    <a:pt x="3112477"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9" name="Rectangle 58"/>
          <p:cNvSpPr/>
          <p:nvPr/>
        </p:nvSpPr>
        <p:spPr>
          <a:xfrm>
            <a:off x="0" y="5983906"/>
            <a:ext cx="5391669" cy="307777"/>
          </a:xfrm>
          <a:prstGeom prst="rect">
            <a:avLst/>
          </a:prstGeom>
        </p:spPr>
        <p:txBody>
          <a:bodyPr wrap="none">
            <a:spAutoFit/>
          </a:bodyPr>
          <a:lstStyle/>
          <a:p>
            <a:r>
              <a:rPr lang="en-US" sz="1400" dirty="0" smtClean="0"/>
              <a:t>Adapted from Edmunds CE, et al. </a:t>
            </a:r>
            <a:r>
              <a:rPr lang="en-US" sz="1400" i="1" dirty="0" err="1" smtClean="0"/>
              <a:t>Crit</a:t>
            </a:r>
            <a:r>
              <a:rPr lang="en-US" sz="1400" i="1" dirty="0" smtClean="0"/>
              <a:t> Care Med</a:t>
            </a:r>
            <a:r>
              <a:rPr lang="en-US" sz="1400" dirty="0" smtClean="0"/>
              <a:t>. 2014;42(5):1168-1177.</a:t>
            </a:r>
            <a:endParaRPr lang="en-U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ángulo 2"/>
          <p:cNvSpPr>
            <a:spLocks noChangeArrowheads="1"/>
          </p:cNvSpPr>
          <p:nvPr/>
        </p:nvSpPr>
        <p:spPr bwMode="auto">
          <a:xfrm>
            <a:off x="273050" y="1473200"/>
            <a:ext cx="4165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lnSpc>
                <a:spcPct val="200000"/>
              </a:lnSpc>
              <a:buFont typeface="Wingdings" panose="05000000000000000000" pitchFamily="2" charset="2"/>
              <a:buChar char="²"/>
            </a:pPr>
            <a:r>
              <a:rPr lang="en-CA" altLang="en-US" sz="2000">
                <a:latin typeface="Arial Narrow" panose="020B0606020202030204" pitchFamily="34" charset="0"/>
              </a:rPr>
              <a:t>N= 25 (SIRS/sepsis receiving PN) , </a:t>
            </a:r>
          </a:p>
          <a:p>
            <a:pPr algn="just" eaLnBrk="1" hangingPunct="1">
              <a:lnSpc>
                <a:spcPct val="200000"/>
              </a:lnSpc>
              <a:buFont typeface="Wingdings" panose="05000000000000000000" pitchFamily="2" charset="2"/>
              <a:buChar char="²"/>
            </a:pPr>
            <a:r>
              <a:rPr lang="en-CA" altLang="en-US" sz="2000">
                <a:latin typeface="Arial Narrow" panose="020B0606020202030204" pitchFamily="34" charset="0"/>
              </a:rPr>
              <a:t>Randomized to 50:50 MCT/soybean emulsion or LE with 50% MCT, 40% soy, and 10% FO x 5 days. </a:t>
            </a:r>
          </a:p>
          <a:p>
            <a:pPr algn="just" eaLnBrk="1" hangingPunct="1">
              <a:lnSpc>
                <a:spcPct val="200000"/>
              </a:lnSpc>
              <a:buFont typeface="Wingdings" panose="05000000000000000000" pitchFamily="2" charset="2"/>
              <a:buChar char="²"/>
            </a:pPr>
            <a:r>
              <a:rPr lang="en-CA" altLang="en-US" sz="2000">
                <a:latin typeface="Arial Narrow" panose="020B0606020202030204" pitchFamily="34" charset="0"/>
              </a:rPr>
              <a:t>Dose of FO: rec</a:t>
            </a:r>
            <a:r>
              <a:rPr lang="en-CA" altLang="es-ES" sz="2000">
                <a:latin typeface="Arial Narrow" panose="020B0606020202030204" pitchFamily="34" charset="0"/>
              </a:rPr>
              <a:t>’</a:t>
            </a:r>
            <a:r>
              <a:rPr lang="en-CA" altLang="en-US" sz="2000">
                <a:latin typeface="Arial Narrow" panose="020B0606020202030204" pitchFamily="34" charset="0"/>
              </a:rPr>
              <a:t>d  6.4 gms/d </a:t>
            </a:r>
          </a:p>
          <a:p>
            <a:pPr algn="just" eaLnBrk="1" hangingPunct="1">
              <a:lnSpc>
                <a:spcPct val="200000"/>
              </a:lnSpc>
            </a:pPr>
            <a:r>
              <a:rPr lang="en-CA" altLang="en-US" sz="2000">
                <a:latin typeface="Arial Narrow" panose="020B0606020202030204" pitchFamily="34" charset="0"/>
              </a:rPr>
              <a:t>       and 0.09 g/kg/d</a:t>
            </a:r>
          </a:p>
        </p:txBody>
      </p:sp>
      <p:sp>
        <p:nvSpPr>
          <p:cNvPr id="5" name="4 Rectángulo"/>
          <p:cNvSpPr/>
          <p:nvPr/>
        </p:nvSpPr>
        <p:spPr>
          <a:xfrm>
            <a:off x="1139688" y="374776"/>
            <a:ext cx="8097078"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UY" sz="2400" dirty="0">
                <a:ln w="11430"/>
                <a:solidFill>
                  <a:srgbClr val="000000"/>
                </a:solidFill>
                <a:latin typeface="Britannic Bold"/>
                <a:ea typeface="+mn-ea"/>
                <a:cs typeface="Britannic Bold"/>
              </a:rPr>
              <a:t>Effect of a FO-containing LE on Plasma </a:t>
            </a:r>
            <a:r>
              <a:rPr lang="es-UY" sz="2400" dirty="0" err="1">
                <a:ln w="11430"/>
                <a:solidFill>
                  <a:srgbClr val="000000"/>
                </a:solidFill>
                <a:latin typeface="Britannic Bold"/>
                <a:ea typeface="+mn-ea"/>
                <a:cs typeface="Britannic Bold"/>
              </a:rPr>
              <a:t>Phospholipids</a:t>
            </a:r>
            <a:r>
              <a:rPr lang="es-UY" sz="2400" dirty="0">
                <a:ln w="11430"/>
                <a:solidFill>
                  <a:srgbClr val="000000"/>
                </a:solidFill>
                <a:latin typeface="Britannic Bold"/>
                <a:ea typeface="+mn-ea"/>
                <a:cs typeface="Britannic Bold"/>
              </a:rPr>
              <a:t>, FA, </a:t>
            </a:r>
          </a:p>
          <a:p>
            <a:pPr algn="ctr">
              <a:defRPr/>
            </a:pPr>
            <a:r>
              <a:rPr lang="es-UY" sz="2400" dirty="0">
                <a:ln w="11430"/>
                <a:solidFill>
                  <a:srgbClr val="000000"/>
                </a:solidFill>
                <a:latin typeface="Britannic Bold"/>
                <a:ea typeface="+mn-ea"/>
                <a:cs typeface="Britannic Bold"/>
              </a:rPr>
              <a:t>Inflammatory Markers and Clinical Outcomes </a:t>
            </a:r>
            <a:endParaRPr lang="es-ES_tradnl" sz="2400" dirty="0">
              <a:ln w="11430"/>
              <a:solidFill>
                <a:srgbClr val="000000"/>
              </a:solidFill>
              <a:latin typeface="Britannic Bold"/>
              <a:ea typeface="+mn-ea"/>
              <a:cs typeface="Britannic Bold"/>
            </a:endParaRPr>
          </a:p>
        </p:txBody>
      </p:sp>
      <p:sp>
        <p:nvSpPr>
          <p:cNvPr id="21507" name="TextBox 3"/>
          <p:cNvSpPr txBox="1">
            <a:spLocks noChangeArrowheads="1"/>
          </p:cNvSpPr>
          <p:nvPr/>
        </p:nvSpPr>
        <p:spPr bwMode="auto">
          <a:xfrm>
            <a:off x="4721225" y="6411913"/>
            <a:ext cx="381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CA" altLang="en-US" sz="1400">
                <a:latin typeface="Britannic Bold" panose="020B0903060703020204" pitchFamily="34" charset="0"/>
              </a:rPr>
              <a:t>Barbosa V, et al. Critical Care 2010;14:R5</a:t>
            </a:r>
          </a:p>
        </p:txBody>
      </p:sp>
      <p:graphicFrame>
        <p:nvGraphicFramePr>
          <p:cNvPr id="2" name="Diagrama 1"/>
          <p:cNvGraphicFramePr/>
          <p:nvPr/>
        </p:nvGraphicFramePr>
        <p:xfrm>
          <a:off x="3010803" y="188741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594660"/>
      </p:ext>
    </p:extLst>
  </p:cSld>
  <p:clrMapOvr>
    <a:masterClrMapping/>
  </p:clrMapOvr>
  <p:transition spd="slow">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133061" y="285751"/>
            <a:ext cx="7825409"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_tradnl" sz="2800" dirty="0">
                <a:ln w="11430"/>
                <a:solidFill>
                  <a:srgbClr val="000000"/>
                </a:solidFill>
                <a:latin typeface="Britannic Bold"/>
                <a:ea typeface="+mn-ea"/>
                <a:cs typeface="Britannic Bold"/>
              </a:rPr>
              <a:t>Parenteral Fish Oil in ICU Patients with Sepsis: </a:t>
            </a:r>
          </a:p>
          <a:p>
            <a:pPr algn="ctr">
              <a:defRPr/>
            </a:pPr>
            <a:r>
              <a:rPr lang="es-ES_tradnl" sz="2800" dirty="0">
                <a:ln w="11430"/>
                <a:solidFill>
                  <a:srgbClr val="000000"/>
                </a:solidFill>
                <a:latin typeface="Britannic Bold"/>
                <a:ea typeface="+mn-ea"/>
                <a:cs typeface="Britannic Bold"/>
              </a:rPr>
              <a:t>A Pilot Study</a:t>
            </a:r>
          </a:p>
        </p:txBody>
      </p:sp>
      <p:sp>
        <p:nvSpPr>
          <p:cNvPr id="22530" name="CuadroTexto 4"/>
          <p:cNvSpPr txBox="1">
            <a:spLocks noChangeArrowheads="1"/>
          </p:cNvSpPr>
          <p:nvPr/>
        </p:nvSpPr>
        <p:spPr bwMode="auto">
          <a:xfrm>
            <a:off x="3757613" y="6219825"/>
            <a:ext cx="4964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s-ES" altLang="en-US" sz="1400">
                <a:latin typeface="Britannic Bold" panose="020B0903060703020204" pitchFamily="34" charset="0"/>
              </a:rPr>
              <a:t>Hall TC et al. JPEN J Parenter Enteral Nutr 2014 In press. </a:t>
            </a:r>
          </a:p>
        </p:txBody>
      </p:sp>
      <p:graphicFrame>
        <p:nvGraphicFramePr>
          <p:cNvPr id="6" name="Diagrama 5"/>
          <p:cNvGraphicFramePr/>
          <p:nvPr/>
        </p:nvGraphicFramePr>
        <p:xfrm>
          <a:off x="2353357" y="1630243"/>
          <a:ext cx="6367863" cy="4239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CuadroTexto 6"/>
          <p:cNvSpPr txBox="1">
            <a:spLocks noChangeArrowheads="1"/>
          </p:cNvSpPr>
          <p:nvPr/>
        </p:nvSpPr>
        <p:spPr bwMode="auto">
          <a:xfrm>
            <a:off x="388938" y="1503363"/>
            <a:ext cx="478155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200000"/>
              </a:lnSpc>
              <a:buFont typeface="Wingdings" panose="05000000000000000000" pitchFamily="2" charset="2"/>
              <a:buChar char="²"/>
            </a:pPr>
            <a:r>
              <a:rPr lang="es-ES" altLang="en-US" sz="1600">
                <a:latin typeface="Britannic Bold" panose="020B0903060703020204" pitchFamily="34" charset="0"/>
              </a:rPr>
              <a:t>RCT</a:t>
            </a:r>
          </a:p>
          <a:p>
            <a:pPr eaLnBrk="1" hangingPunct="1">
              <a:lnSpc>
                <a:spcPct val="200000"/>
              </a:lnSpc>
              <a:buFont typeface="Wingdings" panose="05000000000000000000" pitchFamily="2" charset="2"/>
              <a:buChar char="²"/>
            </a:pPr>
            <a:r>
              <a:rPr lang="es-ES" altLang="en-US" sz="1600">
                <a:latin typeface="Britannic Bold" panose="020B0903060703020204" pitchFamily="34" charset="0"/>
              </a:rPr>
              <a:t>Patients with sepsis / severe sepsis (n= 60)</a:t>
            </a:r>
          </a:p>
          <a:p>
            <a:pPr eaLnBrk="1" hangingPunct="1">
              <a:lnSpc>
                <a:spcPct val="200000"/>
              </a:lnSpc>
              <a:buFont typeface="Wingdings" panose="05000000000000000000" pitchFamily="2" charset="2"/>
              <a:buChar char="²"/>
            </a:pPr>
            <a:r>
              <a:rPr lang="es-ES" altLang="en-US" sz="1600">
                <a:latin typeface="Britannic Bold" panose="020B0903060703020204" pitchFamily="34" charset="0"/>
              </a:rPr>
              <a:t>Parenteral FO based LE vs. standard care</a:t>
            </a:r>
          </a:p>
          <a:p>
            <a:pPr eaLnBrk="1" hangingPunct="1">
              <a:lnSpc>
                <a:spcPct val="200000"/>
              </a:lnSpc>
              <a:buFont typeface="Wingdings" panose="05000000000000000000" pitchFamily="2" charset="2"/>
              <a:buChar char="²"/>
            </a:pPr>
            <a:r>
              <a:rPr lang="es-ES" altLang="en-US" sz="1600">
                <a:latin typeface="Britannic Bold" panose="020B0903060703020204" pitchFamily="34" charset="0"/>
              </a:rPr>
              <a:t>Primary outcome: </a:t>
            </a:r>
            <a:r>
              <a:rPr lang="es-ES" altLang="en-US" sz="1600">
                <a:latin typeface="Lucida Grande" charset="0"/>
              </a:rPr>
              <a:t>Δ</a:t>
            </a:r>
            <a:r>
              <a:rPr lang="es-ES" altLang="en-US" sz="1600">
                <a:latin typeface="Britannic Bold" panose="020B0903060703020204" pitchFamily="34" charset="0"/>
              </a:rPr>
              <a:t>SOFA, and Maximum- SOFA</a:t>
            </a:r>
          </a:p>
          <a:p>
            <a:pPr eaLnBrk="1" hangingPunct="1">
              <a:lnSpc>
                <a:spcPct val="200000"/>
              </a:lnSpc>
              <a:buFont typeface="Wingdings" panose="05000000000000000000" pitchFamily="2" charset="2"/>
              <a:buChar char="²"/>
            </a:pPr>
            <a:r>
              <a:rPr lang="es-ES" altLang="en-US" sz="1600">
                <a:latin typeface="Britannic Bold" panose="020B0903060703020204" pitchFamily="34" charset="0"/>
              </a:rPr>
              <a:t>Secondary outcomes: 28-d mortality, ICU and hospital LOS, mean CRP, and days free or organ dysfunction/failure</a:t>
            </a:r>
          </a:p>
        </p:txBody>
      </p:sp>
    </p:spTree>
    <p:extLst>
      <p:ext uri="{BB962C8B-B14F-4D97-AF65-F5344CB8AC3E}">
        <p14:creationId xmlns:p14="http://schemas.microsoft.com/office/powerpoint/2010/main" val="7899631"/>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3052544" y="387684"/>
            <a:ext cx="3186967" cy="58477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UY" sz="3200" dirty="0">
                <a:ln w="11430"/>
                <a:solidFill>
                  <a:srgbClr val="000000"/>
                </a:solidFill>
                <a:latin typeface="Britannic Bold"/>
                <a:ea typeface="+mn-ea"/>
                <a:cs typeface="Britannic Bold"/>
              </a:rPr>
              <a:t>ICU Lipids Study</a:t>
            </a:r>
            <a:endParaRPr lang="es-ES_tradnl" sz="2000" i="1" dirty="0">
              <a:ln w="11430"/>
              <a:solidFill>
                <a:srgbClr val="000000"/>
              </a:solidFill>
              <a:latin typeface="Arial Narrow"/>
              <a:ea typeface="+mn-ea"/>
              <a:cs typeface="Arial Narrow"/>
            </a:endParaRPr>
          </a:p>
        </p:txBody>
      </p:sp>
      <p:graphicFrame>
        <p:nvGraphicFramePr>
          <p:cNvPr id="6" name="5 Diagrama"/>
          <p:cNvGraphicFramePr/>
          <p:nvPr/>
        </p:nvGraphicFramePr>
        <p:xfrm>
          <a:off x="294106" y="1793875"/>
          <a:ext cx="835526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7" name="CuadroTexto 8"/>
          <p:cNvSpPr txBox="1">
            <a:spLocks noChangeArrowheads="1"/>
          </p:cNvSpPr>
          <p:nvPr/>
        </p:nvSpPr>
        <p:spPr bwMode="auto">
          <a:xfrm>
            <a:off x="1473200" y="6267450"/>
            <a:ext cx="733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s-ES" altLang="en-US" sz="1400">
                <a:latin typeface="Britannic Bold" panose="020B0903060703020204" pitchFamily="34" charset="0"/>
              </a:rPr>
              <a:t>Grau Carmona T, et al. Crit Care Med 2015.</a:t>
            </a:r>
          </a:p>
        </p:txBody>
      </p:sp>
    </p:spTree>
    <p:extLst>
      <p:ext uri="{BB962C8B-B14F-4D97-AF65-F5344CB8AC3E}">
        <p14:creationId xmlns:p14="http://schemas.microsoft.com/office/powerpoint/2010/main" val="3190056039"/>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Gráfico 3"/>
          <p:cNvGraphicFramePr>
            <a:graphicFrameLocks/>
          </p:cNvGraphicFramePr>
          <p:nvPr/>
        </p:nvGraphicFramePr>
        <p:xfrm>
          <a:off x="1473200" y="1346200"/>
          <a:ext cx="6664325" cy="4302125"/>
        </p:xfrm>
        <a:graphic>
          <a:graphicData uri="http://schemas.openxmlformats.org/presentationml/2006/ole">
            <mc:AlternateContent xmlns:mc="http://schemas.openxmlformats.org/markup-compatibility/2006">
              <mc:Choice xmlns:v="urn:schemas-microsoft-com:vml" Requires="v">
                <p:oleObj spid="_x0000_s3075" r:id="rId4" imgW="6662377" imgH="4303420" progId="Excel.Chart.8">
                  <p:embed/>
                </p:oleObj>
              </mc:Choice>
              <mc:Fallback>
                <p:oleObj r:id="rId4" imgW="6662377" imgH="430342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200" y="1346200"/>
                        <a:ext cx="6664325" cy="430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Rectángulo"/>
          <p:cNvSpPr/>
          <p:nvPr/>
        </p:nvSpPr>
        <p:spPr>
          <a:xfrm>
            <a:off x="1351092" y="371693"/>
            <a:ext cx="7292257" cy="58477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UY" sz="3200" dirty="0">
                <a:ln w="11430"/>
                <a:solidFill>
                  <a:srgbClr val="000000"/>
                </a:solidFill>
                <a:latin typeface="Britannic Bold"/>
                <a:ea typeface="+mn-ea"/>
                <a:cs typeface="Britannic Bold"/>
              </a:rPr>
              <a:t>ICU Lipids: Nosocomial Infections (ITT)</a:t>
            </a:r>
            <a:endParaRPr lang="es-ES_tradnl" sz="2000" i="1" dirty="0">
              <a:ln w="11430"/>
              <a:solidFill>
                <a:srgbClr val="000000"/>
              </a:solidFill>
              <a:latin typeface="Arial Narrow"/>
              <a:ea typeface="+mn-ea"/>
              <a:cs typeface="Arial Narrow"/>
            </a:endParaRPr>
          </a:p>
        </p:txBody>
      </p:sp>
      <p:sp>
        <p:nvSpPr>
          <p:cNvPr id="17411" name="CuadroTexto 6"/>
          <p:cNvSpPr txBox="1">
            <a:spLocks noChangeArrowheads="1"/>
          </p:cNvSpPr>
          <p:nvPr/>
        </p:nvSpPr>
        <p:spPr bwMode="auto">
          <a:xfrm>
            <a:off x="3187700" y="1503363"/>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s-ES" altLang="en-US" sz="1600" b="1"/>
              <a:t>64</a:t>
            </a:r>
          </a:p>
        </p:txBody>
      </p:sp>
      <p:sp>
        <p:nvSpPr>
          <p:cNvPr id="17412" name="CuadroTexto 7"/>
          <p:cNvSpPr txBox="1">
            <a:spLocks noChangeArrowheads="1"/>
          </p:cNvSpPr>
          <p:nvPr/>
        </p:nvSpPr>
        <p:spPr bwMode="auto">
          <a:xfrm>
            <a:off x="2562225" y="3844925"/>
            <a:ext cx="441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s-ES" altLang="en-US" sz="1600" b="1"/>
              <a:t>17</a:t>
            </a:r>
          </a:p>
        </p:txBody>
      </p:sp>
      <p:sp>
        <p:nvSpPr>
          <p:cNvPr id="17413" name="CuadroTexto 8"/>
          <p:cNvSpPr txBox="1">
            <a:spLocks noChangeArrowheads="1"/>
          </p:cNvSpPr>
          <p:nvPr/>
        </p:nvSpPr>
        <p:spPr bwMode="auto">
          <a:xfrm>
            <a:off x="4713288" y="3209925"/>
            <a:ext cx="441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s-ES" altLang="en-US" sz="1600" b="1"/>
              <a:t>29</a:t>
            </a:r>
          </a:p>
        </p:txBody>
      </p:sp>
      <p:sp>
        <p:nvSpPr>
          <p:cNvPr id="17414" name="CuadroTexto 9"/>
          <p:cNvSpPr txBox="1">
            <a:spLocks noChangeArrowheads="1"/>
          </p:cNvSpPr>
          <p:nvPr/>
        </p:nvSpPr>
        <p:spPr bwMode="auto">
          <a:xfrm>
            <a:off x="5335588" y="2225675"/>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s-ES" altLang="en-US" sz="1600" b="1"/>
              <a:t>49</a:t>
            </a:r>
          </a:p>
        </p:txBody>
      </p:sp>
      <p:sp>
        <p:nvSpPr>
          <p:cNvPr id="17415" name="CuadroTexto 10"/>
          <p:cNvSpPr txBox="1">
            <a:spLocks noChangeArrowheads="1"/>
          </p:cNvSpPr>
          <p:nvPr/>
        </p:nvSpPr>
        <p:spPr bwMode="auto">
          <a:xfrm>
            <a:off x="922338" y="5597525"/>
            <a:ext cx="667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n-US" sz="1800">
                <a:latin typeface="Britannic Bold" panose="020B0903060703020204" pitchFamily="34" charset="0"/>
              </a:rPr>
              <a:t>RR: 1,77 IC 95% 1,06-2,95, </a:t>
            </a:r>
            <a:r>
              <a:rPr lang="es-ES" altLang="en-US" sz="1800">
                <a:solidFill>
                  <a:srgbClr val="FF0000"/>
                </a:solidFill>
                <a:latin typeface="Britannic Bold" panose="020B0903060703020204" pitchFamily="34" charset="0"/>
              </a:rPr>
              <a:t>P= .03</a:t>
            </a:r>
            <a:endParaRPr lang="es-ES" altLang="en-US" sz="1800">
              <a:latin typeface="Britannic Bold" panose="020B0903060703020204" pitchFamily="34" charset="0"/>
            </a:endParaRPr>
          </a:p>
        </p:txBody>
      </p:sp>
      <p:sp>
        <p:nvSpPr>
          <p:cNvPr id="17416" name="CuadroTexto 8"/>
          <p:cNvSpPr txBox="1">
            <a:spLocks noChangeArrowheads="1"/>
          </p:cNvSpPr>
          <p:nvPr/>
        </p:nvSpPr>
        <p:spPr bwMode="auto">
          <a:xfrm>
            <a:off x="1473200" y="6267450"/>
            <a:ext cx="733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s-ES" altLang="en-US" sz="1400">
                <a:latin typeface="Britannic Bold" panose="020B0903060703020204" pitchFamily="34" charset="0"/>
              </a:rPr>
              <a:t>Grau Carmona T, et al. Crit Care Med 2015.</a:t>
            </a:r>
          </a:p>
        </p:txBody>
      </p:sp>
      <p:sp>
        <p:nvSpPr>
          <p:cNvPr id="17417" name="CuadroTexto 1"/>
          <p:cNvSpPr txBox="1">
            <a:spLocks noChangeArrowheads="1"/>
          </p:cNvSpPr>
          <p:nvPr/>
        </p:nvSpPr>
        <p:spPr bwMode="auto">
          <a:xfrm rot="-5400000">
            <a:off x="-304006" y="3040857"/>
            <a:ext cx="3216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ES" altLang="en-US" sz="1600" b="1">
                <a:latin typeface="Arial Narrow" panose="020B0606020202030204" pitchFamily="34" charset="0"/>
              </a:rPr>
              <a:t>Number of patients</a:t>
            </a:r>
          </a:p>
        </p:txBody>
      </p:sp>
    </p:spTree>
    <p:extLst>
      <p:ext uri="{BB962C8B-B14F-4D97-AF65-F5344CB8AC3E}">
        <p14:creationId xmlns:p14="http://schemas.microsoft.com/office/powerpoint/2010/main" val="2605585977"/>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303302" y="387684"/>
            <a:ext cx="6685521" cy="58477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UY" sz="3200" dirty="0">
                <a:ln w="11430"/>
                <a:solidFill>
                  <a:srgbClr val="000000"/>
                </a:solidFill>
                <a:latin typeface="Britannic Bold"/>
                <a:ea typeface="+mn-ea"/>
                <a:cs typeface="Britannic Bold"/>
              </a:rPr>
              <a:t>Overview of Clinical Outcomes (ITT)</a:t>
            </a:r>
            <a:endParaRPr lang="es-ES_tradnl" sz="2000" i="1" dirty="0">
              <a:ln w="11430"/>
              <a:solidFill>
                <a:srgbClr val="000000"/>
              </a:solidFill>
              <a:latin typeface="Arial Narrow"/>
              <a:ea typeface="+mn-ea"/>
              <a:cs typeface="Arial Narrow"/>
            </a:endParaRPr>
          </a:p>
        </p:txBody>
      </p:sp>
      <p:graphicFrame>
        <p:nvGraphicFramePr>
          <p:cNvPr id="5" name="Tabla 4"/>
          <p:cNvGraphicFramePr>
            <a:graphicFrameLocks noGrp="1"/>
          </p:cNvGraphicFramePr>
          <p:nvPr/>
        </p:nvGraphicFramePr>
        <p:xfrm>
          <a:off x="311150" y="1255713"/>
          <a:ext cx="8202613" cy="4592638"/>
        </p:xfrm>
        <a:graphic>
          <a:graphicData uri="http://schemas.openxmlformats.org/drawingml/2006/table">
            <a:tbl>
              <a:tblPr/>
              <a:tblGrid>
                <a:gridCol w="2760663"/>
                <a:gridCol w="2243137"/>
                <a:gridCol w="2092325"/>
                <a:gridCol w="1106488"/>
              </a:tblGrid>
              <a:tr h="606425">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endParaRPr>
                    </a:p>
                  </a:txBody>
                  <a:tcPr marL="91442" marR="91442" marT="45706" marB="4570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1"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MCT/LCT (n= 78)</a:t>
                      </a:r>
                    </a:p>
                  </a:txBody>
                  <a:tcPr marL="91442" marR="91442" marT="45706" marB="4570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1"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MCT/LCT/ω-3 (n= 81)</a:t>
                      </a:r>
                    </a:p>
                  </a:txBody>
                  <a:tcPr marL="91442" marR="91442" marT="45706" marB="4570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1" i="1"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P value</a:t>
                      </a:r>
                    </a:p>
                  </a:txBody>
                  <a:tcPr marL="91442" marR="91442" marT="45706" marB="4570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800" b="1"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ICU LOS </a:t>
                      </a:r>
                      <a:r>
                        <a:rPr kumimoji="0" lang="es-ES" altLang="en-US" sz="16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(days)</a:t>
                      </a:r>
                    </a:p>
                  </a:txBody>
                  <a:tcPr marL="91442" marR="91442" marT="45706" marB="45706"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18 [13.25]</a:t>
                      </a:r>
                    </a:p>
                  </a:txBody>
                  <a:tcPr marL="91442" marR="91442" marT="45706" marB="45706"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12 [18.5]</a:t>
                      </a:r>
                    </a:p>
                  </a:txBody>
                  <a:tcPr marL="91442" marR="91442" marT="45706" marB="45706"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0.369</a:t>
                      </a:r>
                    </a:p>
                  </a:txBody>
                  <a:tcPr marL="91442" marR="91442" marT="45706" marB="45706"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r>
              <a:tr h="606425">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800" b="1"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Hospital LOS </a:t>
                      </a:r>
                      <a:r>
                        <a:rPr kumimoji="0" lang="es-ES" altLang="en-US" sz="16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(days)</a:t>
                      </a:r>
                    </a:p>
                  </a:txBody>
                  <a:tcPr marL="91442" marR="91442" marT="45706" marB="45706" anchor="ctr" horzOverflow="overflow">
                    <a:lnL>
                      <a:noFill/>
                    </a:lnL>
                    <a:lnR>
                      <a:noFill/>
                    </a:lnR>
                    <a:lnT>
                      <a:noFill/>
                    </a:lnT>
                    <a:lnB>
                      <a:noFill/>
                    </a:lnB>
                    <a:lnTlToBr>
                      <a:noFill/>
                    </a:lnTlToBr>
                    <a:lnBlToTr>
                      <a:noFill/>
                    </a:lnBlToTr>
                    <a:no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36.5 [34.0]</a:t>
                      </a:r>
                    </a:p>
                  </a:txBody>
                  <a:tcPr marL="91442" marR="91442" marT="45706" marB="45706" anchor="ctr" horzOverflow="overflow">
                    <a:lnL>
                      <a:noFill/>
                    </a:lnL>
                    <a:lnR>
                      <a:noFill/>
                    </a:lnR>
                    <a:lnT>
                      <a:noFill/>
                    </a:lnT>
                    <a:lnB>
                      <a:noFill/>
                    </a:lnB>
                    <a:lnTlToBr>
                      <a:noFill/>
                    </a:lnTlToBr>
                    <a:lnBlToTr>
                      <a:noFill/>
                    </a:lnBlToTr>
                    <a:no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25 [34.5]</a:t>
                      </a:r>
                    </a:p>
                  </a:txBody>
                  <a:tcPr marL="91442" marR="91442" marT="45706" marB="45706" anchor="ctr" horzOverflow="overflow">
                    <a:lnL>
                      <a:noFill/>
                    </a:lnL>
                    <a:lnR>
                      <a:noFill/>
                    </a:lnR>
                    <a:lnT>
                      <a:noFill/>
                    </a:lnT>
                    <a:lnB>
                      <a:noFill/>
                    </a:lnB>
                    <a:lnTlToBr>
                      <a:noFill/>
                    </a:lnTlToBr>
                    <a:lnBlToTr>
                      <a:noFill/>
                    </a:lnBlToTr>
                    <a:no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0.059</a:t>
                      </a:r>
                    </a:p>
                  </a:txBody>
                  <a:tcPr marL="91442" marR="91442" marT="45706" marB="45706" anchor="ctr" horzOverflow="overflow">
                    <a:lnL>
                      <a:noFill/>
                    </a:lnL>
                    <a:lnR>
                      <a:noFill/>
                    </a:lnR>
                    <a:lnT>
                      <a:noFill/>
                    </a:lnT>
                    <a:lnB>
                      <a:noFill/>
                    </a:lnB>
                    <a:lnTlToBr>
                      <a:noFill/>
                    </a:lnTlToBr>
                    <a:lnBlToTr>
                      <a:noFill/>
                    </a:lnBlToTr>
                    <a:noFill/>
                  </a:tcPr>
                </a:tc>
              </a:tr>
              <a:tr h="704850">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800" b="1"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Mechanical Ventilation </a:t>
                      </a:r>
                      <a:r>
                        <a:rPr kumimoji="0" lang="es-ES" altLang="en-US" sz="16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(days)</a:t>
                      </a:r>
                    </a:p>
                  </a:txBody>
                  <a:tcPr marL="91442" marR="91442" marT="45706" marB="45706" anchor="ctr" horzOverflow="overflow">
                    <a:lnL>
                      <a:noFill/>
                    </a:lnL>
                    <a:lnR>
                      <a:noFill/>
                    </a:lnR>
                    <a:lnT>
                      <a:noFill/>
                    </a:lnT>
                    <a:lnB>
                      <a:noFill/>
                    </a:lnB>
                    <a:lnTlToBr>
                      <a:noFill/>
                    </a:lnTlToBr>
                    <a:lnBlToTr>
                      <a:noFill/>
                    </a:lnBlToTr>
                    <a:solidFill>
                      <a:schemeClr val="tx1">
                        <a:alpha val="20000"/>
                      </a:schemeClr>
                    </a:solid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8 [8.5]</a:t>
                      </a:r>
                    </a:p>
                  </a:txBody>
                  <a:tcPr marL="91442" marR="91442" marT="45706" marB="45706" anchor="ctr" horzOverflow="overflow">
                    <a:lnL>
                      <a:noFill/>
                    </a:lnL>
                    <a:lnR>
                      <a:noFill/>
                    </a:lnR>
                    <a:lnT>
                      <a:noFill/>
                    </a:lnT>
                    <a:lnB>
                      <a:noFill/>
                    </a:lnB>
                    <a:lnTlToBr>
                      <a:noFill/>
                    </a:lnTlToBr>
                    <a:lnBlToTr>
                      <a:noFill/>
                    </a:lnBlToTr>
                    <a:solidFill>
                      <a:schemeClr val="tx1">
                        <a:alpha val="20000"/>
                      </a:schemeClr>
                    </a:solid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7 [6.0]</a:t>
                      </a:r>
                    </a:p>
                  </a:txBody>
                  <a:tcPr marL="91442" marR="91442" marT="45706" marB="45706" anchor="ctr" horzOverflow="overflow">
                    <a:lnL>
                      <a:noFill/>
                    </a:lnL>
                    <a:lnR>
                      <a:noFill/>
                    </a:lnR>
                    <a:lnT>
                      <a:noFill/>
                    </a:lnT>
                    <a:lnB>
                      <a:noFill/>
                    </a:lnB>
                    <a:lnTlToBr>
                      <a:noFill/>
                    </a:lnTlToBr>
                    <a:lnBlToTr>
                      <a:noFill/>
                    </a:lnBlToTr>
                    <a:solidFill>
                      <a:schemeClr val="tx1">
                        <a:alpha val="20000"/>
                      </a:schemeClr>
                    </a:solid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0.47</a:t>
                      </a:r>
                    </a:p>
                  </a:txBody>
                  <a:tcPr marL="91442" marR="91442" marT="45706" marB="45706" anchor="ctr" horzOverflow="overflow">
                    <a:lnL>
                      <a:noFill/>
                    </a:lnL>
                    <a:lnR>
                      <a:noFill/>
                    </a:lnR>
                    <a:lnT>
                      <a:noFill/>
                    </a:lnT>
                    <a:lnB>
                      <a:noFill/>
                    </a:lnB>
                    <a:lnTlToBr>
                      <a:noFill/>
                    </a:lnTlToBr>
                    <a:lnBlToTr>
                      <a:noFill/>
                    </a:lnBlToTr>
                    <a:solidFill>
                      <a:schemeClr val="tx1">
                        <a:alpha val="20000"/>
                      </a:schemeClr>
                    </a:solidFill>
                  </a:tcPr>
                </a:tc>
              </a:tr>
              <a:tr h="704850">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800" b="1"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ICU mortality </a:t>
                      </a:r>
                      <a:r>
                        <a:rPr kumimoji="0" lang="es-ES" altLang="en-US" sz="16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(n, %)</a:t>
                      </a:r>
                    </a:p>
                  </a:txBody>
                  <a:tcPr marL="91442" marR="91442" marT="45706" marB="45706" anchor="ctr" horzOverflow="overflow">
                    <a:lnL>
                      <a:noFill/>
                    </a:lnL>
                    <a:lnR>
                      <a:noFill/>
                    </a:lnR>
                    <a:lnT>
                      <a:noFill/>
                    </a:lnT>
                    <a:lnB>
                      <a:noFill/>
                    </a:lnB>
                    <a:lnTlToBr>
                      <a:noFill/>
                    </a:lnTlToBr>
                    <a:lnBlToTr>
                      <a:noFill/>
                    </a:lnBlToTr>
                    <a:no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16 (20.5)</a:t>
                      </a:r>
                    </a:p>
                  </a:txBody>
                  <a:tcPr marL="91442" marR="91442" marT="45706" marB="45706" anchor="ctr" horzOverflow="overflow">
                    <a:lnL>
                      <a:noFill/>
                    </a:lnL>
                    <a:lnR>
                      <a:noFill/>
                    </a:lnR>
                    <a:lnT>
                      <a:noFill/>
                    </a:lnT>
                    <a:lnB>
                      <a:noFill/>
                    </a:lnB>
                    <a:lnTlToBr>
                      <a:noFill/>
                    </a:lnTlToBr>
                    <a:lnBlToTr>
                      <a:noFill/>
                    </a:lnBlToTr>
                    <a:no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26 (32.5)</a:t>
                      </a:r>
                    </a:p>
                  </a:txBody>
                  <a:tcPr marL="91442" marR="91442" marT="45706" marB="45706" anchor="ctr" horzOverflow="overflow">
                    <a:lnL>
                      <a:noFill/>
                    </a:lnL>
                    <a:lnR>
                      <a:noFill/>
                    </a:lnR>
                    <a:lnT>
                      <a:noFill/>
                    </a:lnT>
                    <a:lnB>
                      <a:noFill/>
                    </a:lnB>
                    <a:lnTlToBr>
                      <a:noFill/>
                    </a:lnTlToBr>
                    <a:lnBlToTr>
                      <a:noFill/>
                    </a:lnBlToTr>
                    <a:no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0.106</a:t>
                      </a:r>
                    </a:p>
                  </a:txBody>
                  <a:tcPr marL="91442" marR="91442" marT="45706" marB="45706" anchor="ctr" horzOverflow="overflow">
                    <a:lnL>
                      <a:noFill/>
                    </a:lnL>
                    <a:lnR>
                      <a:noFill/>
                    </a:lnR>
                    <a:lnT>
                      <a:noFill/>
                    </a:lnT>
                    <a:lnB>
                      <a:noFill/>
                    </a:lnB>
                    <a:lnTlToBr>
                      <a:noFill/>
                    </a:lnTlToBr>
                    <a:lnBlToTr>
                      <a:noFill/>
                    </a:lnBlToTr>
                    <a:noFill/>
                  </a:tcPr>
                </a:tc>
              </a:tr>
              <a:tr h="658813">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800" b="1"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Hospital mortality </a:t>
                      </a:r>
                      <a:r>
                        <a:rPr kumimoji="0" lang="es-ES" altLang="en-US" sz="16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(n, %)</a:t>
                      </a:r>
                    </a:p>
                  </a:txBody>
                  <a:tcPr marL="91442" marR="91442" marT="45706" marB="45706" anchor="ctr" horzOverflow="overflow">
                    <a:lnL>
                      <a:noFill/>
                    </a:lnL>
                    <a:lnR>
                      <a:noFill/>
                    </a:lnR>
                    <a:lnT>
                      <a:noFill/>
                    </a:lnT>
                    <a:lnB>
                      <a:noFill/>
                    </a:lnB>
                    <a:lnTlToBr>
                      <a:noFill/>
                    </a:lnTlToBr>
                    <a:lnBlToTr>
                      <a:noFill/>
                    </a:lnBlToTr>
                    <a:solidFill>
                      <a:schemeClr val="tx1">
                        <a:alpha val="20000"/>
                      </a:schemeClr>
                    </a:solid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6 (9.7)</a:t>
                      </a:r>
                    </a:p>
                  </a:txBody>
                  <a:tcPr marL="91442" marR="91442" marT="45706" marB="45706" anchor="ctr" horzOverflow="overflow">
                    <a:lnL>
                      <a:noFill/>
                    </a:lnL>
                    <a:lnR>
                      <a:noFill/>
                    </a:lnR>
                    <a:lnT>
                      <a:noFill/>
                    </a:lnT>
                    <a:lnB>
                      <a:noFill/>
                    </a:lnB>
                    <a:lnTlToBr>
                      <a:noFill/>
                    </a:lnTlToBr>
                    <a:lnBlToTr>
                      <a:noFill/>
                    </a:lnBlToTr>
                    <a:solidFill>
                      <a:schemeClr val="tx1">
                        <a:alpha val="20000"/>
                      </a:schemeClr>
                    </a:solid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6 (11.1)</a:t>
                      </a:r>
                    </a:p>
                  </a:txBody>
                  <a:tcPr marL="91442" marR="91442" marT="45706" marB="45706" anchor="ctr" horzOverflow="overflow">
                    <a:lnL>
                      <a:noFill/>
                    </a:lnL>
                    <a:lnR>
                      <a:noFill/>
                    </a:lnR>
                    <a:lnT>
                      <a:noFill/>
                    </a:lnT>
                    <a:lnB>
                      <a:noFill/>
                    </a:lnB>
                    <a:lnTlToBr>
                      <a:noFill/>
                    </a:lnTlToBr>
                    <a:lnBlToTr>
                      <a:noFill/>
                    </a:lnBlToTr>
                    <a:solidFill>
                      <a:schemeClr val="tx1">
                        <a:alpha val="20000"/>
                      </a:schemeClr>
                    </a:solid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1.000</a:t>
                      </a:r>
                    </a:p>
                  </a:txBody>
                  <a:tcPr marL="91442" marR="91442" marT="45706" marB="45706" anchor="ctr" horzOverflow="overflow">
                    <a:lnL>
                      <a:noFill/>
                    </a:lnL>
                    <a:lnR>
                      <a:noFill/>
                    </a:lnR>
                    <a:lnT>
                      <a:noFill/>
                    </a:lnT>
                    <a:lnB>
                      <a:noFill/>
                    </a:lnB>
                    <a:lnTlToBr>
                      <a:noFill/>
                    </a:lnTlToBr>
                    <a:lnBlToTr>
                      <a:noFill/>
                    </a:lnBlToTr>
                    <a:solidFill>
                      <a:schemeClr val="tx1">
                        <a:alpha val="20000"/>
                      </a:schemeClr>
                    </a:solidFill>
                  </a:tcPr>
                </a:tc>
              </a:tr>
              <a:tr h="704850">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800" b="1"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6-month survival         </a:t>
                      </a: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(Kaplan-Meyer, d)</a:t>
                      </a:r>
                    </a:p>
                  </a:txBody>
                  <a:tcPr marL="91442" marR="91442" marT="45706" marB="4570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137.2 ± 7.6</a:t>
                      </a:r>
                    </a:p>
                  </a:txBody>
                  <a:tcPr marL="91442" marR="91442" marT="45706" marB="4570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117.7 ± 8.5</a:t>
                      </a:r>
                    </a:p>
                  </a:txBody>
                  <a:tcPr marL="91442" marR="91442" marT="45706" marB="4570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spcAft>
                          <a:spcPts val="600"/>
                        </a:spcAft>
                        <a:buFont typeface="Arial" panose="020B0604020202020204" pitchFamily="34" charset="0"/>
                        <a:defRPr b="1">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eaLnBrk="0" hangingPunct="0">
                        <a:spcBef>
                          <a:spcPct val="20000"/>
                        </a:spcBef>
                        <a:buClr>
                          <a:schemeClr val="tx2"/>
                        </a:buClr>
                        <a:buFont typeface="Arial" panose="020B0604020202020204" pitchFamily="34" charset="0"/>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spcBef>
                          <a:spcPct val="20000"/>
                        </a:spcBef>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800" b="0" i="0" u="none" strike="noStrike" cap="none" normalizeH="0" baseline="0" smtClean="0">
                          <a:ln>
                            <a:noFill/>
                          </a:ln>
                          <a:solidFill>
                            <a:schemeClr val="tx1"/>
                          </a:solidFill>
                          <a:effectLst/>
                          <a:latin typeface="Arial Narrow" panose="020B0606020202030204" pitchFamily="34" charset="0"/>
                          <a:ea typeface="MS PGothic" panose="020B0600070205080204" pitchFamily="34" charset="-128"/>
                        </a:rPr>
                        <a:t>0.082</a:t>
                      </a:r>
                    </a:p>
                  </a:txBody>
                  <a:tcPr marL="91442" marR="91442" marT="45706" marB="4570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90" name="CuadroTexto 8"/>
          <p:cNvSpPr txBox="1">
            <a:spLocks noChangeArrowheads="1"/>
          </p:cNvSpPr>
          <p:nvPr/>
        </p:nvSpPr>
        <p:spPr bwMode="auto">
          <a:xfrm>
            <a:off x="1473200" y="6267450"/>
            <a:ext cx="733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s-ES" altLang="en-US" sz="1400">
                <a:latin typeface="Britannic Bold" panose="020B0903060703020204" pitchFamily="34" charset="0"/>
              </a:rPr>
              <a:t>Grau Carmona T, et al. Crit Care Med 2015.</a:t>
            </a:r>
          </a:p>
        </p:txBody>
      </p:sp>
    </p:spTree>
    <p:extLst>
      <p:ext uri="{BB962C8B-B14F-4D97-AF65-F5344CB8AC3E}">
        <p14:creationId xmlns:p14="http://schemas.microsoft.com/office/powerpoint/2010/main" val="4147016159"/>
      </p:ext>
    </p:extLst>
  </p:cSld>
  <p:clrMapOvr>
    <a:masterClrMapping/>
  </p:clrMapOvr>
  <p:transition spd="slow">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bwMode="auto">
          <a:xfrm>
            <a:off x="665011" y="2174984"/>
            <a:ext cx="7802136" cy="1843582"/>
          </a:xfrm>
          <a:prstGeom prst="rect">
            <a:avLst/>
          </a:prstGeom>
          <a:noFill/>
        </p:spPr>
        <p:txBody>
          <a:bodyPr wrap="none" anchor="ctr">
            <a:spAutoFit/>
          </a:bodyPr>
          <a:lstStyle/>
          <a:p>
            <a:pPr algn="ctr" eaLnBrk="1" fontAlgn="auto" hangingPunct="1">
              <a:lnSpc>
                <a:spcPct val="150000"/>
              </a:lnSpc>
              <a:spcBef>
                <a:spcPts val="0"/>
              </a:spcBef>
              <a:spcAft>
                <a:spcPts val="0"/>
              </a:spcAft>
              <a:defRPr/>
            </a:pPr>
            <a:r>
              <a:rPr lang="es-UY" sz="4000" dirty="0" err="1">
                <a:latin typeface="Calibri" pitchFamily="34" charset="0"/>
                <a:cs typeface="Arial" charset="0"/>
              </a:rPr>
              <a:t>Updated</a:t>
            </a:r>
            <a:r>
              <a:rPr lang="es-UY" sz="4000" dirty="0">
                <a:latin typeface="Calibri" pitchFamily="34" charset="0"/>
                <a:cs typeface="Arial" charset="0"/>
              </a:rPr>
              <a:t> </a:t>
            </a:r>
            <a:r>
              <a:rPr lang="es-UY" sz="4000" dirty="0" smtClean="0">
                <a:latin typeface="Calibri" pitchFamily="34" charset="0"/>
                <a:cs typeface="Arial" charset="0"/>
              </a:rPr>
              <a:t>Meta-</a:t>
            </a:r>
            <a:r>
              <a:rPr lang="es-UY" sz="4000" dirty="0" err="1" smtClean="0">
                <a:latin typeface="Calibri" pitchFamily="34" charset="0"/>
                <a:cs typeface="Arial" charset="0"/>
              </a:rPr>
              <a:t>analysis</a:t>
            </a:r>
            <a:r>
              <a:rPr lang="es-UY" sz="4000" dirty="0" smtClean="0">
                <a:latin typeface="Calibri" pitchFamily="34" charset="0"/>
                <a:cs typeface="Arial" charset="0"/>
              </a:rPr>
              <a:t> </a:t>
            </a:r>
            <a:r>
              <a:rPr lang="es-UY" sz="4000" dirty="0">
                <a:latin typeface="Calibri" pitchFamily="34" charset="0"/>
                <a:cs typeface="Arial" charset="0"/>
              </a:rPr>
              <a:t>of IV </a:t>
            </a:r>
            <a:r>
              <a:rPr lang="es-UY" sz="4000" dirty="0" err="1">
                <a:latin typeface="Calibri" pitchFamily="34" charset="0"/>
                <a:cs typeface="Arial" charset="0"/>
              </a:rPr>
              <a:t>Fish</a:t>
            </a:r>
            <a:r>
              <a:rPr lang="es-UY" sz="4000" dirty="0">
                <a:latin typeface="Calibri" pitchFamily="34" charset="0"/>
                <a:cs typeface="Arial" charset="0"/>
              </a:rPr>
              <a:t> </a:t>
            </a:r>
            <a:r>
              <a:rPr lang="es-UY" sz="4000" dirty="0" err="1">
                <a:latin typeface="Calibri" pitchFamily="34" charset="0"/>
                <a:cs typeface="Arial" charset="0"/>
              </a:rPr>
              <a:t>Oil</a:t>
            </a:r>
            <a:r>
              <a:rPr lang="es-UY" sz="4000" dirty="0">
                <a:latin typeface="Calibri" pitchFamily="34" charset="0"/>
                <a:cs typeface="Arial" charset="0"/>
              </a:rPr>
              <a:t> </a:t>
            </a:r>
          </a:p>
          <a:p>
            <a:pPr algn="ctr" eaLnBrk="1" fontAlgn="auto" hangingPunct="1">
              <a:lnSpc>
                <a:spcPct val="150000"/>
              </a:lnSpc>
              <a:spcBef>
                <a:spcPts val="0"/>
              </a:spcBef>
              <a:spcAft>
                <a:spcPts val="0"/>
              </a:spcAft>
              <a:defRPr/>
            </a:pPr>
            <a:r>
              <a:rPr lang="es-UY" sz="4000" dirty="0">
                <a:latin typeface="Calibri" pitchFamily="34" charset="0"/>
                <a:cs typeface="Arial" charset="0"/>
              </a:rPr>
              <a:t>in the Critically Ill?</a:t>
            </a:r>
            <a:endParaRPr lang="es-ES_tradnl" sz="4000" dirty="0">
              <a:latin typeface="Calibri" pitchFamily="34" charset="0"/>
              <a:cs typeface="Arial" charset="0"/>
            </a:endParaRPr>
          </a:p>
        </p:txBody>
      </p:sp>
      <p:grpSp>
        <p:nvGrpSpPr>
          <p:cNvPr id="2" name="Agrupar 12"/>
          <p:cNvGrpSpPr>
            <a:grpSpLocks/>
          </p:cNvGrpSpPr>
          <p:nvPr/>
        </p:nvGrpSpPr>
        <p:grpSpPr bwMode="auto">
          <a:xfrm>
            <a:off x="630238" y="4819650"/>
            <a:ext cx="7770812" cy="120650"/>
            <a:chOff x="630195" y="4178742"/>
            <a:chExt cx="7770355" cy="120300"/>
          </a:xfrm>
        </p:grpSpPr>
        <p:sp>
          <p:nvSpPr>
            <p:cNvPr id="11" name="Rectángulo 10"/>
            <p:cNvSpPr/>
            <p:nvPr/>
          </p:nvSpPr>
          <p:spPr>
            <a:xfrm rot="10800000">
              <a:off x="6854416" y="4180325"/>
              <a:ext cx="1546134" cy="118717"/>
            </a:xfrm>
            <a:prstGeom prst="rect">
              <a:avLst/>
            </a:prstGeom>
            <a:solidFill>
              <a:srgbClr val="22ADCA"/>
            </a:solidFill>
            <a:ln>
              <a:solidFill>
                <a:srgbClr val="1EC5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
            </a:p>
          </p:txBody>
        </p:sp>
        <p:sp>
          <p:nvSpPr>
            <p:cNvPr id="12" name="Rectángulo 11"/>
            <p:cNvSpPr/>
            <p:nvPr/>
          </p:nvSpPr>
          <p:spPr>
            <a:xfrm rot="10800000">
              <a:off x="630195" y="4178742"/>
              <a:ext cx="6224221" cy="118718"/>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
            </a:p>
          </p:txBody>
        </p:sp>
      </p:grpSp>
      <p:grpSp>
        <p:nvGrpSpPr>
          <p:cNvPr id="4" name="Agrupar 13"/>
          <p:cNvGrpSpPr>
            <a:grpSpLocks/>
          </p:cNvGrpSpPr>
          <p:nvPr/>
        </p:nvGrpSpPr>
        <p:grpSpPr bwMode="auto">
          <a:xfrm rot="10800000">
            <a:off x="631825" y="1665288"/>
            <a:ext cx="7770813" cy="120650"/>
            <a:chOff x="630195" y="4178742"/>
            <a:chExt cx="7770355" cy="120300"/>
          </a:xfrm>
        </p:grpSpPr>
        <p:sp>
          <p:nvSpPr>
            <p:cNvPr id="15" name="Rectángulo 14"/>
            <p:cNvSpPr/>
            <p:nvPr/>
          </p:nvSpPr>
          <p:spPr>
            <a:xfrm rot="10800000">
              <a:off x="6852828" y="4256304"/>
              <a:ext cx="1546134" cy="118717"/>
            </a:xfrm>
            <a:prstGeom prst="rect">
              <a:avLst/>
            </a:prstGeom>
            <a:solidFill>
              <a:srgbClr val="22ADCA"/>
            </a:solidFill>
            <a:ln>
              <a:solidFill>
                <a:srgbClr val="1EC5C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
            </a:p>
          </p:txBody>
        </p:sp>
        <p:sp>
          <p:nvSpPr>
            <p:cNvPr id="16" name="Rectángulo 15"/>
            <p:cNvSpPr/>
            <p:nvPr/>
          </p:nvSpPr>
          <p:spPr>
            <a:xfrm rot="10800000">
              <a:off x="655594" y="4280047"/>
              <a:ext cx="6224221" cy="118718"/>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
            </a:p>
          </p:txBody>
        </p:sp>
      </p:grpSp>
      <p:pic>
        <p:nvPicPr>
          <p:cNvPr id="72709" name="Picture 2" descr="Health Benefits of Fish Oil Health Benefits of Fish Oil"/>
          <p:cNvPicPr>
            <a:picLocks noChangeAspect="1" noChangeArrowheads="1"/>
          </p:cNvPicPr>
          <p:nvPr/>
        </p:nvPicPr>
        <p:blipFill>
          <a:blip r:embed="rId2" cstate="print"/>
          <a:srcRect/>
          <a:stretch>
            <a:fillRect/>
          </a:stretch>
        </p:blipFill>
        <p:spPr bwMode="auto">
          <a:xfrm>
            <a:off x="7200900" y="0"/>
            <a:ext cx="1943100" cy="1295400"/>
          </a:xfrm>
          <a:prstGeom prst="rect">
            <a:avLst/>
          </a:prstGeom>
          <a:noFill/>
          <a:ln w="9525">
            <a:noFill/>
            <a:miter lim="800000"/>
            <a:headEnd/>
            <a:tailEnd/>
          </a:ln>
        </p:spPr>
      </p:pic>
      <p:pic>
        <p:nvPicPr>
          <p:cNvPr id="72710" name="Picture 2"/>
          <p:cNvPicPr>
            <a:picLocks noChangeAspect="1" noChangeArrowheads="1"/>
          </p:cNvPicPr>
          <p:nvPr/>
        </p:nvPicPr>
        <p:blipFill>
          <a:blip r:embed="rId3" cstate="print"/>
          <a:srcRect r="36797"/>
          <a:stretch>
            <a:fillRect/>
          </a:stretch>
        </p:blipFill>
        <p:spPr bwMode="auto">
          <a:xfrm>
            <a:off x="327025" y="5954713"/>
            <a:ext cx="2143125" cy="6858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9505"/>
          <a:stretch>
            <a:fillRect/>
          </a:stretch>
        </p:blipFill>
        <p:spPr bwMode="auto">
          <a:xfrm>
            <a:off x="1149350" y="379862"/>
            <a:ext cx="7156450"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2"/>
          <p:cNvSpPr txBox="1">
            <a:spLocks noChangeArrowheads="1"/>
          </p:cNvSpPr>
          <p:nvPr/>
        </p:nvSpPr>
        <p:spPr bwMode="auto">
          <a:xfrm>
            <a:off x="6096000" y="2569023"/>
            <a:ext cx="2895600" cy="1545771"/>
          </a:xfrm>
          <a:prstGeom prst="rect">
            <a:avLst/>
          </a:prstGeom>
          <a:solidFill>
            <a:srgbClr val="FFFFFF"/>
          </a:solidFill>
          <a:ln w="1270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1200" dirty="0">
                <a:solidFill>
                  <a:srgbClr val="000000"/>
                </a:solidFill>
                <a:ea typeface="Calibri" panose="020F0502020204030204" pitchFamily="34" charset="0"/>
                <a:cs typeface="Times New Roman" panose="02020603050405020304" pitchFamily="18" charset="0"/>
              </a:rPr>
              <a:t>↑Dominance of anti-inflammatory </a:t>
            </a:r>
            <a:r>
              <a:rPr lang="en-US" altLang="en-US" sz="1200" dirty="0" smtClean="0">
                <a:solidFill>
                  <a:srgbClr val="000000"/>
                </a:solidFill>
                <a:ea typeface="Calibri" panose="020F0502020204030204" pitchFamily="34" charset="0"/>
                <a:cs typeface="Times New Roman" panose="02020603050405020304" pitchFamily="18" charset="0"/>
              </a:rPr>
              <a:t>Th2 over pro-inflammatory </a:t>
            </a:r>
            <a:r>
              <a:rPr lang="en-US" altLang="en-US" sz="1200" dirty="0">
                <a:solidFill>
                  <a:srgbClr val="000000"/>
                </a:solidFill>
                <a:ea typeface="Calibri" panose="020F0502020204030204" pitchFamily="34" charset="0"/>
                <a:cs typeface="Times New Roman" panose="02020603050405020304" pitchFamily="18" charset="0"/>
              </a:rPr>
              <a:t>Th1 </a:t>
            </a:r>
            <a:r>
              <a:rPr lang="en-US" altLang="en-US" sz="1200" dirty="0" smtClean="0">
                <a:solidFill>
                  <a:srgbClr val="000000"/>
                </a:solidFill>
                <a:ea typeface="Calibri" panose="020F0502020204030204" pitchFamily="34" charset="0"/>
                <a:cs typeface="Times New Roman" panose="02020603050405020304" pitchFamily="18" charset="0"/>
              </a:rPr>
              <a:t>responses</a:t>
            </a:r>
          </a:p>
          <a:p>
            <a:pPr eaLnBrk="1" hangingPunct="1">
              <a:lnSpc>
                <a:spcPct val="115000"/>
              </a:lnSpc>
              <a:spcBef>
                <a:spcPct val="0"/>
              </a:spcBef>
              <a:spcAft>
                <a:spcPts val="1000"/>
              </a:spcAft>
              <a:buFontTx/>
              <a:buNone/>
            </a:pPr>
            <a:r>
              <a:rPr lang="en-US" altLang="en-US" sz="1200" dirty="0" smtClean="0">
                <a:solidFill>
                  <a:srgbClr val="000000"/>
                </a:solidFill>
                <a:ea typeface="Calibri" panose="020F0502020204030204" pitchFamily="34" charset="0"/>
                <a:cs typeface="Times New Roman" panose="02020603050405020304" pitchFamily="18" charset="0"/>
              </a:rPr>
              <a:t>Modulate </a:t>
            </a:r>
            <a:r>
              <a:rPr lang="en-US" altLang="en-US" sz="1200" dirty="0">
                <a:solidFill>
                  <a:srgbClr val="000000"/>
                </a:solidFill>
                <a:ea typeface="Calibri" panose="020F0502020204030204" pitchFamily="34" charset="0"/>
                <a:cs typeface="Times New Roman" panose="02020603050405020304" pitchFamily="18" charset="0"/>
              </a:rPr>
              <a:t>adhesion molecules to ↓</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err="1" smtClean="0">
                <a:solidFill>
                  <a:srgbClr val="000000"/>
                </a:solidFill>
                <a:ea typeface="Calibri" panose="020F0502020204030204" pitchFamily="34" charset="0"/>
                <a:cs typeface="Times New Roman" panose="02020603050405020304" pitchFamily="18" charset="0"/>
              </a:rPr>
              <a:t>transendothelial</a:t>
            </a:r>
            <a:r>
              <a:rPr lang="en-US" altLang="en-US" sz="1200" dirty="0" smtClean="0">
                <a:solidFill>
                  <a:srgbClr val="000000"/>
                </a:solidFill>
                <a:ea typeface="Calibri" panose="020F0502020204030204" pitchFamily="34" charset="0"/>
                <a:cs typeface="Times New Roman" panose="02020603050405020304" pitchFamily="18" charset="0"/>
              </a:rPr>
              <a:t>  </a:t>
            </a:r>
            <a:r>
              <a:rPr lang="en-US" altLang="en-US" sz="1200" dirty="0">
                <a:solidFill>
                  <a:srgbClr val="000000"/>
                </a:solidFill>
                <a:ea typeface="Calibri" panose="020F0502020204030204" pitchFamily="34" charset="0"/>
                <a:cs typeface="Times New Roman" panose="02020603050405020304" pitchFamily="18" charset="0"/>
              </a:rPr>
              <a:t>migration </a:t>
            </a:r>
            <a:r>
              <a:rPr lang="en-US" altLang="en-US" sz="1200" dirty="0" smtClean="0">
                <a:solidFill>
                  <a:srgbClr val="000000"/>
                </a:solidFill>
                <a:ea typeface="Calibri" panose="020F0502020204030204" pitchFamily="34" charset="0"/>
                <a:cs typeface="Times New Roman" panose="02020603050405020304" pitchFamily="18" charset="0"/>
              </a:rPr>
              <a:t>of macrophages  </a:t>
            </a:r>
            <a:r>
              <a:rPr lang="en-US" altLang="en-US" sz="1200" dirty="0">
                <a:solidFill>
                  <a:srgbClr val="000000"/>
                </a:solidFill>
                <a:ea typeface="Calibri" panose="020F0502020204030204" pitchFamily="34" charset="0"/>
                <a:cs typeface="Times New Roman" panose="02020603050405020304" pitchFamily="18" charset="0"/>
              </a:rPr>
              <a:t>and </a:t>
            </a:r>
            <a:r>
              <a:rPr lang="en-US" altLang="en-US" sz="1200" dirty="0" err="1">
                <a:solidFill>
                  <a:srgbClr val="000000"/>
                </a:solidFill>
                <a:ea typeface="Calibri" panose="020F0502020204030204" pitchFamily="34" charset="0"/>
                <a:cs typeface="Times New Roman" panose="02020603050405020304" pitchFamily="18" charset="0"/>
              </a:rPr>
              <a:t>neutrophils</a:t>
            </a:r>
            <a:endParaRPr lang="en-US" altLang="en-US" sz="1200" dirty="0">
              <a:solidFill>
                <a:srgbClr val="000000"/>
              </a:solidFill>
              <a:ea typeface="Calibri" panose="020F0502020204030204" pitchFamily="34" charset="0"/>
              <a:cs typeface="Times New Roman" panose="02020603050405020304" pitchFamily="18" charset="0"/>
            </a:endParaRPr>
          </a:p>
        </p:txBody>
      </p:sp>
      <p:sp>
        <p:nvSpPr>
          <p:cNvPr id="68612" name="Text Box 2"/>
          <p:cNvSpPr txBox="1">
            <a:spLocks noChangeArrowheads="1"/>
          </p:cNvSpPr>
          <p:nvPr/>
        </p:nvSpPr>
        <p:spPr bwMode="auto">
          <a:xfrm>
            <a:off x="381000" y="5188854"/>
            <a:ext cx="2354263" cy="1582062"/>
          </a:xfrm>
          <a:prstGeom prst="rect">
            <a:avLst/>
          </a:prstGeom>
          <a:solidFill>
            <a:srgbClr val="FFFFFF"/>
          </a:solidFill>
          <a:ln w="1270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1200" dirty="0">
                <a:solidFill>
                  <a:srgbClr val="000000"/>
                </a:solidFill>
                <a:ea typeface="Calibri" panose="020F0502020204030204" pitchFamily="34" charset="0"/>
                <a:cs typeface="Times New Roman" panose="02020603050405020304" pitchFamily="18" charset="0"/>
              </a:rPr>
              <a:t>Maintain gut integrity</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↓Gut permeability</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Support </a:t>
            </a:r>
            <a:r>
              <a:rPr lang="en-US" altLang="en-US" sz="1200" dirty="0" err="1">
                <a:solidFill>
                  <a:srgbClr val="000000"/>
                </a:solidFill>
                <a:ea typeface="Calibri" panose="020F0502020204030204" pitchFamily="34" charset="0"/>
                <a:cs typeface="Times New Roman" panose="02020603050405020304" pitchFamily="18" charset="0"/>
              </a:rPr>
              <a:t>commensal</a:t>
            </a:r>
            <a:r>
              <a:rPr lang="en-US" altLang="en-US" sz="1200" dirty="0">
                <a:solidFill>
                  <a:srgbClr val="000000"/>
                </a:solidFill>
                <a:ea typeface="Calibri" panose="020F0502020204030204" pitchFamily="34" charset="0"/>
                <a:cs typeface="Times New Roman" panose="02020603050405020304" pitchFamily="18" charset="0"/>
              </a:rPr>
              <a:t> bacteria</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Stimulate oral tolerance</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↑Butyrate production</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Promote insulin sensitivity,</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   ↓hyperglycemia (AGEs) </a:t>
            </a:r>
          </a:p>
          <a:p>
            <a:pPr eaLnBrk="1" hangingPunct="1">
              <a:lnSpc>
                <a:spcPct val="115000"/>
              </a:lnSpc>
              <a:spcBef>
                <a:spcPct val="0"/>
              </a:spcBef>
              <a:spcAft>
                <a:spcPts val="1000"/>
              </a:spcAft>
              <a:buFontTx/>
              <a:buNone/>
            </a:pPr>
            <a:r>
              <a:rPr lang="en-US" altLang="en-US" sz="1200" dirty="0">
                <a:solidFill>
                  <a:srgbClr val="000000"/>
                </a:solidFill>
                <a:ea typeface="Calibri" panose="020F0502020204030204" pitchFamily="34" charset="0"/>
                <a:cs typeface="Times New Roman" panose="02020603050405020304" pitchFamily="18" charset="0"/>
              </a:rPr>
              <a:t> </a:t>
            </a:r>
          </a:p>
        </p:txBody>
      </p:sp>
      <p:sp>
        <p:nvSpPr>
          <p:cNvPr id="68613" name="Text Box 2"/>
          <p:cNvSpPr txBox="1">
            <a:spLocks noChangeArrowheads="1"/>
          </p:cNvSpPr>
          <p:nvPr/>
        </p:nvSpPr>
        <p:spPr bwMode="auto">
          <a:xfrm>
            <a:off x="152400" y="1532383"/>
            <a:ext cx="2354263" cy="1145494"/>
          </a:xfrm>
          <a:prstGeom prst="rect">
            <a:avLst/>
          </a:prstGeom>
          <a:solidFill>
            <a:srgbClr val="FFFFFF"/>
          </a:solidFill>
          <a:ln w="1270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1200" dirty="0">
                <a:solidFill>
                  <a:srgbClr val="000000"/>
                </a:solidFill>
                <a:ea typeface="Calibri" panose="020F0502020204030204" pitchFamily="34" charset="0"/>
                <a:cs typeface="Times New Roman" panose="02020603050405020304" pitchFamily="18" charset="0"/>
              </a:rPr>
              <a:t>Reduce gut/lung axis of inflammation</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Maintain MALT tissue</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↑Production of </a:t>
            </a:r>
            <a:r>
              <a:rPr lang="en-US" altLang="en-US" sz="1200" dirty="0" err="1" smtClean="0">
                <a:solidFill>
                  <a:srgbClr val="000000"/>
                </a:solidFill>
                <a:ea typeface="Calibri" panose="020F0502020204030204" pitchFamily="34" charset="0"/>
                <a:cs typeface="Times New Roman" panose="02020603050405020304" pitchFamily="18" charset="0"/>
              </a:rPr>
              <a:t>secretory</a:t>
            </a:r>
            <a:r>
              <a:rPr lang="en-US" altLang="en-US" sz="1200" dirty="0" smtClean="0">
                <a:solidFill>
                  <a:srgbClr val="000000"/>
                </a:solidFill>
                <a:ea typeface="Calibri" panose="020F0502020204030204" pitchFamily="34" charset="0"/>
                <a:cs typeface="Times New Roman" panose="02020603050405020304" pitchFamily="18" charset="0"/>
              </a:rPr>
              <a:t> </a:t>
            </a:r>
            <a:r>
              <a:rPr lang="en-US" altLang="en-US" sz="1200" dirty="0" err="1">
                <a:solidFill>
                  <a:srgbClr val="000000"/>
                </a:solidFill>
                <a:ea typeface="Calibri" panose="020F0502020204030204" pitchFamily="34" charset="0"/>
                <a:cs typeface="Times New Roman" panose="02020603050405020304" pitchFamily="18" charset="0"/>
              </a:rPr>
              <a:t>IgA</a:t>
            </a:r>
            <a:r>
              <a:rPr lang="en-US" altLang="en-US" sz="1200" dirty="0">
                <a:solidFill>
                  <a:srgbClr val="000000"/>
                </a:solidFill>
                <a:ea typeface="Calibri" panose="020F0502020204030204" pitchFamily="34" charset="0"/>
                <a:cs typeface="Times New Roman" panose="02020603050405020304" pitchFamily="18" charset="0"/>
              </a:rPr>
              <a:t> at</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      epithelial surfaces</a:t>
            </a:r>
          </a:p>
        </p:txBody>
      </p:sp>
      <p:sp>
        <p:nvSpPr>
          <p:cNvPr id="68614" name="Text Box 2"/>
          <p:cNvSpPr txBox="1">
            <a:spLocks noChangeArrowheads="1"/>
          </p:cNvSpPr>
          <p:nvPr/>
        </p:nvSpPr>
        <p:spPr bwMode="auto">
          <a:xfrm>
            <a:off x="111125" y="3592286"/>
            <a:ext cx="2895600" cy="1491343"/>
          </a:xfrm>
          <a:prstGeom prst="rect">
            <a:avLst/>
          </a:prstGeom>
          <a:solidFill>
            <a:srgbClr val="FFFFFF"/>
          </a:solidFill>
          <a:ln w="1270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1200" dirty="0">
                <a:solidFill>
                  <a:srgbClr val="000000"/>
                </a:solidFill>
                <a:ea typeface="Calibri" panose="020F0502020204030204" pitchFamily="34" charset="0"/>
                <a:cs typeface="Times New Roman" panose="02020603050405020304" pitchFamily="18" charset="0"/>
              </a:rPr>
              <a:t>Provide micro &amp; macronutrients, antioxidants</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Maintain lean body mass</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↓Muscle and tissue </a:t>
            </a:r>
            <a:r>
              <a:rPr lang="en-US" altLang="en-US" sz="1200" dirty="0" err="1">
                <a:solidFill>
                  <a:srgbClr val="000000"/>
                </a:solidFill>
                <a:ea typeface="Calibri" panose="020F0502020204030204" pitchFamily="34" charset="0"/>
                <a:cs typeface="Times New Roman" panose="02020603050405020304" pitchFamily="18" charset="0"/>
              </a:rPr>
              <a:t>glycosylation</a:t>
            </a:r>
            <a:r>
              <a:rPr lang="en-US" altLang="en-US" sz="1200" dirty="0">
                <a:solidFill>
                  <a:srgbClr val="000000"/>
                </a:solidFill>
                <a:ea typeface="Calibri" panose="020F0502020204030204" pitchFamily="34" charset="0"/>
                <a:cs typeface="Times New Roman" panose="02020603050405020304" pitchFamily="18" charset="0"/>
              </a:rPr>
              <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 Mitochondrial function</a:t>
            </a:r>
            <a:br>
              <a:rPr lang="en-US" altLang="en-US" sz="1200" dirty="0">
                <a:solidFill>
                  <a:srgbClr val="000000"/>
                </a:solidFill>
                <a:ea typeface="Calibri" panose="020F0502020204030204" pitchFamily="34" charset="0"/>
                <a:cs typeface="Times New Roman" panose="02020603050405020304" pitchFamily="18" charset="0"/>
              </a:rPr>
            </a:br>
            <a:r>
              <a:rPr lang="en-US" altLang="en-US" sz="1200" dirty="0">
                <a:solidFill>
                  <a:srgbClr val="000000"/>
                </a:solidFill>
                <a:ea typeface="Calibri" panose="020F0502020204030204" pitchFamily="34" charset="0"/>
                <a:cs typeface="Times New Roman" panose="02020603050405020304" pitchFamily="18" charset="0"/>
              </a:rPr>
              <a:t>↑ Protein synthesis to meet metabolic demand</a:t>
            </a:r>
          </a:p>
        </p:txBody>
      </p:sp>
      <p:sp>
        <p:nvSpPr>
          <p:cNvPr id="68615" name="Text Box 2"/>
          <p:cNvSpPr txBox="1">
            <a:spLocks noChangeArrowheads="1"/>
          </p:cNvSpPr>
          <p:nvPr/>
        </p:nvSpPr>
        <p:spPr bwMode="auto">
          <a:xfrm>
            <a:off x="5791200" y="1502224"/>
            <a:ext cx="2209800" cy="746125"/>
          </a:xfrm>
          <a:prstGeom prst="rect">
            <a:avLst/>
          </a:prstGeom>
          <a:solidFill>
            <a:srgbClr val="FFFFFF"/>
          </a:solidFill>
          <a:ln w="1270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1200">
                <a:solidFill>
                  <a:srgbClr val="000000"/>
                </a:solidFill>
                <a:ea typeface="Calibri" panose="020F0502020204030204" pitchFamily="34" charset="0"/>
                <a:cs typeface="Times New Roman" panose="02020603050405020304" pitchFamily="18" charset="0"/>
              </a:rPr>
              <a:t>Attenuate oxidative stress</a:t>
            </a:r>
            <a:br>
              <a:rPr lang="en-US" altLang="en-US" sz="1200">
                <a:solidFill>
                  <a:srgbClr val="000000"/>
                </a:solidFill>
                <a:ea typeface="Calibri" panose="020F0502020204030204" pitchFamily="34" charset="0"/>
                <a:cs typeface="Times New Roman" panose="02020603050405020304" pitchFamily="18" charset="0"/>
              </a:rPr>
            </a:br>
            <a:r>
              <a:rPr lang="en-US" altLang="en-US" sz="1200">
                <a:solidFill>
                  <a:srgbClr val="000000"/>
                </a:solidFill>
                <a:ea typeface="Calibri" panose="020F0502020204030204" pitchFamily="34" charset="0"/>
                <a:cs typeface="Times New Roman" panose="02020603050405020304" pitchFamily="18" charset="0"/>
              </a:rPr>
              <a:t>↓ Systemic Inflammatory</a:t>
            </a:r>
            <a:br>
              <a:rPr lang="en-US" altLang="en-US" sz="1200">
                <a:solidFill>
                  <a:srgbClr val="000000"/>
                </a:solidFill>
                <a:ea typeface="Calibri" panose="020F0502020204030204" pitchFamily="34" charset="0"/>
                <a:cs typeface="Times New Roman" panose="02020603050405020304" pitchFamily="18" charset="0"/>
              </a:rPr>
            </a:br>
            <a:r>
              <a:rPr lang="en-US" altLang="en-US" sz="1200">
                <a:solidFill>
                  <a:srgbClr val="000000"/>
                </a:solidFill>
                <a:ea typeface="Calibri" panose="020F0502020204030204" pitchFamily="34" charset="0"/>
                <a:cs typeface="Times New Roman" panose="02020603050405020304" pitchFamily="18" charset="0"/>
              </a:rPr>
              <a:t>        Response Syndrome (SIRS)</a:t>
            </a:r>
          </a:p>
        </p:txBody>
      </p:sp>
      <p:sp>
        <p:nvSpPr>
          <p:cNvPr id="68616" name="Text Box 2"/>
          <p:cNvSpPr txBox="1">
            <a:spLocks noChangeArrowheads="1"/>
          </p:cNvSpPr>
          <p:nvPr/>
        </p:nvSpPr>
        <p:spPr bwMode="auto">
          <a:xfrm>
            <a:off x="228600" y="2929387"/>
            <a:ext cx="2209800" cy="554037"/>
          </a:xfrm>
          <a:prstGeom prst="rect">
            <a:avLst/>
          </a:prstGeom>
          <a:solidFill>
            <a:srgbClr val="FFFFFF"/>
          </a:solidFill>
          <a:ln w="1270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1200" dirty="0">
                <a:solidFill>
                  <a:srgbClr val="000000"/>
                </a:solidFill>
                <a:ea typeface="Calibri" panose="020F0502020204030204" pitchFamily="34" charset="0"/>
                <a:cs typeface="Times New Roman" panose="02020603050405020304" pitchFamily="18" charset="0"/>
              </a:rPr>
              <a:t>↑ Muscle function, mobility, </a:t>
            </a:r>
            <a:r>
              <a:rPr lang="en-US" altLang="en-US" sz="1200" dirty="0" smtClean="0">
                <a:solidFill>
                  <a:srgbClr val="000000"/>
                </a:solidFill>
                <a:ea typeface="Calibri" panose="020F0502020204030204" pitchFamily="34" charset="0"/>
                <a:cs typeface="Times New Roman" panose="02020603050405020304" pitchFamily="18" charset="0"/>
              </a:rPr>
              <a:t>return  </a:t>
            </a:r>
            <a:r>
              <a:rPr lang="en-US" altLang="en-US" sz="1200" dirty="0">
                <a:solidFill>
                  <a:srgbClr val="000000"/>
                </a:solidFill>
                <a:ea typeface="Calibri" panose="020F0502020204030204" pitchFamily="34" charset="0"/>
                <a:cs typeface="Times New Roman" panose="02020603050405020304" pitchFamily="18" charset="0"/>
              </a:rPr>
              <a:t>to baseline function</a:t>
            </a:r>
          </a:p>
        </p:txBody>
      </p:sp>
      <p:sp>
        <p:nvSpPr>
          <p:cNvPr id="68617" name="Text Box 2"/>
          <p:cNvSpPr txBox="1">
            <a:spLocks noChangeArrowheads="1"/>
          </p:cNvSpPr>
          <p:nvPr/>
        </p:nvSpPr>
        <p:spPr bwMode="auto">
          <a:xfrm>
            <a:off x="6218238" y="5474149"/>
            <a:ext cx="2651125" cy="1098550"/>
          </a:xfrm>
          <a:prstGeom prst="rect">
            <a:avLst/>
          </a:prstGeom>
          <a:solidFill>
            <a:srgbClr val="FFFFFF"/>
          </a:solidFill>
          <a:ln w="12700">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1200">
                <a:solidFill>
                  <a:srgbClr val="000000"/>
                </a:solidFill>
                <a:ea typeface="Calibri" panose="020F0502020204030204" pitchFamily="34" charset="0"/>
                <a:cs typeface="Times New Roman" panose="02020603050405020304" pitchFamily="18" charset="0"/>
              </a:rPr>
              <a:t>↑ Absorptive capacity</a:t>
            </a:r>
            <a:br>
              <a:rPr lang="en-US" altLang="en-US" sz="1200">
                <a:solidFill>
                  <a:srgbClr val="000000"/>
                </a:solidFill>
                <a:ea typeface="Calibri" panose="020F0502020204030204" pitchFamily="34" charset="0"/>
                <a:cs typeface="Times New Roman" panose="02020603050405020304" pitchFamily="18" charset="0"/>
              </a:rPr>
            </a:br>
            <a:r>
              <a:rPr lang="en-US" altLang="en-US" sz="1200">
                <a:solidFill>
                  <a:srgbClr val="000000"/>
                </a:solidFill>
                <a:ea typeface="Calibri" panose="020F0502020204030204" pitchFamily="34" charset="0"/>
                <a:cs typeface="Times New Roman" panose="02020603050405020304" pitchFamily="18" charset="0"/>
              </a:rPr>
              <a:t> Influence anti-inflammatory receptors </a:t>
            </a:r>
            <a:br>
              <a:rPr lang="en-US" altLang="en-US" sz="1200">
                <a:solidFill>
                  <a:srgbClr val="000000"/>
                </a:solidFill>
                <a:ea typeface="Calibri" panose="020F0502020204030204" pitchFamily="34" charset="0"/>
                <a:cs typeface="Times New Roman" panose="02020603050405020304" pitchFamily="18" charset="0"/>
              </a:rPr>
            </a:br>
            <a:r>
              <a:rPr lang="en-US" altLang="en-US" sz="1200">
                <a:solidFill>
                  <a:srgbClr val="000000"/>
                </a:solidFill>
                <a:ea typeface="Calibri" panose="020F0502020204030204" pitchFamily="34" charset="0"/>
                <a:cs typeface="Times New Roman" panose="02020603050405020304" pitchFamily="18" charset="0"/>
              </a:rPr>
              <a:t>         in GI tract</a:t>
            </a:r>
            <a:br>
              <a:rPr lang="en-US" altLang="en-US" sz="1200">
                <a:solidFill>
                  <a:srgbClr val="000000"/>
                </a:solidFill>
                <a:ea typeface="Calibri" panose="020F0502020204030204" pitchFamily="34" charset="0"/>
                <a:cs typeface="Times New Roman" panose="02020603050405020304" pitchFamily="18" charset="0"/>
              </a:rPr>
            </a:br>
            <a:r>
              <a:rPr lang="en-US" altLang="en-US" sz="1200">
                <a:solidFill>
                  <a:srgbClr val="000000"/>
                </a:solidFill>
                <a:ea typeface="Calibri" panose="020F0502020204030204" pitchFamily="34" charset="0"/>
                <a:cs typeface="Times New Roman" panose="02020603050405020304" pitchFamily="18" charset="0"/>
              </a:rPr>
              <a:t>↓ Virulence of pathogenic organisms</a:t>
            </a:r>
            <a:br>
              <a:rPr lang="en-US" altLang="en-US" sz="1200">
                <a:solidFill>
                  <a:srgbClr val="000000"/>
                </a:solidFill>
                <a:ea typeface="Calibri" panose="020F0502020204030204" pitchFamily="34" charset="0"/>
                <a:cs typeface="Times New Roman" panose="02020603050405020304" pitchFamily="18" charset="0"/>
              </a:rPr>
            </a:br>
            <a:r>
              <a:rPr lang="en-US" altLang="en-US" sz="1200">
                <a:solidFill>
                  <a:srgbClr val="000000"/>
                </a:solidFill>
                <a:ea typeface="Calibri" panose="020F0502020204030204" pitchFamily="34" charset="0"/>
                <a:cs typeface="Times New Roman" panose="02020603050405020304" pitchFamily="18" charset="0"/>
              </a:rPr>
              <a:t>↑ Motility, contractility</a:t>
            </a:r>
          </a:p>
        </p:txBody>
      </p:sp>
      <p:sp>
        <p:nvSpPr>
          <p:cNvPr id="27" name="Oval 26"/>
          <p:cNvSpPr/>
          <p:nvPr/>
        </p:nvSpPr>
        <p:spPr>
          <a:xfrm>
            <a:off x="4419600" y="3635824"/>
            <a:ext cx="46038" cy="460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8" name="Oval 27"/>
          <p:cNvSpPr/>
          <p:nvPr/>
        </p:nvSpPr>
        <p:spPr>
          <a:xfrm>
            <a:off x="3838575" y="4016824"/>
            <a:ext cx="46038" cy="460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30" name="Straight Connector 29"/>
          <p:cNvCxnSpPr/>
          <p:nvPr/>
        </p:nvCxnSpPr>
        <p:spPr>
          <a:xfrm>
            <a:off x="2506663" y="2416624"/>
            <a:ext cx="1943100" cy="1249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953000" y="3940624"/>
            <a:ext cx="46038" cy="460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2" name="Oval 31"/>
          <p:cNvSpPr/>
          <p:nvPr/>
        </p:nvSpPr>
        <p:spPr>
          <a:xfrm>
            <a:off x="4967288" y="4604199"/>
            <a:ext cx="46037" cy="444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3" name="Oval 32"/>
          <p:cNvSpPr/>
          <p:nvPr/>
        </p:nvSpPr>
        <p:spPr>
          <a:xfrm>
            <a:off x="5311775" y="4778824"/>
            <a:ext cx="44450" cy="460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35" name="Straight Connector 34"/>
          <p:cNvCxnSpPr>
            <a:stCxn id="68616" idx="3"/>
            <a:endCxn id="28" idx="2"/>
          </p:cNvCxnSpPr>
          <p:nvPr/>
        </p:nvCxnSpPr>
        <p:spPr>
          <a:xfrm>
            <a:off x="2438400" y="3207199"/>
            <a:ext cx="1400175" cy="831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1" idx="7"/>
          </p:cNvCxnSpPr>
          <p:nvPr/>
        </p:nvCxnSpPr>
        <p:spPr>
          <a:xfrm flipH="1">
            <a:off x="4992688" y="2248349"/>
            <a:ext cx="912812" cy="1698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33" idx="6"/>
          </p:cNvCxnSpPr>
          <p:nvPr/>
        </p:nvCxnSpPr>
        <p:spPr>
          <a:xfrm flipH="1">
            <a:off x="5356225" y="4147457"/>
            <a:ext cx="968375" cy="6543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221163" y="5464624"/>
            <a:ext cx="46037" cy="460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2" name="Oval 41"/>
          <p:cNvSpPr/>
          <p:nvPr/>
        </p:nvSpPr>
        <p:spPr>
          <a:xfrm>
            <a:off x="5345113" y="5007424"/>
            <a:ext cx="44450" cy="4603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44" name="Straight Connector 43"/>
          <p:cNvCxnSpPr>
            <a:stCxn id="68614" idx="3"/>
            <a:endCxn id="32" idx="6"/>
          </p:cNvCxnSpPr>
          <p:nvPr/>
        </p:nvCxnSpPr>
        <p:spPr>
          <a:xfrm>
            <a:off x="3006725" y="4337958"/>
            <a:ext cx="2006600" cy="2884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42" idx="6"/>
          </p:cNvCxnSpPr>
          <p:nvPr/>
        </p:nvCxnSpPr>
        <p:spPr>
          <a:xfrm flipH="1" flipV="1">
            <a:off x="5389563" y="5029649"/>
            <a:ext cx="828675" cy="587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40" idx="6"/>
          </p:cNvCxnSpPr>
          <p:nvPr/>
        </p:nvCxnSpPr>
        <p:spPr>
          <a:xfrm>
            <a:off x="2735263" y="5323337"/>
            <a:ext cx="1531937" cy="16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633" name="TextBox 1"/>
          <p:cNvSpPr txBox="1">
            <a:spLocks noChangeArrowheads="1"/>
          </p:cNvSpPr>
          <p:nvPr/>
        </p:nvSpPr>
        <p:spPr bwMode="auto">
          <a:xfrm>
            <a:off x="457200" y="1524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CA" altLang="en-US" sz="2000" dirty="0">
                <a:solidFill>
                  <a:srgbClr val="000000"/>
                </a:solidFill>
              </a:rPr>
              <a:t>Nutritional and Non-nutritional </a:t>
            </a:r>
            <a:r>
              <a:rPr lang="en-CA" altLang="en-US" sz="2000" dirty="0" smtClean="0">
                <a:solidFill>
                  <a:srgbClr val="000000"/>
                </a:solidFill>
              </a:rPr>
              <a:t>Benefits </a:t>
            </a:r>
            <a:r>
              <a:rPr lang="en-CA" altLang="en-US" sz="2000" dirty="0">
                <a:solidFill>
                  <a:srgbClr val="000000"/>
                </a:solidFill>
              </a:rPr>
              <a:t>of Early Enteral Nutrition</a:t>
            </a:r>
          </a:p>
        </p:txBody>
      </p:sp>
    </p:spTree>
    <p:extLst>
      <p:ext uri="{BB962C8B-B14F-4D97-AF65-F5344CB8AC3E}">
        <p14:creationId xmlns:p14="http://schemas.microsoft.com/office/powerpoint/2010/main" val="41518211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srcRect/>
          <a:stretch>
            <a:fillRect/>
          </a:stretch>
        </p:blipFill>
        <p:spPr bwMode="auto">
          <a:xfrm>
            <a:off x="768625" y="1586600"/>
            <a:ext cx="7858539" cy="3147325"/>
          </a:xfrm>
          <a:prstGeom prst="rect">
            <a:avLst/>
          </a:prstGeom>
          <a:noFill/>
          <a:ln w="9525">
            <a:noFill/>
            <a:miter lim="800000"/>
            <a:headEnd/>
            <a:tailEnd/>
          </a:ln>
        </p:spPr>
      </p:pic>
      <p:sp>
        <p:nvSpPr>
          <p:cNvPr id="6" name="5 Rectángulo"/>
          <p:cNvSpPr/>
          <p:nvPr/>
        </p:nvSpPr>
        <p:spPr bwMode="auto">
          <a:xfrm>
            <a:off x="602420" y="411215"/>
            <a:ext cx="7462042" cy="954107"/>
          </a:xfrm>
          <a:prstGeom prst="rect">
            <a:avLst/>
          </a:prstGeom>
          <a:noFill/>
        </p:spPr>
        <p:txBody>
          <a:bodyPr>
            <a:spAutoFit/>
          </a:bodyPr>
          <a:lstStyle/>
          <a:p>
            <a:pPr indent="228600" algn="ctr">
              <a:defRPr/>
            </a:pPr>
            <a:r>
              <a:rPr lang="en-CA" sz="2800" b="1" dirty="0">
                <a:latin typeface="Calibri" pitchFamily="34" charset="0"/>
                <a:ea typeface="Times New Roman" pitchFamily="18" charset="0"/>
                <a:cs typeface="Britannic Bold"/>
              </a:rPr>
              <a:t>Fish Oil Lipid Emulsions in the Critically Ill </a:t>
            </a:r>
          </a:p>
          <a:p>
            <a:pPr indent="228600" algn="ctr">
              <a:defRPr/>
            </a:pPr>
            <a:r>
              <a:rPr lang="en-CA" sz="2800" b="1" dirty="0">
                <a:latin typeface="Calibri" pitchFamily="34" charset="0"/>
                <a:ea typeface="Times New Roman" pitchFamily="18" charset="0"/>
                <a:cs typeface="Britannic Bold"/>
              </a:rPr>
              <a:t>Mortality (</a:t>
            </a:r>
            <a:r>
              <a:rPr lang="en-CA" sz="2800" b="1" dirty="0" smtClean="0">
                <a:latin typeface="Calibri" pitchFamily="34" charset="0"/>
                <a:ea typeface="Times New Roman" pitchFamily="18" charset="0"/>
                <a:cs typeface="Britannic Bold"/>
              </a:rPr>
              <a:t>n=9 </a:t>
            </a:r>
            <a:r>
              <a:rPr lang="en-CA" sz="2800" b="1" dirty="0">
                <a:latin typeface="Calibri" pitchFamily="34" charset="0"/>
                <a:ea typeface="Times New Roman" pitchFamily="18" charset="0"/>
                <a:cs typeface="Britannic Bold"/>
              </a:rPr>
              <a:t>RCT)</a:t>
            </a:r>
            <a:endParaRPr lang="es-ES_tradnl" sz="2800" b="1" dirty="0">
              <a:latin typeface="Calibri" pitchFamily="34" charset="0"/>
              <a:cs typeface="Britannic Bold"/>
            </a:endParaRPr>
          </a:p>
        </p:txBody>
      </p:sp>
      <p:pic>
        <p:nvPicPr>
          <p:cNvPr id="73732" name="Picture 2"/>
          <p:cNvPicPr>
            <a:picLocks noChangeAspect="1" noChangeArrowheads="1"/>
          </p:cNvPicPr>
          <p:nvPr/>
        </p:nvPicPr>
        <p:blipFill>
          <a:blip r:embed="rId4" cstate="print"/>
          <a:srcRect r="36797"/>
          <a:stretch>
            <a:fillRect/>
          </a:stretch>
        </p:blipFill>
        <p:spPr bwMode="auto">
          <a:xfrm>
            <a:off x="327025" y="5954713"/>
            <a:ext cx="2143125" cy="685800"/>
          </a:xfrm>
          <a:prstGeom prst="rect">
            <a:avLst/>
          </a:prstGeom>
          <a:noFill/>
          <a:ln w="9525">
            <a:noFill/>
            <a:miter lim="800000"/>
            <a:headEnd/>
            <a:tailEnd/>
          </a:ln>
        </p:spPr>
      </p:pic>
      <p:sp>
        <p:nvSpPr>
          <p:cNvPr id="11" name="10 Llamada rectangular"/>
          <p:cNvSpPr>
            <a:spLocks noChangeArrowheads="1"/>
          </p:cNvSpPr>
          <p:nvPr/>
        </p:nvSpPr>
        <p:spPr bwMode="auto">
          <a:xfrm>
            <a:off x="2590800" y="4733925"/>
            <a:ext cx="3857625" cy="1285875"/>
          </a:xfrm>
          <a:prstGeom prst="wedgeRectCallout">
            <a:avLst>
              <a:gd name="adj1" fmla="val 26458"/>
              <a:gd name="adj2" fmla="val -50495"/>
            </a:avLst>
          </a:prstGeom>
          <a:solidFill>
            <a:srgbClr val="D4F1F7"/>
          </a:solidFill>
          <a:ln w="0">
            <a:solidFill>
              <a:schemeClr val="tx1"/>
            </a:solidFill>
            <a:miter lim="800000"/>
            <a:headEnd/>
            <a:tailEnd/>
          </a:ln>
          <a:effectLst>
            <a:outerShdw blurRad="63500" sx="102000" sy="102000" algn="ctr" rotWithShape="0">
              <a:srgbClr val="000000">
                <a:alpha val="39998"/>
              </a:srgbClr>
            </a:outerShdw>
          </a:effectLst>
        </p:spPr>
        <p:txBody>
          <a:bodyPr/>
          <a:lstStyle/>
          <a:p>
            <a:pPr algn="ctr" eaLnBrk="1" hangingPunct="1">
              <a:defRPr/>
            </a:pPr>
            <a:r>
              <a:rPr lang="en-CA" dirty="0" smtClean="0">
                <a:solidFill>
                  <a:schemeClr val="tx2"/>
                </a:solidFill>
                <a:latin typeface="Arial Narrow" pitchFamily="34" charset="0"/>
                <a:ea typeface="ＭＳ Ｐゴシック" charset="0"/>
                <a:cs typeface="ＭＳ Ｐゴシック" charset="0"/>
              </a:rPr>
              <a:t>FO-containing </a:t>
            </a:r>
            <a:r>
              <a:rPr lang="en-CA" dirty="0">
                <a:solidFill>
                  <a:schemeClr val="tx2"/>
                </a:solidFill>
                <a:latin typeface="Arial Narrow" pitchFamily="34" charset="0"/>
                <a:ea typeface="ＭＳ Ｐゴシック" charset="0"/>
                <a:cs typeface="ＭＳ Ｐゴシック" charset="0"/>
              </a:rPr>
              <a:t>lipid emulsions were </a:t>
            </a:r>
            <a:r>
              <a:rPr lang="en-CA" dirty="0" smtClean="0">
                <a:solidFill>
                  <a:schemeClr val="tx2"/>
                </a:solidFill>
                <a:latin typeface="Arial Narrow" pitchFamily="34" charset="0"/>
                <a:ea typeface="ＭＳ Ｐゴシック" charset="0"/>
                <a:cs typeface="ＭＳ Ｐゴシック" charset="0"/>
              </a:rPr>
              <a:t>not associated </a:t>
            </a:r>
            <a:r>
              <a:rPr lang="en-CA" dirty="0">
                <a:solidFill>
                  <a:schemeClr val="tx2"/>
                </a:solidFill>
                <a:latin typeface="Arial Narrow" pitchFamily="34" charset="0"/>
                <a:ea typeface="ＭＳ Ｐゴシック" charset="0"/>
                <a:cs typeface="ＭＳ Ｐゴシック" charset="0"/>
              </a:rPr>
              <a:t>with a trend towards a reduction in mortality </a:t>
            </a:r>
          </a:p>
          <a:p>
            <a:pPr algn="ctr" eaLnBrk="1" hangingPunct="1">
              <a:defRPr/>
            </a:pPr>
            <a:r>
              <a:rPr lang="en-CA" dirty="0">
                <a:solidFill>
                  <a:schemeClr val="tx2"/>
                </a:solidFill>
                <a:latin typeface="Arial Narrow" pitchFamily="34" charset="0"/>
                <a:ea typeface="ＭＳ Ｐゴシック" charset="0"/>
                <a:cs typeface="ＭＳ Ｐゴシック" charset="0"/>
              </a:rPr>
              <a:t>RR= </a:t>
            </a:r>
            <a:r>
              <a:rPr lang="en-CA" dirty="0" smtClean="0">
                <a:solidFill>
                  <a:schemeClr val="tx2"/>
                </a:solidFill>
                <a:latin typeface="Arial Narrow" pitchFamily="34" charset="0"/>
                <a:ea typeface="ＭＳ Ｐゴシック" charset="0"/>
                <a:cs typeface="ＭＳ Ｐゴシック" charset="0"/>
              </a:rPr>
              <a:t>0.90, 95% CI 0.67-1.20, </a:t>
            </a:r>
            <a:r>
              <a:rPr lang="en-CA" dirty="0">
                <a:solidFill>
                  <a:schemeClr val="tx2"/>
                </a:solidFill>
                <a:latin typeface="Arial Narrow" pitchFamily="34" charset="0"/>
                <a:ea typeface="ＭＳ Ｐゴシック" charset="0"/>
                <a:cs typeface="ＭＳ Ｐゴシック" charset="0"/>
              </a:rPr>
              <a:t>P= </a:t>
            </a:r>
            <a:r>
              <a:rPr lang="en-CA" dirty="0" smtClean="0">
                <a:solidFill>
                  <a:schemeClr val="tx2"/>
                </a:solidFill>
                <a:latin typeface="Arial Narrow" pitchFamily="34" charset="0"/>
                <a:ea typeface="ＭＳ Ｐゴシック" charset="0"/>
                <a:cs typeface="ＭＳ Ｐゴシック" charset="0"/>
              </a:rPr>
              <a:t>0.46</a:t>
            </a:r>
            <a:endParaRPr lang="en-US" dirty="0">
              <a:solidFill>
                <a:schemeClr val="tx2"/>
              </a:solidFill>
              <a:latin typeface="Arial Narrow" pitchFamily="34" charset="0"/>
            </a:endParaRPr>
          </a:p>
        </p:txBody>
      </p:sp>
      <p:sp>
        <p:nvSpPr>
          <p:cNvPr id="73735" name="CuadroTexto 11"/>
          <p:cNvSpPr txBox="1">
            <a:spLocks noChangeArrowheads="1"/>
          </p:cNvSpPr>
          <p:nvPr/>
        </p:nvSpPr>
        <p:spPr bwMode="auto">
          <a:xfrm>
            <a:off x="2559050" y="6288088"/>
            <a:ext cx="5967413" cy="306387"/>
          </a:xfrm>
          <a:prstGeom prst="rect">
            <a:avLst/>
          </a:prstGeom>
          <a:noFill/>
          <a:ln w="9525">
            <a:noFill/>
            <a:miter lim="800000"/>
            <a:headEnd/>
            <a:tailEnd/>
          </a:ln>
        </p:spPr>
        <p:txBody>
          <a:bodyPr>
            <a:spAutoFit/>
          </a:bodyPr>
          <a:lstStyle/>
          <a:p>
            <a:pPr algn="r" eaLnBrk="1" hangingPunct="1"/>
            <a:r>
              <a:rPr lang="es-ES" altLang="en-US" sz="1400" dirty="0" err="1" smtClean="0">
                <a:latin typeface="Britannic Bold" pitchFamily="34" charset="0"/>
              </a:rPr>
              <a:t>Unpublished</a:t>
            </a:r>
            <a:r>
              <a:rPr lang="es-ES" altLang="en-US" sz="1400" dirty="0" smtClean="0">
                <a:latin typeface="Britannic Bold" pitchFamily="34" charset="0"/>
              </a:rPr>
              <a:t>, Manzanares W, 2014</a:t>
            </a:r>
            <a:endParaRPr lang="es-ES" altLang="en-US" sz="1400" dirty="0">
              <a:latin typeface="Britannic Bold" pitchFamily="34" charset="0"/>
            </a:endParaRPr>
          </a:p>
        </p:txBody>
      </p:sp>
      <p:sp>
        <p:nvSpPr>
          <p:cNvPr id="13" name="TextBox 12"/>
          <p:cNvSpPr txBox="1"/>
          <p:nvPr/>
        </p:nvSpPr>
        <p:spPr>
          <a:xfrm>
            <a:off x="1860550" y="4364593"/>
            <a:ext cx="1219200" cy="369332"/>
          </a:xfrm>
          <a:prstGeom prst="rect">
            <a:avLst/>
          </a:prstGeom>
          <a:solidFill>
            <a:schemeClr val="bg1"/>
          </a:solidFill>
        </p:spPr>
        <p:txBody>
          <a:bodyPr wrap="square" rtlCol="0">
            <a:spAutoFit/>
          </a:bodyPr>
          <a:lstStyle/>
          <a:p>
            <a:r>
              <a:rPr lang="en-US" dirty="0" smtClean="0">
                <a:solidFill>
                  <a:schemeClr val="tx2"/>
                </a:solidFill>
              </a:rPr>
              <a:t>P=0.46</a:t>
            </a:r>
            <a:endParaRPr lang="en-US" dirty="0">
              <a:solidFill>
                <a:schemeClr val="tx2"/>
              </a:solidFill>
            </a:endParaRPr>
          </a:p>
        </p:txBody>
      </p:sp>
      <p:sp>
        <p:nvSpPr>
          <p:cNvPr id="14" name="TextBox 13"/>
          <p:cNvSpPr txBox="1"/>
          <p:nvPr/>
        </p:nvSpPr>
        <p:spPr>
          <a:xfrm>
            <a:off x="4333441" y="3710609"/>
            <a:ext cx="2133600" cy="369332"/>
          </a:xfrm>
          <a:prstGeom prst="rect">
            <a:avLst/>
          </a:prstGeom>
          <a:solidFill>
            <a:schemeClr val="bg1"/>
          </a:solidFill>
        </p:spPr>
        <p:txBody>
          <a:bodyPr wrap="square" rtlCol="0">
            <a:spAutoFit/>
          </a:bodyPr>
          <a:lstStyle/>
          <a:p>
            <a:r>
              <a:rPr lang="en-US" dirty="0" smtClean="0">
                <a:solidFill>
                  <a:schemeClr val="tx2"/>
                </a:solidFill>
              </a:rPr>
              <a:t>0.90 (0.67, 1.20)</a:t>
            </a:r>
            <a:endParaRPr lang="en-US" dirty="0">
              <a:solidFill>
                <a:schemeClr val="tx2"/>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602420" y="411215"/>
            <a:ext cx="7462042" cy="954107"/>
          </a:xfrm>
          <a:prstGeom prst="rect">
            <a:avLst/>
          </a:prstGeom>
          <a:noFill/>
        </p:spPr>
        <p:txBody>
          <a:bodyPr>
            <a:spAutoFit/>
          </a:bodyPr>
          <a:lstStyle/>
          <a:p>
            <a:pPr indent="228600" algn="ctr">
              <a:defRPr/>
            </a:pPr>
            <a:r>
              <a:rPr lang="en-CA" sz="2800" b="1" dirty="0">
                <a:ea typeface="Times New Roman" pitchFamily="18" charset="0"/>
                <a:cs typeface="Britannic Bold"/>
              </a:rPr>
              <a:t>Fish Oil Lipid Emulsions in the Critically Ill </a:t>
            </a:r>
          </a:p>
          <a:p>
            <a:pPr indent="228600" algn="ctr">
              <a:defRPr/>
            </a:pPr>
            <a:r>
              <a:rPr lang="en-CA" sz="2800" b="1" dirty="0" smtClean="0">
                <a:ea typeface="Times New Roman" pitchFamily="18" charset="0"/>
                <a:cs typeface="Britannic Bold"/>
              </a:rPr>
              <a:t>Infection </a:t>
            </a:r>
            <a:r>
              <a:rPr lang="en-CA" sz="2800" b="1" dirty="0">
                <a:ea typeface="Times New Roman" pitchFamily="18" charset="0"/>
                <a:cs typeface="Britannic Bold"/>
              </a:rPr>
              <a:t>(</a:t>
            </a:r>
            <a:r>
              <a:rPr lang="en-CA" sz="2800" b="1" dirty="0" smtClean="0">
                <a:ea typeface="Times New Roman" pitchFamily="18" charset="0"/>
                <a:cs typeface="Britannic Bold"/>
              </a:rPr>
              <a:t>n=5 </a:t>
            </a:r>
            <a:r>
              <a:rPr lang="en-CA" sz="2800" b="1" dirty="0">
                <a:ea typeface="Times New Roman" pitchFamily="18" charset="0"/>
                <a:cs typeface="Britannic Bold"/>
              </a:rPr>
              <a:t>RCT)</a:t>
            </a:r>
            <a:endParaRPr lang="es-ES_tradnl" sz="2800" b="1" dirty="0">
              <a:cs typeface="Britannic Bold"/>
            </a:endParaRPr>
          </a:p>
        </p:txBody>
      </p:sp>
      <p:pic>
        <p:nvPicPr>
          <p:cNvPr id="73732" name="Picture 2"/>
          <p:cNvPicPr>
            <a:picLocks noChangeAspect="1" noChangeArrowheads="1"/>
          </p:cNvPicPr>
          <p:nvPr/>
        </p:nvPicPr>
        <p:blipFill>
          <a:blip r:embed="rId3" cstate="print"/>
          <a:srcRect r="36797"/>
          <a:stretch>
            <a:fillRect/>
          </a:stretch>
        </p:blipFill>
        <p:spPr bwMode="auto">
          <a:xfrm>
            <a:off x="327025" y="5954713"/>
            <a:ext cx="2143125" cy="685800"/>
          </a:xfrm>
          <a:prstGeom prst="rect">
            <a:avLst/>
          </a:prstGeom>
          <a:noFill/>
          <a:ln w="9525">
            <a:noFill/>
            <a:miter lim="800000"/>
            <a:headEnd/>
            <a:tailEnd/>
          </a:ln>
        </p:spPr>
      </p:pic>
      <p:sp>
        <p:nvSpPr>
          <p:cNvPr id="11" name="10 Llamada rectangular"/>
          <p:cNvSpPr>
            <a:spLocks noChangeArrowheads="1"/>
          </p:cNvSpPr>
          <p:nvPr/>
        </p:nvSpPr>
        <p:spPr bwMode="auto">
          <a:xfrm>
            <a:off x="2566194" y="4814022"/>
            <a:ext cx="3857625" cy="1285875"/>
          </a:xfrm>
          <a:prstGeom prst="wedgeRectCallout">
            <a:avLst>
              <a:gd name="adj1" fmla="val 26458"/>
              <a:gd name="adj2" fmla="val -50495"/>
            </a:avLst>
          </a:prstGeom>
          <a:solidFill>
            <a:srgbClr val="D4F1F7"/>
          </a:solidFill>
          <a:ln w="0">
            <a:solidFill>
              <a:schemeClr val="tx1"/>
            </a:solidFill>
            <a:miter lim="800000"/>
            <a:headEnd/>
            <a:tailEnd/>
          </a:ln>
          <a:effectLst>
            <a:outerShdw blurRad="63500" sx="102000" sy="102000" algn="ctr" rotWithShape="0">
              <a:srgbClr val="000000">
                <a:alpha val="39998"/>
              </a:srgbClr>
            </a:outerShdw>
          </a:effectLst>
        </p:spPr>
        <p:txBody>
          <a:bodyPr/>
          <a:lstStyle/>
          <a:p>
            <a:pPr algn="ctr" eaLnBrk="1" hangingPunct="1">
              <a:defRPr/>
            </a:pPr>
            <a:r>
              <a:rPr lang="en-CA" dirty="0" smtClean="0">
                <a:solidFill>
                  <a:schemeClr val="tx2"/>
                </a:solidFill>
                <a:latin typeface="Arial Narrow" pitchFamily="34" charset="0"/>
                <a:ea typeface="ＭＳ Ｐゴシック" charset="0"/>
                <a:cs typeface="ＭＳ Ｐゴシック" charset="0"/>
              </a:rPr>
              <a:t>FO-containing </a:t>
            </a:r>
            <a:r>
              <a:rPr lang="en-CA" dirty="0">
                <a:solidFill>
                  <a:schemeClr val="tx2"/>
                </a:solidFill>
                <a:latin typeface="Arial Narrow" pitchFamily="34" charset="0"/>
                <a:ea typeface="ＭＳ Ｐゴシック" charset="0"/>
                <a:cs typeface="ＭＳ Ｐゴシック" charset="0"/>
              </a:rPr>
              <a:t>lipid emulsions were </a:t>
            </a:r>
            <a:r>
              <a:rPr lang="en-CA" dirty="0" smtClean="0">
                <a:solidFill>
                  <a:schemeClr val="tx2"/>
                </a:solidFill>
                <a:latin typeface="Arial Narrow" pitchFamily="34" charset="0"/>
                <a:ea typeface="ＭＳ Ｐゴシック" charset="0"/>
                <a:cs typeface="ＭＳ Ｐゴシック" charset="0"/>
              </a:rPr>
              <a:t>associated </a:t>
            </a:r>
            <a:r>
              <a:rPr lang="en-CA" dirty="0">
                <a:solidFill>
                  <a:schemeClr val="tx2"/>
                </a:solidFill>
                <a:latin typeface="Arial Narrow" pitchFamily="34" charset="0"/>
                <a:ea typeface="ＭＳ Ｐゴシック" charset="0"/>
                <a:cs typeface="ＭＳ Ｐゴシック" charset="0"/>
              </a:rPr>
              <a:t>with a </a:t>
            </a:r>
            <a:r>
              <a:rPr lang="en-CA" dirty="0" smtClean="0">
                <a:solidFill>
                  <a:schemeClr val="tx2"/>
                </a:solidFill>
                <a:latin typeface="Arial Narrow" pitchFamily="34" charset="0"/>
                <a:ea typeface="ＭＳ Ｐゴシック" charset="0"/>
                <a:cs typeface="ＭＳ Ｐゴシック" charset="0"/>
              </a:rPr>
              <a:t>significant reduction </a:t>
            </a:r>
            <a:r>
              <a:rPr lang="en-CA" dirty="0">
                <a:solidFill>
                  <a:schemeClr val="tx2"/>
                </a:solidFill>
                <a:latin typeface="Arial Narrow" pitchFamily="34" charset="0"/>
                <a:ea typeface="ＭＳ Ｐゴシック" charset="0"/>
                <a:cs typeface="ＭＳ Ｐゴシック" charset="0"/>
              </a:rPr>
              <a:t>in mortality </a:t>
            </a:r>
          </a:p>
          <a:p>
            <a:pPr algn="ctr" eaLnBrk="1" hangingPunct="1">
              <a:defRPr/>
            </a:pPr>
            <a:r>
              <a:rPr lang="en-CA" dirty="0">
                <a:solidFill>
                  <a:schemeClr val="tx2"/>
                </a:solidFill>
                <a:latin typeface="Arial Narrow" pitchFamily="34" charset="0"/>
                <a:ea typeface="ＭＳ Ｐゴシック" charset="0"/>
                <a:cs typeface="ＭＳ Ｐゴシック" charset="0"/>
              </a:rPr>
              <a:t>RR= </a:t>
            </a:r>
            <a:r>
              <a:rPr lang="en-CA" dirty="0" smtClean="0">
                <a:solidFill>
                  <a:schemeClr val="tx2"/>
                </a:solidFill>
                <a:latin typeface="Arial Narrow" pitchFamily="34" charset="0"/>
                <a:ea typeface="ＭＳ Ｐゴシック" charset="0"/>
                <a:cs typeface="ＭＳ Ｐゴシック" charset="0"/>
              </a:rPr>
              <a:t>0.64, 95% CI 0.44-0.92, </a:t>
            </a:r>
            <a:r>
              <a:rPr lang="en-CA" dirty="0">
                <a:solidFill>
                  <a:schemeClr val="tx2"/>
                </a:solidFill>
                <a:latin typeface="Arial Narrow" pitchFamily="34" charset="0"/>
                <a:ea typeface="ＭＳ Ｐゴシック" charset="0"/>
                <a:cs typeface="ＭＳ Ｐゴシック" charset="0"/>
              </a:rPr>
              <a:t>P= </a:t>
            </a:r>
            <a:r>
              <a:rPr lang="en-CA" dirty="0" smtClean="0">
                <a:solidFill>
                  <a:schemeClr val="tx2"/>
                </a:solidFill>
                <a:latin typeface="Arial Narrow" pitchFamily="34" charset="0"/>
                <a:ea typeface="ＭＳ Ｐゴシック" charset="0"/>
                <a:cs typeface="ＭＳ Ｐゴシック" charset="0"/>
              </a:rPr>
              <a:t>0.02</a:t>
            </a:r>
            <a:endParaRPr lang="en-US" dirty="0">
              <a:solidFill>
                <a:schemeClr val="tx2"/>
              </a:solidFill>
              <a:latin typeface="Arial Narrow" pitchFamily="34" charset="0"/>
            </a:endParaRPr>
          </a:p>
        </p:txBody>
      </p:sp>
      <p:sp>
        <p:nvSpPr>
          <p:cNvPr id="73735" name="CuadroTexto 11"/>
          <p:cNvSpPr txBox="1">
            <a:spLocks noChangeArrowheads="1"/>
          </p:cNvSpPr>
          <p:nvPr/>
        </p:nvSpPr>
        <p:spPr bwMode="auto">
          <a:xfrm>
            <a:off x="2559050" y="6288088"/>
            <a:ext cx="5967413" cy="306387"/>
          </a:xfrm>
          <a:prstGeom prst="rect">
            <a:avLst/>
          </a:prstGeom>
          <a:noFill/>
          <a:ln w="9525">
            <a:noFill/>
            <a:miter lim="800000"/>
            <a:headEnd/>
            <a:tailEnd/>
          </a:ln>
        </p:spPr>
        <p:txBody>
          <a:bodyPr>
            <a:spAutoFit/>
          </a:bodyPr>
          <a:lstStyle/>
          <a:p>
            <a:pPr algn="r" eaLnBrk="1" hangingPunct="1"/>
            <a:r>
              <a:rPr lang="es-ES" altLang="en-US" sz="1400" dirty="0" err="1" smtClean="0">
                <a:latin typeface="Britannic Bold" pitchFamily="34" charset="0"/>
              </a:rPr>
              <a:t>Unpublished</a:t>
            </a:r>
            <a:r>
              <a:rPr lang="es-ES" altLang="en-US" sz="1400" dirty="0" smtClean="0">
                <a:latin typeface="Britannic Bold" pitchFamily="34" charset="0"/>
              </a:rPr>
              <a:t>, Manzanares W, 2014</a:t>
            </a:r>
            <a:endParaRPr lang="es-ES" altLang="en-US" sz="1400" dirty="0">
              <a:latin typeface="Britannic Bold" pitchFamily="34" charset="0"/>
            </a:endParaRPr>
          </a:p>
        </p:txBody>
      </p:sp>
      <p:grpSp>
        <p:nvGrpSpPr>
          <p:cNvPr id="58372" name="Group 4"/>
          <p:cNvGrpSpPr>
            <a:grpSpLocks noChangeAspect="1"/>
          </p:cNvGrpSpPr>
          <p:nvPr/>
        </p:nvGrpSpPr>
        <p:grpSpPr bwMode="auto">
          <a:xfrm>
            <a:off x="762000" y="1447800"/>
            <a:ext cx="7639051" cy="3286125"/>
            <a:chOff x="480" y="912"/>
            <a:chExt cx="4812" cy="2070"/>
          </a:xfrm>
        </p:grpSpPr>
        <p:sp>
          <p:nvSpPr>
            <p:cNvPr id="58371" name="AutoShape 3"/>
            <p:cNvSpPr>
              <a:spLocks noChangeAspect="1" noChangeArrowheads="1" noTextEdit="1"/>
            </p:cNvSpPr>
            <p:nvPr/>
          </p:nvSpPr>
          <p:spPr bwMode="auto">
            <a:xfrm>
              <a:off x="480" y="912"/>
              <a:ext cx="4560" cy="2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374" name="Line 6"/>
            <p:cNvSpPr>
              <a:spLocks noChangeShapeType="1"/>
            </p:cNvSpPr>
            <p:nvPr/>
          </p:nvSpPr>
          <p:spPr bwMode="auto">
            <a:xfrm>
              <a:off x="480" y="1230"/>
              <a:ext cx="456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375" name="Rectangle 7"/>
            <p:cNvSpPr>
              <a:spLocks noChangeArrowheads="1"/>
            </p:cNvSpPr>
            <p:nvPr/>
          </p:nvSpPr>
          <p:spPr bwMode="auto">
            <a:xfrm>
              <a:off x="536" y="1091"/>
              <a:ext cx="73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Study or Subgroup</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76" name="Rectangle 8"/>
            <p:cNvSpPr>
              <a:spLocks noChangeArrowheads="1"/>
            </p:cNvSpPr>
            <p:nvPr/>
          </p:nvSpPr>
          <p:spPr bwMode="auto">
            <a:xfrm>
              <a:off x="536" y="1275"/>
              <a:ext cx="21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Grecu</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77" name="Rectangle 9"/>
            <p:cNvSpPr>
              <a:spLocks noChangeArrowheads="1"/>
            </p:cNvSpPr>
            <p:nvPr/>
          </p:nvSpPr>
          <p:spPr bwMode="auto">
            <a:xfrm>
              <a:off x="536" y="1434"/>
              <a:ext cx="34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Friesecke</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78" name="Rectangle 10"/>
            <p:cNvSpPr>
              <a:spLocks noChangeArrowheads="1"/>
            </p:cNvSpPr>
            <p:nvPr/>
          </p:nvSpPr>
          <p:spPr bwMode="auto">
            <a:xfrm>
              <a:off x="536" y="1593"/>
              <a:ext cx="41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Wang 2009</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79" name="Rectangle 11"/>
            <p:cNvSpPr>
              <a:spLocks noChangeArrowheads="1"/>
            </p:cNvSpPr>
            <p:nvPr/>
          </p:nvSpPr>
          <p:spPr bwMode="auto">
            <a:xfrm>
              <a:off x="536" y="1752"/>
              <a:ext cx="53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Grau-Carmona</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80" name="Rectangle 12"/>
            <p:cNvSpPr>
              <a:spLocks noChangeArrowheads="1"/>
            </p:cNvSpPr>
            <p:nvPr/>
          </p:nvSpPr>
          <p:spPr bwMode="auto">
            <a:xfrm>
              <a:off x="536" y="1912"/>
              <a:ext cx="13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Hall</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81" name="Rectangle 13"/>
            <p:cNvSpPr>
              <a:spLocks noChangeArrowheads="1"/>
            </p:cNvSpPr>
            <p:nvPr/>
          </p:nvSpPr>
          <p:spPr bwMode="auto">
            <a:xfrm>
              <a:off x="536" y="2205"/>
              <a:ext cx="53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Total (95% CI)</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82" name="Rectangle 14"/>
            <p:cNvSpPr>
              <a:spLocks noChangeArrowheads="1"/>
            </p:cNvSpPr>
            <p:nvPr/>
          </p:nvSpPr>
          <p:spPr bwMode="auto">
            <a:xfrm>
              <a:off x="536" y="2389"/>
              <a:ext cx="43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Total events</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83" name="Rectangle 15"/>
            <p:cNvSpPr>
              <a:spLocks noChangeArrowheads="1"/>
            </p:cNvSpPr>
            <p:nvPr/>
          </p:nvSpPr>
          <p:spPr bwMode="auto">
            <a:xfrm>
              <a:off x="536" y="2550"/>
              <a:ext cx="232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Heterogeneity: Tau² = 0.00; Chi² = 1.18, df = 4 (P = 0.88); I² = 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84" name="Rectangle 16"/>
            <p:cNvSpPr>
              <a:spLocks noChangeArrowheads="1"/>
            </p:cNvSpPr>
            <p:nvPr/>
          </p:nvSpPr>
          <p:spPr bwMode="auto">
            <a:xfrm>
              <a:off x="536" y="2708"/>
              <a:ext cx="146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Test for overall effect: Z = 2.38 (P = 0.02)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85" name="Rectangle 17"/>
            <p:cNvSpPr>
              <a:spLocks noChangeArrowheads="1"/>
            </p:cNvSpPr>
            <p:nvPr/>
          </p:nvSpPr>
          <p:spPr bwMode="auto">
            <a:xfrm>
              <a:off x="1261" y="1091"/>
              <a:ext cx="26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Events</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86" name="Rectangle 18"/>
            <p:cNvSpPr>
              <a:spLocks noChangeArrowheads="1"/>
            </p:cNvSpPr>
            <p:nvPr/>
          </p:nvSpPr>
          <p:spPr bwMode="auto">
            <a:xfrm>
              <a:off x="1437" y="1275"/>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87" name="Rectangle 19"/>
            <p:cNvSpPr>
              <a:spLocks noChangeArrowheads="1"/>
            </p:cNvSpPr>
            <p:nvPr/>
          </p:nvSpPr>
          <p:spPr bwMode="auto">
            <a:xfrm>
              <a:off x="1399" y="1434"/>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88" name="Rectangle 20"/>
            <p:cNvSpPr>
              <a:spLocks noChangeArrowheads="1"/>
            </p:cNvSpPr>
            <p:nvPr/>
          </p:nvSpPr>
          <p:spPr bwMode="auto">
            <a:xfrm>
              <a:off x="1437" y="1593"/>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6</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89" name="Rectangle 21"/>
            <p:cNvSpPr>
              <a:spLocks noChangeArrowheads="1"/>
            </p:cNvSpPr>
            <p:nvPr/>
          </p:nvSpPr>
          <p:spPr bwMode="auto">
            <a:xfrm>
              <a:off x="1399" y="1752"/>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17</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90" name="Rectangle 22"/>
            <p:cNvSpPr>
              <a:spLocks noChangeArrowheads="1"/>
            </p:cNvSpPr>
            <p:nvPr/>
          </p:nvSpPr>
          <p:spPr bwMode="auto">
            <a:xfrm>
              <a:off x="1437" y="1912"/>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91" name="Rectangle 23"/>
            <p:cNvSpPr>
              <a:spLocks noChangeArrowheads="1"/>
            </p:cNvSpPr>
            <p:nvPr/>
          </p:nvSpPr>
          <p:spPr bwMode="auto">
            <a:xfrm>
              <a:off x="1399" y="2389"/>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36</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92" name="Rectangle 24"/>
            <p:cNvSpPr>
              <a:spLocks noChangeArrowheads="1"/>
            </p:cNvSpPr>
            <p:nvPr/>
          </p:nvSpPr>
          <p:spPr bwMode="auto">
            <a:xfrm>
              <a:off x="1530" y="1091"/>
              <a:ext cx="19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Total</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93" name="Rectangle 25"/>
            <p:cNvSpPr>
              <a:spLocks noChangeArrowheads="1"/>
            </p:cNvSpPr>
            <p:nvPr/>
          </p:nvSpPr>
          <p:spPr bwMode="auto">
            <a:xfrm>
              <a:off x="1650" y="1275"/>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94" name="Rectangle 26"/>
            <p:cNvSpPr>
              <a:spLocks noChangeArrowheads="1"/>
            </p:cNvSpPr>
            <p:nvPr/>
          </p:nvSpPr>
          <p:spPr bwMode="auto">
            <a:xfrm>
              <a:off x="1612" y="1434"/>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95" name="Rectangle 27"/>
            <p:cNvSpPr>
              <a:spLocks noChangeArrowheads="1"/>
            </p:cNvSpPr>
            <p:nvPr/>
          </p:nvSpPr>
          <p:spPr bwMode="auto">
            <a:xfrm>
              <a:off x="1612" y="1593"/>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96" name="Rectangle 28"/>
            <p:cNvSpPr>
              <a:spLocks noChangeArrowheads="1"/>
            </p:cNvSpPr>
            <p:nvPr/>
          </p:nvSpPr>
          <p:spPr bwMode="auto">
            <a:xfrm>
              <a:off x="1612" y="1752"/>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97" name="Rectangle 29"/>
            <p:cNvSpPr>
              <a:spLocks noChangeArrowheads="1"/>
            </p:cNvSpPr>
            <p:nvPr/>
          </p:nvSpPr>
          <p:spPr bwMode="auto">
            <a:xfrm>
              <a:off x="1612" y="1912"/>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98" name="Rectangle 30"/>
            <p:cNvSpPr>
              <a:spLocks noChangeArrowheads="1"/>
            </p:cNvSpPr>
            <p:nvPr/>
          </p:nvSpPr>
          <p:spPr bwMode="auto">
            <a:xfrm>
              <a:off x="1569" y="2205"/>
              <a:ext cx="13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230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399" name="Rectangle 31"/>
            <p:cNvSpPr>
              <a:spLocks noChangeArrowheads="1"/>
            </p:cNvSpPr>
            <p:nvPr/>
          </p:nvSpPr>
          <p:spPr bwMode="auto">
            <a:xfrm>
              <a:off x="1805" y="1091"/>
              <a:ext cx="26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Events</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00" name="Rectangle 32"/>
            <p:cNvSpPr>
              <a:spLocks noChangeArrowheads="1"/>
            </p:cNvSpPr>
            <p:nvPr/>
          </p:nvSpPr>
          <p:spPr bwMode="auto">
            <a:xfrm>
              <a:off x="1981" y="1275"/>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01" name="Rectangle 33"/>
            <p:cNvSpPr>
              <a:spLocks noChangeArrowheads="1"/>
            </p:cNvSpPr>
            <p:nvPr/>
          </p:nvSpPr>
          <p:spPr bwMode="auto">
            <a:xfrm>
              <a:off x="1944" y="1434"/>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02" name="Rectangle 34"/>
            <p:cNvSpPr>
              <a:spLocks noChangeArrowheads="1"/>
            </p:cNvSpPr>
            <p:nvPr/>
          </p:nvSpPr>
          <p:spPr bwMode="auto">
            <a:xfrm>
              <a:off x="1981" y="1593"/>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9</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03" name="Rectangle 35"/>
            <p:cNvSpPr>
              <a:spLocks noChangeArrowheads="1"/>
            </p:cNvSpPr>
            <p:nvPr/>
          </p:nvSpPr>
          <p:spPr bwMode="auto">
            <a:xfrm>
              <a:off x="1944" y="1752"/>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29</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04" name="Rectangle 36"/>
            <p:cNvSpPr>
              <a:spLocks noChangeArrowheads="1"/>
            </p:cNvSpPr>
            <p:nvPr/>
          </p:nvSpPr>
          <p:spPr bwMode="auto">
            <a:xfrm>
              <a:off x="1981" y="1912"/>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05" name="Rectangle 37"/>
            <p:cNvSpPr>
              <a:spLocks noChangeArrowheads="1"/>
            </p:cNvSpPr>
            <p:nvPr/>
          </p:nvSpPr>
          <p:spPr bwMode="auto">
            <a:xfrm>
              <a:off x="1944" y="2389"/>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06" name="Rectangle 38"/>
            <p:cNvSpPr>
              <a:spLocks noChangeArrowheads="1"/>
            </p:cNvSpPr>
            <p:nvPr/>
          </p:nvSpPr>
          <p:spPr bwMode="auto">
            <a:xfrm>
              <a:off x="2193" y="1091"/>
              <a:ext cx="19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Total</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07" name="Rectangle 39"/>
            <p:cNvSpPr>
              <a:spLocks noChangeArrowheads="1"/>
            </p:cNvSpPr>
            <p:nvPr/>
          </p:nvSpPr>
          <p:spPr bwMode="auto">
            <a:xfrm>
              <a:off x="2313" y="1275"/>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7</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08" name="Rectangle 40"/>
            <p:cNvSpPr>
              <a:spLocks noChangeArrowheads="1"/>
            </p:cNvSpPr>
            <p:nvPr/>
          </p:nvSpPr>
          <p:spPr bwMode="auto">
            <a:xfrm>
              <a:off x="2275" y="1434"/>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09" name="Rectangle 41"/>
            <p:cNvSpPr>
              <a:spLocks noChangeArrowheads="1"/>
            </p:cNvSpPr>
            <p:nvPr/>
          </p:nvSpPr>
          <p:spPr bwMode="auto">
            <a:xfrm>
              <a:off x="2275" y="1593"/>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10" name="Rectangle 42"/>
            <p:cNvSpPr>
              <a:spLocks noChangeArrowheads="1"/>
            </p:cNvSpPr>
            <p:nvPr/>
          </p:nvSpPr>
          <p:spPr bwMode="auto">
            <a:xfrm>
              <a:off x="2275" y="1752"/>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78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11" name="Rectangle 43"/>
            <p:cNvSpPr>
              <a:spLocks noChangeArrowheads="1"/>
            </p:cNvSpPr>
            <p:nvPr/>
          </p:nvSpPr>
          <p:spPr bwMode="auto">
            <a:xfrm>
              <a:off x="2275" y="1912"/>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12" name="Rectangle 44"/>
            <p:cNvSpPr>
              <a:spLocks noChangeArrowheads="1"/>
            </p:cNvSpPr>
            <p:nvPr/>
          </p:nvSpPr>
          <p:spPr bwMode="auto">
            <a:xfrm>
              <a:off x="2232" y="2205"/>
              <a:ext cx="13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225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13" name="Rectangle 45"/>
            <p:cNvSpPr>
              <a:spLocks noChangeArrowheads="1"/>
            </p:cNvSpPr>
            <p:nvPr/>
          </p:nvSpPr>
          <p:spPr bwMode="auto">
            <a:xfrm>
              <a:off x="2406" y="1091"/>
              <a:ext cx="27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Weight</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14" name="Rectangle 46"/>
            <p:cNvSpPr>
              <a:spLocks noChangeArrowheads="1"/>
            </p:cNvSpPr>
            <p:nvPr/>
          </p:nvSpPr>
          <p:spPr bwMode="auto">
            <a:xfrm>
              <a:off x="2477" y="1275"/>
              <a:ext cx="18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15" name="Rectangle 47"/>
            <p:cNvSpPr>
              <a:spLocks noChangeArrowheads="1"/>
            </p:cNvSpPr>
            <p:nvPr/>
          </p:nvSpPr>
          <p:spPr bwMode="auto">
            <a:xfrm>
              <a:off x="2440" y="1434"/>
              <a:ext cx="22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21.4%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16" name="Rectangle 48"/>
            <p:cNvSpPr>
              <a:spLocks noChangeArrowheads="1"/>
            </p:cNvSpPr>
            <p:nvPr/>
          </p:nvSpPr>
          <p:spPr bwMode="auto">
            <a:xfrm>
              <a:off x="2440" y="1593"/>
              <a:ext cx="22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17.3%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17" name="Rectangle 49"/>
            <p:cNvSpPr>
              <a:spLocks noChangeArrowheads="1"/>
            </p:cNvSpPr>
            <p:nvPr/>
          </p:nvSpPr>
          <p:spPr bwMode="auto">
            <a:xfrm>
              <a:off x="2440" y="1752"/>
              <a:ext cx="22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52.3%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18" name="Rectangle 50"/>
            <p:cNvSpPr>
              <a:spLocks noChangeArrowheads="1"/>
            </p:cNvSpPr>
            <p:nvPr/>
          </p:nvSpPr>
          <p:spPr bwMode="auto">
            <a:xfrm>
              <a:off x="2477" y="1912"/>
              <a:ext cx="18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7.6%</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19" name="Rectangle 51"/>
            <p:cNvSpPr>
              <a:spLocks noChangeArrowheads="1"/>
            </p:cNvSpPr>
            <p:nvPr/>
          </p:nvSpPr>
          <p:spPr bwMode="auto">
            <a:xfrm>
              <a:off x="2406" y="2205"/>
              <a:ext cx="2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100.0%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20" name="Rectangle 52"/>
            <p:cNvSpPr>
              <a:spLocks noChangeArrowheads="1"/>
            </p:cNvSpPr>
            <p:nvPr/>
          </p:nvSpPr>
          <p:spPr bwMode="auto">
            <a:xfrm>
              <a:off x="2667" y="1091"/>
              <a:ext cx="82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Arial" pitchFamily="34" charset="0"/>
                  <a:cs typeface="Arial" pitchFamily="34" charset="0"/>
                </a:rPr>
                <a:t>M-H, Random, 95% CI</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421" name="Rectangle 53"/>
            <p:cNvSpPr>
              <a:spLocks noChangeArrowheads="1"/>
            </p:cNvSpPr>
            <p:nvPr/>
          </p:nvSpPr>
          <p:spPr bwMode="auto">
            <a:xfrm>
              <a:off x="2891" y="1275"/>
              <a:ext cx="5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0.30 [0.01, 6.29]</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22" name="Rectangle 54"/>
            <p:cNvSpPr>
              <a:spLocks noChangeArrowheads="1"/>
            </p:cNvSpPr>
            <p:nvPr/>
          </p:nvSpPr>
          <p:spPr bwMode="auto">
            <a:xfrm>
              <a:off x="2891" y="1434"/>
              <a:ext cx="5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0.90 [0.40, 2.00]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23" name="Rectangle 55"/>
            <p:cNvSpPr>
              <a:spLocks noChangeArrowheads="1"/>
            </p:cNvSpPr>
            <p:nvPr/>
          </p:nvSpPr>
          <p:spPr bwMode="auto">
            <a:xfrm>
              <a:off x="2891" y="1593"/>
              <a:ext cx="5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0.67 [0.27, 1.62]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24" name="Rectangle 56"/>
            <p:cNvSpPr>
              <a:spLocks noChangeArrowheads="1"/>
            </p:cNvSpPr>
            <p:nvPr/>
          </p:nvSpPr>
          <p:spPr bwMode="auto">
            <a:xfrm>
              <a:off x="2891" y="1752"/>
              <a:ext cx="5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0.56 [0.34, 0.94]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25" name="Rectangle 57"/>
            <p:cNvSpPr>
              <a:spLocks noChangeArrowheads="1"/>
            </p:cNvSpPr>
            <p:nvPr/>
          </p:nvSpPr>
          <p:spPr bwMode="auto">
            <a:xfrm>
              <a:off x="2891" y="1912"/>
              <a:ext cx="5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0.60 [0.16, 2.29]</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26" name="Rectangle 58"/>
            <p:cNvSpPr>
              <a:spLocks noChangeArrowheads="1"/>
            </p:cNvSpPr>
            <p:nvPr/>
          </p:nvSpPr>
          <p:spPr bwMode="auto">
            <a:xfrm>
              <a:off x="2878" y="2205"/>
              <a:ext cx="58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0.64 [0.44, 0.92]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27" name="Rectangle 59"/>
            <p:cNvSpPr>
              <a:spLocks noChangeArrowheads="1"/>
            </p:cNvSpPr>
            <p:nvPr/>
          </p:nvSpPr>
          <p:spPr bwMode="auto">
            <a:xfrm>
              <a:off x="3470" y="1091"/>
              <a:ext cx="17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Arial" pitchFamily="34" charset="0"/>
                  <a:cs typeface="Arial" pitchFamily="34" charset="0"/>
                </a:rPr>
                <a:t>Year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428" name="Rectangle 60"/>
            <p:cNvSpPr>
              <a:spLocks noChangeArrowheads="1"/>
            </p:cNvSpPr>
            <p:nvPr/>
          </p:nvSpPr>
          <p:spPr bwMode="auto">
            <a:xfrm>
              <a:off x="3466" y="1275"/>
              <a:ext cx="1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2003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29" name="Rectangle 61"/>
            <p:cNvSpPr>
              <a:spLocks noChangeArrowheads="1"/>
            </p:cNvSpPr>
            <p:nvPr/>
          </p:nvSpPr>
          <p:spPr bwMode="auto">
            <a:xfrm>
              <a:off x="3466" y="1434"/>
              <a:ext cx="1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2008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30" name="Rectangle 62"/>
            <p:cNvSpPr>
              <a:spLocks noChangeArrowheads="1"/>
            </p:cNvSpPr>
            <p:nvPr/>
          </p:nvSpPr>
          <p:spPr bwMode="auto">
            <a:xfrm>
              <a:off x="3466" y="1593"/>
              <a:ext cx="1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2009</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31" name="Rectangle 63"/>
            <p:cNvSpPr>
              <a:spLocks noChangeArrowheads="1"/>
            </p:cNvSpPr>
            <p:nvPr/>
          </p:nvSpPr>
          <p:spPr bwMode="auto">
            <a:xfrm>
              <a:off x="3466" y="1752"/>
              <a:ext cx="1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2014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32" name="Rectangle 64"/>
            <p:cNvSpPr>
              <a:spLocks noChangeArrowheads="1"/>
            </p:cNvSpPr>
            <p:nvPr/>
          </p:nvSpPr>
          <p:spPr bwMode="auto">
            <a:xfrm>
              <a:off x="3466" y="1912"/>
              <a:ext cx="1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2014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33" name="Rectangle 65"/>
            <p:cNvSpPr>
              <a:spLocks noChangeArrowheads="1"/>
            </p:cNvSpPr>
            <p:nvPr/>
          </p:nvSpPr>
          <p:spPr bwMode="auto">
            <a:xfrm>
              <a:off x="1306" y="931"/>
              <a:ext cx="33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Fish Oils</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34" name="Rectangle 66"/>
            <p:cNvSpPr>
              <a:spLocks noChangeArrowheads="1"/>
            </p:cNvSpPr>
            <p:nvPr/>
          </p:nvSpPr>
          <p:spPr bwMode="auto">
            <a:xfrm>
              <a:off x="1755" y="931"/>
              <a:ext cx="66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LCT or LCT+MCT</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35" name="Rectangle 67"/>
            <p:cNvSpPr>
              <a:spLocks noChangeArrowheads="1"/>
            </p:cNvSpPr>
            <p:nvPr/>
          </p:nvSpPr>
          <p:spPr bwMode="auto">
            <a:xfrm>
              <a:off x="2841" y="931"/>
              <a:ext cx="39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Risk Ratio</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36" name="Rectangle 68"/>
            <p:cNvSpPr>
              <a:spLocks noChangeArrowheads="1"/>
            </p:cNvSpPr>
            <p:nvPr/>
          </p:nvSpPr>
          <p:spPr bwMode="auto">
            <a:xfrm>
              <a:off x="4144" y="931"/>
              <a:ext cx="39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Risk Ratio</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37" name="Rectangle 69"/>
            <p:cNvSpPr>
              <a:spLocks noChangeArrowheads="1"/>
            </p:cNvSpPr>
            <p:nvPr/>
          </p:nvSpPr>
          <p:spPr bwMode="auto">
            <a:xfrm>
              <a:off x="3973" y="1091"/>
              <a:ext cx="82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M-H, Random, 95% CI</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38" name="Line 70"/>
            <p:cNvSpPr>
              <a:spLocks noChangeShapeType="1"/>
            </p:cNvSpPr>
            <p:nvPr/>
          </p:nvSpPr>
          <p:spPr bwMode="auto">
            <a:xfrm>
              <a:off x="4307" y="1230"/>
              <a:ext cx="1" cy="1354"/>
            </a:xfrm>
            <a:prstGeom prst="line">
              <a:avLst/>
            </a:prstGeom>
            <a:no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39" name="Line 71"/>
            <p:cNvSpPr>
              <a:spLocks noChangeShapeType="1"/>
            </p:cNvSpPr>
            <p:nvPr/>
          </p:nvSpPr>
          <p:spPr bwMode="auto">
            <a:xfrm>
              <a:off x="3636" y="1310"/>
              <a:ext cx="1207" cy="1"/>
            </a:xfrm>
            <a:prstGeom prst="line">
              <a:avLst/>
            </a:prstGeom>
            <a:no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40" name="Freeform 72"/>
            <p:cNvSpPr>
              <a:spLocks/>
            </p:cNvSpPr>
            <p:nvPr/>
          </p:nvSpPr>
          <p:spPr bwMode="auto">
            <a:xfrm>
              <a:off x="3636" y="1270"/>
              <a:ext cx="23" cy="80"/>
            </a:xfrm>
            <a:custGeom>
              <a:avLst/>
              <a:gdLst/>
              <a:ahLst/>
              <a:cxnLst>
                <a:cxn ang="0">
                  <a:pos x="0" y="80"/>
                </a:cxn>
                <a:cxn ang="0">
                  <a:pos x="80" y="0"/>
                </a:cxn>
                <a:cxn ang="0">
                  <a:pos x="80" y="160"/>
                </a:cxn>
                <a:cxn ang="0">
                  <a:pos x="0" y="80"/>
                </a:cxn>
              </a:cxnLst>
              <a:rect l="0" t="0" r="r" b="b"/>
              <a:pathLst>
                <a:path w="80" h="160">
                  <a:moveTo>
                    <a:pt x="0" y="80"/>
                  </a:moveTo>
                  <a:lnTo>
                    <a:pt x="80" y="0"/>
                  </a:lnTo>
                  <a:lnTo>
                    <a:pt x="80" y="160"/>
                  </a:lnTo>
                  <a:lnTo>
                    <a:pt x="0" y="80"/>
                  </a:lnTo>
                  <a:close/>
                </a:path>
              </a:pathLst>
            </a:custGeom>
            <a:solidFill>
              <a:srgbClr val="333333"/>
            </a:solid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41" name="Rectangle 73"/>
            <p:cNvSpPr>
              <a:spLocks noChangeArrowheads="1"/>
            </p:cNvSpPr>
            <p:nvPr/>
          </p:nvSpPr>
          <p:spPr bwMode="auto">
            <a:xfrm>
              <a:off x="3946" y="1309"/>
              <a:ext cx="13" cy="22"/>
            </a:xfrm>
            <a:prstGeom prst="rect">
              <a:avLst/>
            </a:prstGeom>
            <a:solidFill>
              <a:srgbClr val="0000C0"/>
            </a:solid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42" name="Line 74"/>
            <p:cNvSpPr>
              <a:spLocks noChangeShapeType="1"/>
            </p:cNvSpPr>
            <p:nvPr/>
          </p:nvSpPr>
          <p:spPr bwMode="auto">
            <a:xfrm>
              <a:off x="4042" y="1469"/>
              <a:ext cx="467"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43" name="Rectangle 75"/>
            <p:cNvSpPr>
              <a:spLocks noChangeArrowheads="1"/>
            </p:cNvSpPr>
            <p:nvPr/>
          </p:nvSpPr>
          <p:spPr bwMode="auto">
            <a:xfrm>
              <a:off x="4261" y="1452"/>
              <a:ext cx="30" cy="54"/>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44" name="Line 76"/>
            <p:cNvSpPr>
              <a:spLocks noChangeShapeType="1"/>
            </p:cNvSpPr>
            <p:nvPr/>
          </p:nvSpPr>
          <p:spPr bwMode="auto">
            <a:xfrm>
              <a:off x="3929" y="1629"/>
              <a:ext cx="519"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45" name="Rectangle 77"/>
            <p:cNvSpPr>
              <a:spLocks noChangeArrowheads="1"/>
            </p:cNvSpPr>
            <p:nvPr/>
          </p:nvSpPr>
          <p:spPr bwMode="auto">
            <a:xfrm>
              <a:off x="4175" y="1615"/>
              <a:ext cx="27" cy="47"/>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46" name="Line 78"/>
            <p:cNvSpPr>
              <a:spLocks noChangeShapeType="1"/>
            </p:cNvSpPr>
            <p:nvPr/>
          </p:nvSpPr>
          <p:spPr bwMode="auto">
            <a:xfrm>
              <a:off x="3991" y="1788"/>
              <a:ext cx="298"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47" name="Rectangle 79"/>
            <p:cNvSpPr>
              <a:spLocks noChangeArrowheads="1"/>
            </p:cNvSpPr>
            <p:nvPr/>
          </p:nvSpPr>
          <p:spPr bwMode="auto">
            <a:xfrm>
              <a:off x="4111" y="1746"/>
              <a:ext cx="59" cy="103"/>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48" name="Line 80"/>
            <p:cNvSpPr>
              <a:spLocks noChangeShapeType="1"/>
            </p:cNvSpPr>
            <p:nvPr/>
          </p:nvSpPr>
          <p:spPr bwMode="auto">
            <a:xfrm>
              <a:off x="3768" y="1947"/>
              <a:ext cx="78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49" name="Rectangle 81"/>
            <p:cNvSpPr>
              <a:spLocks noChangeArrowheads="1"/>
            </p:cNvSpPr>
            <p:nvPr/>
          </p:nvSpPr>
          <p:spPr bwMode="auto">
            <a:xfrm>
              <a:off x="4149" y="1941"/>
              <a:ext cx="18" cy="32"/>
            </a:xfrm>
            <a:prstGeom prst="rect">
              <a:avLst/>
            </a:prstGeom>
            <a:solidFill>
              <a:srgbClr val="0000C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50" name="Freeform 82"/>
            <p:cNvSpPr>
              <a:spLocks/>
            </p:cNvSpPr>
            <p:nvPr/>
          </p:nvSpPr>
          <p:spPr bwMode="auto">
            <a:xfrm>
              <a:off x="4068" y="2196"/>
              <a:ext cx="214" cy="139"/>
            </a:xfrm>
            <a:custGeom>
              <a:avLst/>
              <a:gdLst/>
              <a:ahLst/>
              <a:cxnLst>
                <a:cxn ang="0">
                  <a:pos x="380" y="280"/>
                </a:cxn>
                <a:cxn ang="0">
                  <a:pos x="0" y="140"/>
                </a:cxn>
                <a:cxn ang="0">
                  <a:pos x="380" y="0"/>
                </a:cxn>
                <a:cxn ang="0">
                  <a:pos x="760" y="140"/>
                </a:cxn>
                <a:cxn ang="0">
                  <a:pos x="380" y="280"/>
                </a:cxn>
              </a:cxnLst>
              <a:rect l="0" t="0" r="r" b="b"/>
              <a:pathLst>
                <a:path w="760" h="280">
                  <a:moveTo>
                    <a:pt x="380" y="280"/>
                  </a:moveTo>
                  <a:lnTo>
                    <a:pt x="0" y="140"/>
                  </a:lnTo>
                  <a:lnTo>
                    <a:pt x="380" y="0"/>
                  </a:lnTo>
                  <a:lnTo>
                    <a:pt x="760" y="140"/>
                  </a:lnTo>
                  <a:lnTo>
                    <a:pt x="38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51" name="Line 83"/>
            <p:cNvSpPr>
              <a:spLocks noChangeShapeType="1"/>
            </p:cNvSpPr>
            <p:nvPr/>
          </p:nvSpPr>
          <p:spPr bwMode="auto">
            <a:xfrm>
              <a:off x="3636" y="2584"/>
              <a:ext cx="1342"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52" name="Line 84"/>
            <p:cNvSpPr>
              <a:spLocks noChangeShapeType="1"/>
            </p:cNvSpPr>
            <p:nvPr/>
          </p:nvSpPr>
          <p:spPr bwMode="auto">
            <a:xfrm>
              <a:off x="3636" y="2544"/>
              <a:ext cx="1" cy="80"/>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53" name="Rectangle 85"/>
            <p:cNvSpPr>
              <a:spLocks noChangeArrowheads="1"/>
            </p:cNvSpPr>
            <p:nvPr/>
          </p:nvSpPr>
          <p:spPr bwMode="auto">
            <a:xfrm>
              <a:off x="3636" y="2628"/>
              <a:ext cx="11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0.1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54" name="Line 86"/>
            <p:cNvSpPr>
              <a:spLocks noChangeShapeType="1"/>
            </p:cNvSpPr>
            <p:nvPr/>
          </p:nvSpPr>
          <p:spPr bwMode="auto">
            <a:xfrm>
              <a:off x="3838" y="2544"/>
              <a:ext cx="1" cy="80"/>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55" name="Rectangle 87"/>
            <p:cNvSpPr>
              <a:spLocks noChangeArrowheads="1"/>
            </p:cNvSpPr>
            <p:nvPr/>
          </p:nvSpPr>
          <p:spPr bwMode="auto">
            <a:xfrm>
              <a:off x="3791" y="2628"/>
              <a:ext cx="11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0.2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56" name="Line 88"/>
            <p:cNvSpPr>
              <a:spLocks noChangeShapeType="1"/>
            </p:cNvSpPr>
            <p:nvPr/>
          </p:nvSpPr>
          <p:spPr bwMode="auto">
            <a:xfrm>
              <a:off x="4105" y="2544"/>
              <a:ext cx="1" cy="80"/>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57" name="Rectangle 89"/>
            <p:cNvSpPr>
              <a:spLocks noChangeArrowheads="1"/>
            </p:cNvSpPr>
            <p:nvPr/>
          </p:nvSpPr>
          <p:spPr bwMode="auto">
            <a:xfrm>
              <a:off x="4058" y="2628"/>
              <a:ext cx="11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0.5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58" name="Line 90"/>
            <p:cNvSpPr>
              <a:spLocks noChangeShapeType="1"/>
            </p:cNvSpPr>
            <p:nvPr/>
          </p:nvSpPr>
          <p:spPr bwMode="auto">
            <a:xfrm>
              <a:off x="4307" y="2544"/>
              <a:ext cx="1" cy="80"/>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59" name="Rectangle 91"/>
            <p:cNvSpPr>
              <a:spLocks noChangeArrowheads="1"/>
            </p:cNvSpPr>
            <p:nvPr/>
          </p:nvSpPr>
          <p:spPr bwMode="auto">
            <a:xfrm>
              <a:off x="4288" y="2628"/>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60" name="Line 92"/>
            <p:cNvSpPr>
              <a:spLocks noChangeShapeType="1"/>
            </p:cNvSpPr>
            <p:nvPr/>
          </p:nvSpPr>
          <p:spPr bwMode="auto">
            <a:xfrm>
              <a:off x="4509" y="2544"/>
              <a:ext cx="1" cy="80"/>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61" name="Rectangle 93"/>
            <p:cNvSpPr>
              <a:spLocks noChangeArrowheads="1"/>
            </p:cNvSpPr>
            <p:nvPr/>
          </p:nvSpPr>
          <p:spPr bwMode="auto">
            <a:xfrm>
              <a:off x="4490" y="2628"/>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62" name="Line 94"/>
            <p:cNvSpPr>
              <a:spLocks noChangeShapeType="1"/>
            </p:cNvSpPr>
            <p:nvPr/>
          </p:nvSpPr>
          <p:spPr bwMode="auto">
            <a:xfrm>
              <a:off x="4776" y="2544"/>
              <a:ext cx="1" cy="80"/>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63" name="Rectangle 95"/>
            <p:cNvSpPr>
              <a:spLocks noChangeArrowheads="1"/>
            </p:cNvSpPr>
            <p:nvPr/>
          </p:nvSpPr>
          <p:spPr bwMode="auto">
            <a:xfrm>
              <a:off x="4758" y="2628"/>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64" name="Line 96"/>
            <p:cNvSpPr>
              <a:spLocks noChangeShapeType="1"/>
            </p:cNvSpPr>
            <p:nvPr/>
          </p:nvSpPr>
          <p:spPr bwMode="auto">
            <a:xfrm>
              <a:off x="4978" y="2544"/>
              <a:ext cx="1" cy="80"/>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8465" name="Rectangle 97"/>
            <p:cNvSpPr>
              <a:spLocks noChangeArrowheads="1"/>
            </p:cNvSpPr>
            <p:nvPr/>
          </p:nvSpPr>
          <p:spPr bwMode="auto">
            <a:xfrm>
              <a:off x="4903" y="2628"/>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8466" name="Rectangle 98"/>
            <p:cNvSpPr>
              <a:spLocks noChangeArrowheads="1"/>
            </p:cNvSpPr>
            <p:nvPr/>
          </p:nvSpPr>
          <p:spPr bwMode="auto">
            <a:xfrm>
              <a:off x="3749" y="2768"/>
              <a:ext cx="58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333333"/>
                  </a:solidFill>
                  <a:effectLst/>
                  <a:latin typeface="Arial" pitchFamily="34" charset="0"/>
                  <a:cs typeface="Arial" pitchFamily="34" charset="0"/>
                </a:rPr>
                <a:t>Favour</a:t>
              </a:r>
              <a:r>
                <a:rPr kumimoji="0" lang="en-US" sz="1000" b="0" i="0" u="none" strike="noStrike" cap="none" normalizeH="0" baseline="0" dirty="0" smtClean="0">
                  <a:ln>
                    <a:noFill/>
                  </a:ln>
                  <a:solidFill>
                    <a:srgbClr val="333333"/>
                  </a:solidFill>
                  <a:effectLst/>
                  <a:latin typeface="Arial" pitchFamily="34" charset="0"/>
                  <a:cs typeface="Arial" pitchFamily="34" charset="0"/>
                </a:rPr>
                <a:t> Fish Oils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467" name="Rectangle 99"/>
            <p:cNvSpPr>
              <a:spLocks noChangeArrowheads="1"/>
            </p:cNvSpPr>
            <p:nvPr/>
          </p:nvSpPr>
          <p:spPr bwMode="auto">
            <a:xfrm>
              <a:off x="4335" y="2768"/>
              <a:ext cx="95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333333"/>
                  </a:solidFill>
                  <a:effectLst/>
                  <a:latin typeface="Arial" pitchFamily="34" charset="0"/>
                  <a:cs typeface="Arial" pitchFamily="34" charset="0"/>
                </a:rPr>
                <a:t>Favours</a:t>
              </a:r>
              <a:r>
                <a:rPr kumimoji="0" lang="en-US" sz="1000" b="0" i="0" u="none" strike="noStrike" cap="none" normalizeH="0" baseline="0" dirty="0" smtClean="0">
                  <a:ln>
                    <a:noFill/>
                  </a:ln>
                  <a:solidFill>
                    <a:srgbClr val="333333"/>
                  </a:solidFill>
                  <a:effectLst/>
                  <a:latin typeface="Arial" pitchFamily="34" charset="0"/>
                  <a:cs typeface="Arial" pitchFamily="34" charset="0"/>
                </a:rPr>
                <a:t> LCT or LCT+MCT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267507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bwMode="auto">
          <a:xfrm>
            <a:off x="753296" y="335765"/>
            <a:ext cx="7462042" cy="954107"/>
          </a:xfrm>
          <a:prstGeom prst="rect">
            <a:avLst/>
          </a:prstGeom>
          <a:noFill/>
        </p:spPr>
        <p:txBody>
          <a:bodyPr>
            <a:spAutoFit/>
          </a:bodyPr>
          <a:lstStyle/>
          <a:p>
            <a:pPr indent="228600" algn="ctr">
              <a:defRPr/>
            </a:pPr>
            <a:r>
              <a:rPr lang="en-CA" sz="2800" b="1" dirty="0">
                <a:latin typeface="Calibri" pitchFamily="34" charset="0"/>
                <a:ea typeface="Times New Roman" pitchFamily="18" charset="0"/>
                <a:cs typeface="Britannic Bold"/>
              </a:rPr>
              <a:t>Fish Oil Lipid Emulsions in the Critically Ill </a:t>
            </a:r>
          </a:p>
          <a:p>
            <a:pPr indent="228600" algn="ctr">
              <a:defRPr/>
            </a:pPr>
            <a:r>
              <a:rPr lang="en-CA" sz="2800" b="1" dirty="0">
                <a:latin typeface="Calibri" pitchFamily="34" charset="0"/>
                <a:ea typeface="Times New Roman" pitchFamily="18" charset="0"/>
                <a:cs typeface="Britannic Bold"/>
              </a:rPr>
              <a:t>Ventilation Days (</a:t>
            </a:r>
            <a:r>
              <a:rPr lang="en-CA" sz="2800" b="1" dirty="0" smtClean="0">
                <a:latin typeface="Calibri" pitchFamily="34" charset="0"/>
                <a:ea typeface="Times New Roman" pitchFamily="18" charset="0"/>
                <a:cs typeface="Britannic Bold"/>
              </a:rPr>
              <a:t>n=5 </a:t>
            </a:r>
            <a:r>
              <a:rPr lang="en-CA" sz="2800" b="1" dirty="0">
                <a:latin typeface="Calibri" pitchFamily="34" charset="0"/>
                <a:ea typeface="Times New Roman" pitchFamily="18" charset="0"/>
                <a:cs typeface="Britannic Bold"/>
              </a:rPr>
              <a:t>RCT)</a:t>
            </a:r>
            <a:endParaRPr lang="es-ES_tradnl" sz="2800" b="1" dirty="0">
              <a:latin typeface="Calibri" pitchFamily="34" charset="0"/>
              <a:cs typeface="Britannic Bold"/>
            </a:endParaRPr>
          </a:p>
        </p:txBody>
      </p:sp>
      <p:pic>
        <p:nvPicPr>
          <p:cNvPr id="74756" name="Picture 2"/>
          <p:cNvPicPr>
            <a:picLocks noChangeAspect="1" noChangeArrowheads="1"/>
          </p:cNvPicPr>
          <p:nvPr/>
        </p:nvPicPr>
        <p:blipFill>
          <a:blip r:embed="rId3" cstate="print"/>
          <a:srcRect r="36797"/>
          <a:stretch>
            <a:fillRect/>
          </a:stretch>
        </p:blipFill>
        <p:spPr bwMode="auto">
          <a:xfrm>
            <a:off x="503238" y="5929313"/>
            <a:ext cx="2143125" cy="685800"/>
          </a:xfrm>
          <a:prstGeom prst="rect">
            <a:avLst/>
          </a:prstGeom>
          <a:noFill/>
          <a:ln w="9525">
            <a:noFill/>
            <a:miter lim="800000"/>
            <a:headEnd/>
            <a:tailEnd/>
          </a:ln>
        </p:spPr>
      </p:pic>
      <p:sp>
        <p:nvSpPr>
          <p:cNvPr id="6" name="10 Llamada rectangular"/>
          <p:cNvSpPr>
            <a:spLocks noChangeArrowheads="1"/>
          </p:cNvSpPr>
          <p:nvPr/>
        </p:nvSpPr>
        <p:spPr bwMode="auto">
          <a:xfrm>
            <a:off x="2286001" y="4419600"/>
            <a:ext cx="4724400" cy="1295400"/>
          </a:xfrm>
          <a:prstGeom prst="wedgeRectCallout">
            <a:avLst>
              <a:gd name="adj1" fmla="val 25301"/>
              <a:gd name="adj2" fmla="val -50616"/>
            </a:avLst>
          </a:prstGeom>
          <a:solidFill>
            <a:srgbClr val="D4F1F7"/>
          </a:solidFill>
          <a:ln w="0">
            <a:solidFill>
              <a:schemeClr val="tx1"/>
            </a:solidFill>
            <a:miter lim="800000"/>
            <a:headEnd/>
            <a:tailEnd/>
          </a:ln>
          <a:effectLst>
            <a:outerShdw blurRad="63500" sx="102000" sy="102000" algn="ctr" rotWithShape="0">
              <a:srgbClr val="000000">
                <a:alpha val="39998"/>
              </a:srgbClr>
            </a:outerShdw>
          </a:effectLst>
        </p:spPr>
        <p:txBody>
          <a:bodyPr anchor="ctr"/>
          <a:lstStyle/>
          <a:p>
            <a:pPr algn="ctr" eaLnBrk="1" hangingPunct="1">
              <a:defRPr/>
            </a:pPr>
            <a:r>
              <a:rPr lang="en-CA" dirty="0" smtClean="0">
                <a:solidFill>
                  <a:schemeClr val="tx2"/>
                </a:solidFill>
                <a:latin typeface="Arial Narrow" pitchFamily="34" charset="0"/>
                <a:ea typeface="ＭＳ Ｐゴシック" charset="0"/>
                <a:cs typeface="ＭＳ Ｐゴシック" charset="0"/>
              </a:rPr>
              <a:t>FO-containing </a:t>
            </a:r>
            <a:r>
              <a:rPr lang="en-CA" dirty="0">
                <a:solidFill>
                  <a:schemeClr val="tx2"/>
                </a:solidFill>
                <a:latin typeface="Arial Narrow" pitchFamily="34" charset="0"/>
                <a:ea typeface="ＭＳ Ｐゴシック" charset="0"/>
                <a:cs typeface="ＭＳ Ｐゴシック" charset="0"/>
              </a:rPr>
              <a:t>emulsions showed a trend towards reduction in the duration of MV days </a:t>
            </a:r>
          </a:p>
          <a:p>
            <a:pPr algn="ctr" eaLnBrk="1" hangingPunct="1">
              <a:defRPr/>
            </a:pPr>
            <a:r>
              <a:rPr lang="en-CA" dirty="0">
                <a:solidFill>
                  <a:schemeClr val="tx2"/>
                </a:solidFill>
                <a:latin typeface="Arial Narrow" pitchFamily="34" charset="0"/>
                <a:ea typeface="ＭＳ Ｐゴシック" charset="0"/>
                <a:cs typeface="ＭＳ Ｐゴシック" charset="0"/>
              </a:rPr>
              <a:t>WMD -1.41, </a:t>
            </a:r>
            <a:r>
              <a:rPr lang="en-CA" dirty="0" smtClean="0">
                <a:solidFill>
                  <a:schemeClr val="tx2"/>
                </a:solidFill>
                <a:latin typeface="Arial Narrow" pitchFamily="34" charset="0"/>
                <a:ea typeface="ＭＳ Ｐゴシック" charset="0"/>
                <a:cs typeface="ＭＳ Ｐゴシック" charset="0"/>
              </a:rPr>
              <a:t>95% CI </a:t>
            </a:r>
            <a:r>
              <a:rPr lang="en-CA" dirty="0">
                <a:solidFill>
                  <a:schemeClr val="tx2"/>
                </a:solidFill>
                <a:latin typeface="Arial Narrow" pitchFamily="34" charset="0"/>
                <a:ea typeface="ＭＳ Ｐゴシック" charset="0"/>
                <a:cs typeface="ＭＳ Ｐゴシック" charset="0"/>
              </a:rPr>
              <a:t>-3.43, 0.61, P=0.17</a:t>
            </a:r>
            <a:endParaRPr lang="en-US" dirty="0">
              <a:solidFill>
                <a:schemeClr val="tx2"/>
              </a:solidFill>
              <a:latin typeface="Arial Narrow" pitchFamily="34" charset="0"/>
            </a:endParaRPr>
          </a:p>
        </p:txBody>
      </p:sp>
      <p:sp>
        <p:nvSpPr>
          <p:cNvPr id="74759" name="CuadroTexto 9"/>
          <p:cNvSpPr txBox="1">
            <a:spLocks noChangeArrowheads="1"/>
          </p:cNvSpPr>
          <p:nvPr/>
        </p:nvSpPr>
        <p:spPr bwMode="auto">
          <a:xfrm>
            <a:off x="2559050" y="6288088"/>
            <a:ext cx="5967413" cy="306387"/>
          </a:xfrm>
          <a:prstGeom prst="rect">
            <a:avLst/>
          </a:prstGeom>
          <a:noFill/>
          <a:ln w="9525">
            <a:noFill/>
            <a:miter lim="800000"/>
            <a:headEnd/>
            <a:tailEnd/>
          </a:ln>
        </p:spPr>
        <p:txBody>
          <a:bodyPr>
            <a:spAutoFit/>
          </a:bodyPr>
          <a:lstStyle/>
          <a:p>
            <a:pPr algn="r" eaLnBrk="1" hangingPunct="1"/>
            <a:r>
              <a:rPr lang="es-ES" altLang="en-US" sz="1400" dirty="0" err="1" smtClean="0">
                <a:latin typeface="Britannic Bold" pitchFamily="34" charset="0"/>
              </a:rPr>
              <a:t>Unpublished</a:t>
            </a:r>
            <a:r>
              <a:rPr lang="es-ES" altLang="en-US" sz="1400" dirty="0" smtClean="0">
                <a:latin typeface="Britannic Bold" pitchFamily="34" charset="0"/>
              </a:rPr>
              <a:t>, Manzanares </a:t>
            </a:r>
            <a:r>
              <a:rPr lang="es-ES" altLang="en-US" sz="1400" dirty="0">
                <a:latin typeface="Britannic Bold" pitchFamily="34" charset="0"/>
              </a:rPr>
              <a:t>W, </a:t>
            </a:r>
            <a:r>
              <a:rPr lang="es-ES" altLang="en-US" sz="1400" dirty="0" smtClean="0">
                <a:latin typeface="Britannic Bold" pitchFamily="34" charset="0"/>
              </a:rPr>
              <a:t>2014</a:t>
            </a:r>
            <a:endParaRPr lang="es-ES" altLang="en-US" sz="1400" dirty="0">
              <a:latin typeface="Britannic Bold" pitchFamily="34" charset="0"/>
            </a:endParaRPr>
          </a:p>
        </p:txBody>
      </p:sp>
      <p:grpSp>
        <p:nvGrpSpPr>
          <p:cNvPr id="57348" name="Group 4"/>
          <p:cNvGrpSpPr>
            <a:grpSpLocks noChangeAspect="1"/>
          </p:cNvGrpSpPr>
          <p:nvPr/>
        </p:nvGrpSpPr>
        <p:grpSpPr bwMode="auto">
          <a:xfrm>
            <a:off x="381000" y="1524000"/>
            <a:ext cx="8113713" cy="2667000"/>
            <a:chOff x="240" y="960"/>
            <a:chExt cx="5111" cy="1680"/>
          </a:xfrm>
        </p:grpSpPr>
        <p:sp>
          <p:nvSpPr>
            <p:cNvPr id="57347" name="AutoShape 3"/>
            <p:cNvSpPr>
              <a:spLocks noChangeAspect="1" noChangeArrowheads="1" noTextEdit="1"/>
            </p:cNvSpPr>
            <p:nvPr/>
          </p:nvSpPr>
          <p:spPr bwMode="auto">
            <a:xfrm>
              <a:off x="240" y="960"/>
              <a:ext cx="5088" cy="1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350" name="Line 6"/>
            <p:cNvSpPr>
              <a:spLocks noChangeShapeType="1"/>
            </p:cNvSpPr>
            <p:nvPr/>
          </p:nvSpPr>
          <p:spPr bwMode="auto">
            <a:xfrm>
              <a:off x="240" y="1240"/>
              <a:ext cx="5088"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351" name="Rectangle 7"/>
            <p:cNvSpPr>
              <a:spLocks noChangeArrowheads="1"/>
            </p:cNvSpPr>
            <p:nvPr/>
          </p:nvSpPr>
          <p:spPr bwMode="auto">
            <a:xfrm>
              <a:off x="302" y="1117"/>
              <a:ext cx="73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Study or Subgroup</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52" name="Rectangle 8"/>
            <p:cNvSpPr>
              <a:spLocks noChangeArrowheads="1"/>
            </p:cNvSpPr>
            <p:nvPr/>
          </p:nvSpPr>
          <p:spPr bwMode="auto">
            <a:xfrm>
              <a:off x="302" y="1278"/>
              <a:ext cx="21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Grecu</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53" name="Rectangle 9"/>
            <p:cNvSpPr>
              <a:spLocks noChangeArrowheads="1"/>
            </p:cNvSpPr>
            <p:nvPr/>
          </p:nvSpPr>
          <p:spPr bwMode="auto">
            <a:xfrm>
              <a:off x="302" y="1418"/>
              <a:ext cx="34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Friesecke</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54" name="Rectangle 10"/>
            <p:cNvSpPr>
              <a:spLocks noChangeArrowheads="1"/>
            </p:cNvSpPr>
            <p:nvPr/>
          </p:nvSpPr>
          <p:spPr bwMode="auto">
            <a:xfrm>
              <a:off x="302" y="1558"/>
              <a:ext cx="29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Barbosa</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55" name="Rectangle 11"/>
            <p:cNvSpPr>
              <a:spLocks noChangeArrowheads="1"/>
            </p:cNvSpPr>
            <p:nvPr/>
          </p:nvSpPr>
          <p:spPr bwMode="auto">
            <a:xfrm>
              <a:off x="302" y="1698"/>
              <a:ext cx="21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Gupta</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56" name="Rectangle 12"/>
            <p:cNvSpPr>
              <a:spLocks noChangeArrowheads="1"/>
            </p:cNvSpPr>
            <p:nvPr/>
          </p:nvSpPr>
          <p:spPr bwMode="auto">
            <a:xfrm>
              <a:off x="302" y="1838"/>
              <a:ext cx="17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Khor</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57" name="Rectangle 13"/>
            <p:cNvSpPr>
              <a:spLocks noChangeArrowheads="1"/>
            </p:cNvSpPr>
            <p:nvPr/>
          </p:nvSpPr>
          <p:spPr bwMode="auto">
            <a:xfrm>
              <a:off x="302" y="2097"/>
              <a:ext cx="53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Total (95% CI)</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58" name="Rectangle 14"/>
            <p:cNvSpPr>
              <a:spLocks noChangeArrowheads="1"/>
            </p:cNvSpPr>
            <p:nvPr/>
          </p:nvSpPr>
          <p:spPr bwMode="auto">
            <a:xfrm>
              <a:off x="302" y="2258"/>
              <a:ext cx="232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Heterogeneity: Tau² = 0.00; Chi² = 2.81, df = 4 (P = 0.59); I² = 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59" name="Rectangle 15"/>
            <p:cNvSpPr>
              <a:spLocks noChangeArrowheads="1"/>
            </p:cNvSpPr>
            <p:nvPr/>
          </p:nvSpPr>
          <p:spPr bwMode="auto">
            <a:xfrm>
              <a:off x="302" y="2398"/>
              <a:ext cx="146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Test for overall effect: Z = 1.37 (P = 0.17)</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60" name="Rectangle 16"/>
            <p:cNvSpPr>
              <a:spLocks noChangeArrowheads="1"/>
            </p:cNvSpPr>
            <p:nvPr/>
          </p:nvSpPr>
          <p:spPr bwMode="auto">
            <a:xfrm>
              <a:off x="1094" y="1117"/>
              <a:ext cx="20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Mean</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61" name="Rectangle 17"/>
            <p:cNvSpPr>
              <a:spLocks noChangeArrowheads="1"/>
            </p:cNvSpPr>
            <p:nvPr/>
          </p:nvSpPr>
          <p:spPr bwMode="auto">
            <a:xfrm>
              <a:off x="1142" y="1278"/>
              <a:ext cx="15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2.83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62" name="Rectangle 18"/>
            <p:cNvSpPr>
              <a:spLocks noChangeArrowheads="1"/>
            </p:cNvSpPr>
            <p:nvPr/>
          </p:nvSpPr>
          <p:spPr bwMode="auto">
            <a:xfrm>
              <a:off x="1142" y="1418"/>
              <a:ext cx="15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22.8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63" name="Rectangle 19"/>
            <p:cNvSpPr>
              <a:spLocks noChangeArrowheads="1"/>
            </p:cNvSpPr>
            <p:nvPr/>
          </p:nvSpPr>
          <p:spPr bwMode="auto">
            <a:xfrm>
              <a:off x="1204" y="1558"/>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64" name="Rectangle 20"/>
            <p:cNvSpPr>
              <a:spLocks noChangeArrowheads="1"/>
            </p:cNvSpPr>
            <p:nvPr/>
          </p:nvSpPr>
          <p:spPr bwMode="auto">
            <a:xfrm>
              <a:off x="1100" y="1698"/>
              <a:ext cx="20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11.78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65" name="Rectangle 21"/>
            <p:cNvSpPr>
              <a:spLocks noChangeArrowheads="1"/>
            </p:cNvSpPr>
            <p:nvPr/>
          </p:nvSpPr>
          <p:spPr bwMode="auto">
            <a:xfrm>
              <a:off x="1204" y="1838"/>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66" name="Rectangle 22"/>
            <p:cNvSpPr>
              <a:spLocks noChangeArrowheads="1"/>
            </p:cNvSpPr>
            <p:nvPr/>
          </p:nvSpPr>
          <p:spPr bwMode="auto">
            <a:xfrm>
              <a:off x="1437" y="1117"/>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SD</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67" name="Rectangle 23"/>
            <p:cNvSpPr>
              <a:spLocks noChangeArrowheads="1"/>
            </p:cNvSpPr>
            <p:nvPr/>
          </p:nvSpPr>
          <p:spPr bwMode="auto">
            <a:xfrm>
              <a:off x="1391" y="1278"/>
              <a:ext cx="15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1.62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68" name="Rectangle 24"/>
            <p:cNvSpPr>
              <a:spLocks noChangeArrowheads="1"/>
            </p:cNvSpPr>
            <p:nvPr/>
          </p:nvSpPr>
          <p:spPr bwMode="auto">
            <a:xfrm>
              <a:off x="1391" y="1418"/>
              <a:ext cx="15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22.9</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69" name="Rectangle 25"/>
            <p:cNvSpPr>
              <a:spLocks noChangeArrowheads="1"/>
            </p:cNvSpPr>
            <p:nvPr/>
          </p:nvSpPr>
          <p:spPr bwMode="auto">
            <a:xfrm>
              <a:off x="1391" y="1558"/>
              <a:ext cx="15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14.4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70" name="Rectangle 26"/>
            <p:cNvSpPr>
              <a:spLocks noChangeArrowheads="1"/>
            </p:cNvSpPr>
            <p:nvPr/>
          </p:nvSpPr>
          <p:spPr bwMode="auto">
            <a:xfrm>
              <a:off x="1350" y="1698"/>
              <a:ext cx="20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10.63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71" name="Rectangle 27"/>
            <p:cNvSpPr>
              <a:spLocks noChangeArrowheads="1"/>
            </p:cNvSpPr>
            <p:nvPr/>
          </p:nvSpPr>
          <p:spPr bwMode="auto">
            <a:xfrm>
              <a:off x="1391" y="1838"/>
              <a:ext cx="15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72" name="Rectangle 28"/>
            <p:cNvSpPr>
              <a:spLocks noChangeArrowheads="1"/>
            </p:cNvSpPr>
            <p:nvPr/>
          </p:nvSpPr>
          <p:spPr bwMode="auto">
            <a:xfrm>
              <a:off x="1599" y="1117"/>
              <a:ext cx="19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Total</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73" name="Rectangle 29"/>
            <p:cNvSpPr>
              <a:spLocks noChangeArrowheads="1"/>
            </p:cNvSpPr>
            <p:nvPr/>
          </p:nvSpPr>
          <p:spPr bwMode="auto">
            <a:xfrm>
              <a:off x="1732" y="1278"/>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74" name="Rectangle 30"/>
            <p:cNvSpPr>
              <a:spLocks noChangeArrowheads="1"/>
            </p:cNvSpPr>
            <p:nvPr/>
          </p:nvSpPr>
          <p:spPr bwMode="auto">
            <a:xfrm>
              <a:off x="1691" y="1418"/>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75" name="Rectangle 31"/>
            <p:cNvSpPr>
              <a:spLocks noChangeArrowheads="1"/>
            </p:cNvSpPr>
            <p:nvPr/>
          </p:nvSpPr>
          <p:spPr bwMode="auto">
            <a:xfrm>
              <a:off x="1691" y="1558"/>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76" name="Rectangle 32"/>
            <p:cNvSpPr>
              <a:spLocks noChangeArrowheads="1"/>
            </p:cNvSpPr>
            <p:nvPr/>
          </p:nvSpPr>
          <p:spPr bwMode="auto">
            <a:xfrm>
              <a:off x="1691" y="1698"/>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77" name="Rectangle 33"/>
            <p:cNvSpPr>
              <a:spLocks noChangeArrowheads="1"/>
            </p:cNvSpPr>
            <p:nvPr/>
          </p:nvSpPr>
          <p:spPr bwMode="auto">
            <a:xfrm>
              <a:off x="1732" y="1838"/>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9</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78" name="Rectangle 34"/>
            <p:cNvSpPr>
              <a:spLocks noChangeArrowheads="1"/>
            </p:cNvSpPr>
            <p:nvPr/>
          </p:nvSpPr>
          <p:spPr bwMode="auto">
            <a:xfrm>
              <a:off x="1643" y="2097"/>
              <a:ext cx="13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144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79" name="Rectangle 35"/>
            <p:cNvSpPr>
              <a:spLocks noChangeArrowheads="1"/>
            </p:cNvSpPr>
            <p:nvPr/>
          </p:nvSpPr>
          <p:spPr bwMode="auto">
            <a:xfrm>
              <a:off x="1830" y="1117"/>
              <a:ext cx="20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Mean</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80" name="Rectangle 36"/>
            <p:cNvSpPr>
              <a:spLocks noChangeArrowheads="1"/>
            </p:cNvSpPr>
            <p:nvPr/>
          </p:nvSpPr>
          <p:spPr bwMode="auto">
            <a:xfrm>
              <a:off x="1878" y="1278"/>
              <a:ext cx="15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5.23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81" name="Rectangle 37"/>
            <p:cNvSpPr>
              <a:spLocks noChangeArrowheads="1"/>
            </p:cNvSpPr>
            <p:nvPr/>
          </p:nvSpPr>
          <p:spPr bwMode="auto">
            <a:xfrm>
              <a:off x="1878" y="1418"/>
              <a:ext cx="15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82" name="Rectangle 38"/>
            <p:cNvSpPr>
              <a:spLocks noChangeArrowheads="1"/>
            </p:cNvSpPr>
            <p:nvPr/>
          </p:nvSpPr>
          <p:spPr bwMode="auto">
            <a:xfrm>
              <a:off x="1940" y="1558"/>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83" name="Rectangle 39"/>
            <p:cNvSpPr>
              <a:spLocks noChangeArrowheads="1"/>
            </p:cNvSpPr>
            <p:nvPr/>
          </p:nvSpPr>
          <p:spPr bwMode="auto">
            <a:xfrm>
              <a:off x="1836" y="1698"/>
              <a:ext cx="20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10.71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84" name="Rectangle 40"/>
            <p:cNvSpPr>
              <a:spLocks noChangeArrowheads="1"/>
            </p:cNvSpPr>
            <p:nvPr/>
          </p:nvSpPr>
          <p:spPr bwMode="auto">
            <a:xfrm>
              <a:off x="1878" y="1838"/>
              <a:ext cx="15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11.6</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85" name="Rectangle 41"/>
            <p:cNvSpPr>
              <a:spLocks noChangeArrowheads="1"/>
            </p:cNvSpPr>
            <p:nvPr/>
          </p:nvSpPr>
          <p:spPr bwMode="auto">
            <a:xfrm>
              <a:off x="2173" y="1117"/>
              <a:ext cx="11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SD</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86" name="Rectangle 42"/>
            <p:cNvSpPr>
              <a:spLocks noChangeArrowheads="1"/>
            </p:cNvSpPr>
            <p:nvPr/>
          </p:nvSpPr>
          <p:spPr bwMode="auto">
            <a:xfrm>
              <a:off x="2169" y="1278"/>
              <a:ext cx="11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87" name="Rectangle 43"/>
            <p:cNvSpPr>
              <a:spLocks noChangeArrowheads="1"/>
            </p:cNvSpPr>
            <p:nvPr/>
          </p:nvSpPr>
          <p:spPr bwMode="auto">
            <a:xfrm>
              <a:off x="2190" y="1418"/>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19</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88" name="Rectangle 44"/>
            <p:cNvSpPr>
              <a:spLocks noChangeArrowheads="1"/>
            </p:cNvSpPr>
            <p:nvPr/>
          </p:nvSpPr>
          <p:spPr bwMode="auto">
            <a:xfrm>
              <a:off x="2085" y="1558"/>
              <a:ext cx="20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12.64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89" name="Rectangle 45"/>
            <p:cNvSpPr>
              <a:spLocks noChangeArrowheads="1"/>
            </p:cNvSpPr>
            <p:nvPr/>
          </p:nvSpPr>
          <p:spPr bwMode="auto">
            <a:xfrm>
              <a:off x="2085" y="1698"/>
              <a:ext cx="20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14.55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90" name="Rectangle 46"/>
            <p:cNvSpPr>
              <a:spLocks noChangeArrowheads="1"/>
            </p:cNvSpPr>
            <p:nvPr/>
          </p:nvSpPr>
          <p:spPr bwMode="auto">
            <a:xfrm>
              <a:off x="2169" y="1838"/>
              <a:ext cx="11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9.5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91" name="Rectangle 47"/>
            <p:cNvSpPr>
              <a:spLocks noChangeArrowheads="1"/>
            </p:cNvSpPr>
            <p:nvPr/>
          </p:nvSpPr>
          <p:spPr bwMode="auto">
            <a:xfrm>
              <a:off x="2335" y="1117"/>
              <a:ext cx="19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Total</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92" name="Rectangle 48"/>
            <p:cNvSpPr>
              <a:spLocks noChangeArrowheads="1"/>
            </p:cNvSpPr>
            <p:nvPr/>
          </p:nvSpPr>
          <p:spPr bwMode="auto">
            <a:xfrm>
              <a:off x="2468" y="1278"/>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7</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93" name="Rectangle 49"/>
            <p:cNvSpPr>
              <a:spLocks noChangeArrowheads="1"/>
            </p:cNvSpPr>
            <p:nvPr/>
          </p:nvSpPr>
          <p:spPr bwMode="auto">
            <a:xfrm>
              <a:off x="2426" y="1418"/>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94" name="Rectangle 50"/>
            <p:cNvSpPr>
              <a:spLocks noChangeArrowheads="1"/>
            </p:cNvSpPr>
            <p:nvPr/>
          </p:nvSpPr>
          <p:spPr bwMode="auto">
            <a:xfrm>
              <a:off x="2426" y="1558"/>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95" name="Rectangle 51"/>
            <p:cNvSpPr>
              <a:spLocks noChangeArrowheads="1"/>
            </p:cNvSpPr>
            <p:nvPr/>
          </p:nvSpPr>
          <p:spPr bwMode="auto">
            <a:xfrm>
              <a:off x="2426" y="1698"/>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96" name="Rectangle 52"/>
            <p:cNvSpPr>
              <a:spLocks noChangeArrowheads="1"/>
            </p:cNvSpPr>
            <p:nvPr/>
          </p:nvSpPr>
          <p:spPr bwMode="auto">
            <a:xfrm>
              <a:off x="2468" y="1838"/>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97" name="Rectangle 53"/>
            <p:cNvSpPr>
              <a:spLocks noChangeArrowheads="1"/>
            </p:cNvSpPr>
            <p:nvPr/>
          </p:nvSpPr>
          <p:spPr bwMode="auto">
            <a:xfrm>
              <a:off x="2379" y="2097"/>
              <a:ext cx="13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134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98" name="Rectangle 54"/>
            <p:cNvSpPr>
              <a:spLocks noChangeArrowheads="1"/>
            </p:cNvSpPr>
            <p:nvPr/>
          </p:nvSpPr>
          <p:spPr bwMode="auto">
            <a:xfrm>
              <a:off x="2572" y="1117"/>
              <a:ext cx="27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Weight</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399" name="Rectangle 55"/>
            <p:cNvSpPr>
              <a:spLocks noChangeArrowheads="1"/>
            </p:cNvSpPr>
            <p:nvPr/>
          </p:nvSpPr>
          <p:spPr bwMode="auto">
            <a:xfrm>
              <a:off x="2609" y="1278"/>
              <a:ext cx="22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73.3%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00" name="Rectangle 56"/>
            <p:cNvSpPr>
              <a:spLocks noChangeArrowheads="1"/>
            </p:cNvSpPr>
            <p:nvPr/>
          </p:nvSpPr>
          <p:spPr bwMode="auto">
            <a:xfrm>
              <a:off x="2651" y="1418"/>
              <a:ext cx="18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9.9%</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01" name="Rectangle 57"/>
            <p:cNvSpPr>
              <a:spLocks noChangeArrowheads="1"/>
            </p:cNvSpPr>
            <p:nvPr/>
          </p:nvSpPr>
          <p:spPr bwMode="auto">
            <a:xfrm>
              <a:off x="2651" y="1558"/>
              <a:ext cx="18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02" name="Rectangle 58"/>
            <p:cNvSpPr>
              <a:spLocks noChangeArrowheads="1"/>
            </p:cNvSpPr>
            <p:nvPr/>
          </p:nvSpPr>
          <p:spPr bwMode="auto">
            <a:xfrm>
              <a:off x="2651" y="1698"/>
              <a:ext cx="18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9.9%</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03" name="Rectangle 59"/>
            <p:cNvSpPr>
              <a:spLocks noChangeArrowheads="1"/>
            </p:cNvSpPr>
            <p:nvPr/>
          </p:nvSpPr>
          <p:spPr bwMode="auto">
            <a:xfrm>
              <a:off x="2651" y="1838"/>
              <a:ext cx="18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3.6%</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04" name="Rectangle 60"/>
            <p:cNvSpPr>
              <a:spLocks noChangeArrowheads="1"/>
            </p:cNvSpPr>
            <p:nvPr/>
          </p:nvSpPr>
          <p:spPr bwMode="auto">
            <a:xfrm>
              <a:off x="2572" y="2097"/>
              <a:ext cx="2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100.0%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05" name="Rectangle 61"/>
            <p:cNvSpPr>
              <a:spLocks noChangeArrowheads="1"/>
            </p:cNvSpPr>
            <p:nvPr/>
          </p:nvSpPr>
          <p:spPr bwMode="auto">
            <a:xfrm>
              <a:off x="2915" y="1117"/>
              <a:ext cx="75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IV, Random, 95% CI</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06" name="Rectangle 62"/>
            <p:cNvSpPr>
              <a:spLocks noChangeArrowheads="1"/>
            </p:cNvSpPr>
            <p:nvPr/>
          </p:nvSpPr>
          <p:spPr bwMode="auto">
            <a:xfrm>
              <a:off x="2967" y="1278"/>
              <a:ext cx="65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-2.40 [-4.76, -0.04]</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07" name="Rectangle 63"/>
            <p:cNvSpPr>
              <a:spLocks noChangeArrowheads="1"/>
            </p:cNvSpPr>
            <p:nvPr/>
          </p:nvSpPr>
          <p:spPr bwMode="auto">
            <a:xfrm>
              <a:off x="3016" y="1418"/>
              <a:ext cx="60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2.30 [-4.12, 8.72]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08" name="Rectangle 64"/>
            <p:cNvSpPr>
              <a:spLocks noChangeArrowheads="1"/>
            </p:cNvSpPr>
            <p:nvPr/>
          </p:nvSpPr>
          <p:spPr bwMode="auto">
            <a:xfrm>
              <a:off x="2908" y="1558"/>
              <a:ext cx="72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-1.00 [-12.07, 10.07]</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09" name="Rectangle 65"/>
            <p:cNvSpPr>
              <a:spLocks noChangeArrowheads="1"/>
            </p:cNvSpPr>
            <p:nvPr/>
          </p:nvSpPr>
          <p:spPr bwMode="auto">
            <a:xfrm>
              <a:off x="3016" y="1698"/>
              <a:ext cx="60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1.07 [-5.34, 7.48]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10" name="Rectangle 66"/>
            <p:cNvSpPr>
              <a:spLocks noChangeArrowheads="1"/>
            </p:cNvSpPr>
            <p:nvPr/>
          </p:nvSpPr>
          <p:spPr bwMode="auto">
            <a:xfrm>
              <a:off x="2975" y="1838"/>
              <a:ext cx="64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1.40 [-9.22, 12.02]</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11" name="Rectangle 67"/>
            <p:cNvSpPr>
              <a:spLocks noChangeArrowheads="1"/>
            </p:cNvSpPr>
            <p:nvPr/>
          </p:nvSpPr>
          <p:spPr bwMode="auto">
            <a:xfrm>
              <a:off x="2977" y="2097"/>
              <a:ext cx="64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33333"/>
                  </a:solidFill>
                  <a:effectLst/>
                  <a:latin typeface="Arial" pitchFamily="34" charset="0"/>
                  <a:cs typeface="Arial" pitchFamily="34" charset="0"/>
                </a:rPr>
                <a:t>-1.41 [-3.43, 0.61]</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412" name="Rectangle 68"/>
            <p:cNvSpPr>
              <a:spLocks noChangeArrowheads="1"/>
            </p:cNvSpPr>
            <p:nvPr/>
          </p:nvSpPr>
          <p:spPr bwMode="auto">
            <a:xfrm>
              <a:off x="3645" y="1117"/>
              <a:ext cx="17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Year</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13" name="Rectangle 69"/>
            <p:cNvSpPr>
              <a:spLocks noChangeArrowheads="1"/>
            </p:cNvSpPr>
            <p:nvPr/>
          </p:nvSpPr>
          <p:spPr bwMode="auto">
            <a:xfrm>
              <a:off x="3640" y="1278"/>
              <a:ext cx="1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2003</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14" name="Rectangle 70"/>
            <p:cNvSpPr>
              <a:spLocks noChangeArrowheads="1"/>
            </p:cNvSpPr>
            <p:nvPr/>
          </p:nvSpPr>
          <p:spPr bwMode="auto">
            <a:xfrm>
              <a:off x="3640" y="1418"/>
              <a:ext cx="1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2008</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15" name="Rectangle 71"/>
            <p:cNvSpPr>
              <a:spLocks noChangeArrowheads="1"/>
            </p:cNvSpPr>
            <p:nvPr/>
          </p:nvSpPr>
          <p:spPr bwMode="auto">
            <a:xfrm>
              <a:off x="3640" y="1558"/>
              <a:ext cx="1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2010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16" name="Rectangle 72"/>
            <p:cNvSpPr>
              <a:spLocks noChangeArrowheads="1"/>
            </p:cNvSpPr>
            <p:nvPr/>
          </p:nvSpPr>
          <p:spPr bwMode="auto">
            <a:xfrm>
              <a:off x="3640" y="1698"/>
              <a:ext cx="1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2011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17" name="Rectangle 73"/>
            <p:cNvSpPr>
              <a:spLocks noChangeArrowheads="1"/>
            </p:cNvSpPr>
            <p:nvPr/>
          </p:nvSpPr>
          <p:spPr bwMode="auto">
            <a:xfrm>
              <a:off x="3640" y="1838"/>
              <a:ext cx="17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2011</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18" name="Rectangle 74"/>
            <p:cNvSpPr>
              <a:spLocks noChangeArrowheads="1"/>
            </p:cNvSpPr>
            <p:nvPr/>
          </p:nvSpPr>
          <p:spPr bwMode="auto">
            <a:xfrm>
              <a:off x="1256" y="977"/>
              <a:ext cx="33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Fish Oils</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19" name="Rectangle 75"/>
            <p:cNvSpPr>
              <a:spLocks noChangeArrowheads="1"/>
            </p:cNvSpPr>
            <p:nvPr/>
          </p:nvSpPr>
          <p:spPr bwMode="auto">
            <a:xfrm>
              <a:off x="1914" y="977"/>
              <a:ext cx="51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Non Fish Oils</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20" name="Rectangle 76"/>
            <p:cNvSpPr>
              <a:spLocks noChangeArrowheads="1"/>
            </p:cNvSpPr>
            <p:nvPr/>
          </p:nvSpPr>
          <p:spPr bwMode="auto">
            <a:xfrm>
              <a:off x="2912" y="977"/>
              <a:ext cx="62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Mean Difference</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21" name="Rectangle 77"/>
            <p:cNvSpPr>
              <a:spLocks noChangeArrowheads="1"/>
            </p:cNvSpPr>
            <p:nvPr/>
          </p:nvSpPr>
          <p:spPr bwMode="auto">
            <a:xfrm>
              <a:off x="4271" y="977"/>
              <a:ext cx="62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Mean Difference</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22" name="Rectangle 78"/>
            <p:cNvSpPr>
              <a:spLocks noChangeArrowheads="1"/>
            </p:cNvSpPr>
            <p:nvPr/>
          </p:nvSpPr>
          <p:spPr bwMode="auto">
            <a:xfrm>
              <a:off x="4228" y="1117"/>
              <a:ext cx="75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33"/>
                  </a:solidFill>
                  <a:effectLst/>
                  <a:latin typeface="Arial" pitchFamily="34" charset="0"/>
                  <a:cs typeface="Arial" pitchFamily="34" charset="0"/>
                </a:rPr>
                <a:t>IV, Random, 95% CI</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23" name="Line 79"/>
            <p:cNvSpPr>
              <a:spLocks noChangeShapeType="1"/>
            </p:cNvSpPr>
            <p:nvPr/>
          </p:nvSpPr>
          <p:spPr bwMode="auto">
            <a:xfrm>
              <a:off x="4564" y="1240"/>
              <a:ext cx="1" cy="1050"/>
            </a:xfrm>
            <a:prstGeom prst="line">
              <a:avLst/>
            </a:prstGeom>
            <a:no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24" name="Line 80"/>
            <p:cNvSpPr>
              <a:spLocks noChangeShapeType="1"/>
            </p:cNvSpPr>
            <p:nvPr/>
          </p:nvSpPr>
          <p:spPr bwMode="auto">
            <a:xfrm>
              <a:off x="4233" y="1310"/>
              <a:ext cx="328" cy="1"/>
            </a:xfrm>
            <a:prstGeom prst="line">
              <a:avLst/>
            </a:prstGeom>
            <a:no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25" name="Rectangle 81"/>
            <p:cNvSpPr>
              <a:spLocks noChangeArrowheads="1"/>
            </p:cNvSpPr>
            <p:nvPr/>
          </p:nvSpPr>
          <p:spPr bwMode="auto">
            <a:xfrm>
              <a:off x="4354" y="1258"/>
              <a:ext cx="86" cy="121"/>
            </a:xfrm>
            <a:prstGeom prst="rect">
              <a:avLst/>
            </a:prstGeom>
            <a:solidFill>
              <a:srgbClr val="00C000"/>
            </a:solidFill>
            <a:ln w="9525" cap="sq">
              <a:solidFill>
                <a:srgbClr val="3333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26" name="Line 82"/>
            <p:cNvSpPr>
              <a:spLocks noChangeShapeType="1"/>
            </p:cNvSpPr>
            <p:nvPr/>
          </p:nvSpPr>
          <p:spPr bwMode="auto">
            <a:xfrm>
              <a:off x="4278" y="1450"/>
              <a:ext cx="892"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27" name="Rectangle 83"/>
            <p:cNvSpPr>
              <a:spLocks noChangeArrowheads="1"/>
            </p:cNvSpPr>
            <p:nvPr/>
          </p:nvSpPr>
          <p:spPr bwMode="auto">
            <a:xfrm>
              <a:off x="4713" y="1443"/>
              <a:ext cx="22" cy="31"/>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28" name="Line 84"/>
            <p:cNvSpPr>
              <a:spLocks noChangeShapeType="1"/>
            </p:cNvSpPr>
            <p:nvPr/>
          </p:nvSpPr>
          <p:spPr bwMode="auto">
            <a:xfrm>
              <a:off x="3869" y="1590"/>
              <a:ext cx="139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29" name="Freeform 85"/>
            <p:cNvSpPr>
              <a:spLocks/>
            </p:cNvSpPr>
            <p:nvPr/>
          </p:nvSpPr>
          <p:spPr bwMode="auto">
            <a:xfrm>
              <a:off x="3869" y="1555"/>
              <a:ext cx="25" cy="70"/>
            </a:xfrm>
            <a:custGeom>
              <a:avLst/>
              <a:gdLst/>
              <a:ahLst/>
              <a:cxnLst>
                <a:cxn ang="0">
                  <a:pos x="0" y="80"/>
                </a:cxn>
                <a:cxn ang="0">
                  <a:pos x="80" y="0"/>
                </a:cxn>
                <a:cxn ang="0">
                  <a:pos x="80" y="160"/>
                </a:cxn>
                <a:cxn ang="0">
                  <a:pos x="0" y="80"/>
                </a:cxn>
              </a:cxnLst>
              <a:rect l="0" t="0" r="r" b="b"/>
              <a:pathLst>
                <a:path w="80" h="160">
                  <a:moveTo>
                    <a:pt x="0" y="80"/>
                  </a:moveTo>
                  <a:lnTo>
                    <a:pt x="80" y="0"/>
                  </a:lnTo>
                  <a:lnTo>
                    <a:pt x="80" y="160"/>
                  </a:lnTo>
                  <a:lnTo>
                    <a:pt x="0" y="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30" name="Freeform 86"/>
            <p:cNvSpPr>
              <a:spLocks/>
            </p:cNvSpPr>
            <p:nvPr/>
          </p:nvSpPr>
          <p:spPr bwMode="auto">
            <a:xfrm>
              <a:off x="5234" y="1555"/>
              <a:ext cx="25" cy="70"/>
            </a:xfrm>
            <a:custGeom>
              <a:avLst/>
              <a:gdLst/>
              <a:ahLst/>
              <a:cxnLst>
                <a:cxn ang="0">
                  <a:pos x="80" y="80"/>
                </a:cxn>
                <a:cxn ang="0">
                  <a:pos x="0" y="160"/>
                </a:cxn>
                <a:cxn ang="0">
                  <a:pos x="0" y="0"/>
                </a:cxn>
                <a:cxn ang="0">
                  <a:pos x="80" y="80"/>
                </a:cxn>
              </a:cxnLst>
              <a:rect l="0" t="0" r="r" b="b"/>
              <a:pathLst>
                <a:path w="80" h="160">
                  <a:moveTo>
                    <a:pt x="80" y="80"/>
                  </a:moveTo>
                  <a:lnTo>
                    <a:pt x="0" y="160"/>
                  </a:lnTo>
                  <a:lnTo>
                    <a:pt x="0" y="0"/>
                  </a:lnTo>
                  <a:lnTo>
                    <a:pt x="80" y="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31" name="Rectangle 87"/>
            <p:cNvSpPr>
              <a:spLocks noChangeArrowheads="1"/>
            </p:cNvSpPr>
            <p:nvPr/>
          </p:nvSpPr>
          <p:spPr bwMode="auto">
            <a:xfrm>
              <a:off x="4487" y="1587"/>
              <a:ext cx="15" cy="23"/>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32" name="Line 88"/>
            <p:cNvSpPr>
              <a:spLocks noChangeShapeType="1"/>
            </p:cNvSpPr>
            <p:nvPr/>
          </p:nvSpPr>
          <p:spPr bwMode="auto">
            <a:xfrm>
              <a:off x="4193" y="1730"/>
              <a:ext cx="891"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33" name="Rectangle 89"/>
            <p:cNvSpPr>
              <a:spLocks noChangeArrowheads="1"/>
            </p:cNvSpPr>
            <p:nvPr/>
          </p:nvSpPr>
          <p:spPr bwMode="auto">
            <a:xfrm>
              <a:off x="4627" y="1723"/>
              <a:ext cx="23" cy="31"/>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34" name="Line 90"/>
            <p:cNvSpPr>
              <a:spLocks noChangeShapeType="1"/>
            </p:cNvSpPr>
            <p:nvPr/>
          </p:nvSpPr>
          <p:spPr bwMode="auto">
            <a:xfrm>
              <a:off x="3923" y="1870"/>
              <a:ext cx="1336"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35" name="Freeform 91"/>
            <p:cNvSpPr>
              <a:spLocks/>
            </p:cNvSpPr>
            <p:nvPr/>
          </p:nvSpPr>
          <p:spPr bwMode="auto">
            <a:xfrm>
              <a:off x="5234" y="1835"/>
              <a:ext cx="25" cy="70"/>
            </a:xfrm>
            <a:custGeom>
              <a:avLst/>
              <a:gdLst/>
              <a:ahLst/>
              <a:cxnLst>
                <a:cxn ang="0">
                  <a:pos x="80" y="80"/>
                </a:cxn>
                <a:cxn ang="0">
                  <a:pos x="0" y="160"/>
                </a:cxn>
                <a:cxn ang="0">
                  <a:pos x="0" y="0"/>
                </a:cxn>
                <a:cxn ang="0">
                  <a:pos x="80" y="80"/>
                </a:cxn>
              </a:cxnLst>
              <a:rect l="0" t="0" r="r" b="b"/>
              <a:pathLst>
                <a:path w="80" h="160">
                  <a:moveTo>
                    <a:pt x="80" y="80"/>
                  </a:moveTo>
                  <a:lnTo>
                    <a:pt x="0" y="160"/>
                  </a:lnTo>
                  <a:lnTo>
                    <a:pt x="0" y="0"/>
                  </a:lnTo>
                  <a:lnTo>
                    <a:pt x="80" y="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36" name="Rectangle 92"/>
            <p:cNvSpPr>
              <a:spLocks noChangeArrowheads="1"/>
            </p:cNvSpPr>
            <p:nvPr/>
          </p:nvSpPr>
          <p:spPr bwMode="auto">
            <a:xfrm>
              <a:off x="4653" y="1867"/>
              <a:ext cx="16" cy="23"/>
            </a:xfrm>
            <a:prstGeom prst="rect">
              <a:avLst/>
            </a:prstGeom>
            <a:solidFill>
              <a:srgbClr val="00C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37" name="Freeform 93"/>
            <p:cNvSpPr>
              <a:spLocks/>
            </p:cNvSpPr>
            <p:nvPr/>
          </p:nvSpPr>
          <p:spPr bwMode="auto">
            <a:xfrm>
              <a:off x="4324" y="2089"/>
              <a:ext cx="281" cy="122"/>
            </a:xfrm>
            <a:custGeom>
              <a:avLst/>
              <a:gdLst/>
              <a:ahLst/>
              <a:cxnLst>
                <a:cxn ang="0">
                  <a:pos x="440" y="280"/>
                </a:cxn>
                <a:cxn ang="0">
                  <a:pos x="0" y="140"/>
                </a:cxn>
                <a:cxn ang="0">
                  <a:pos x="440" y="0"/>
                </a:cxn>
                <a:cxn ang="0">
                  <a:pos x="900" y="140"/>
                </a:cxn>
                <a:cxn ang="0">
                  <a:pos x="440" y="280"/>
                </a:cxn>
              </a:cxnLst>
              <a:rect l="0" t="0" r="r" b="b"/>
              <a:pathLst>
                <a:path w="900" h="280">
                  <a:moveTo>
                    <a:pt x="440" y="280"/>
                  </a:moveTo>
                  <a:lnTo>
                    <a:pt x="0" y="140"/>
                  </a:lnTo>
                  <a:lnTo>
                    <a:pt x="440" y="0"/>
                  </a:lnTo>
                  <a:lnTo>
                    <a:pt x="900" y="140"/>
                  </a:lnTo>
                  <a:lnTo>
                    <a:pt x="440" y="280"/>
                  </a:lnTo>
                  <a:close/>
                </a:path>
              </a:pathLst>
            </a:custGeom>
            <a:solidFill>
              <a:srgbClr val="000000"/>
            </a:solid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38" name="Line 94"/>
            <p:cNvSpPr>
              <a:spLocks noChangeShapeType="1"/>
            </p:cNvSpPr>
            <p:nvPr/>
          </p:nvSpPr>
          <p:spPr bwMode="auto">
            <a:xfrm>
              <a:off x="3869" y="2290"/>
              <a:ext cx="1390" cy="1"/>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39" name="Line 95"/>
            <p:cNvSpPr>
              <a:spLocks noChangeShapeType="1"/>
            </p:cNvSpPr>
            <p:nvPr/>
          </p:nvSpPr>
          <p:spPr bwMode="auto">
            <a:xfrm>
              <a:off x="3869" y="2255"/>
              <a:ext cx="1" cy="70"/>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40" name="Rectangle 96"/>
            <p:cNvSpPr>
              <a:spLocks noChangeArrowheads="1"/>
            </p:cNvSpPr>
            <p:nvPr/>
          </p:nvSpPr>
          <p:spPr bwMode="auto">
            <a:xfrm>
              <a:off x="3869" y="2328"/>
              <a:ext cx="11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41" name="Line 97"/>
            <p:cNvSpPr>
              <a:spLocks noChangeShapeType="1"/>
            </p:cNvSpPr>
            <p:nvPr/>
          </p:nvSpPr>
          <p:spPr bwMode="auto">
            <a:xfrm>
              <a:off x="4217" y="2255"/>
              <a:ext cx="1" cy="70"/>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42" name="Rectangle 98"/>
            <p:cNvSpPr>
              <a:spLocks noChangeArrowheads="1"/>
            </p:cNvSpPr>
            <p:nvPr/>
          </p:nvSpPr>
          <p:spPr bwMode="auto">
            <a:xfrm>
              <a:off x="4183" y="2328"/>
              <a:ext cx="7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43" name="Line 99"/>
            <p:cNvSpPr>
              <a:spLocks noChangeShapeType="1"/>
            </p:cNvSpPr>
            <p:nvPr/>
          </p:nvSpPr>
          <p:spPr bwMode="auto">
            <a:xfrm>
              <a:off x="4564" y="2255"/>
              <a:ext cx="1" cy="70"/>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44" name="Rectangle 100"/>
            <p:cNvSpPr>
              <a:spLocks noChangeArrowheads="1"/>
            </p:cNvSpPr>
            <p:nvPr/>
          </p:nvSpPr>
          <p:spPr bwMode="auto">
            <a:xfrm>
              <a:off x="4543" y="2328"/>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45" name="Line 101"/>
            <p:cNvSpPr>
              <a:spLocks noChangeShapeType="1"/>
            </p:cNvSpPr>
            <p:nvPr/>
          </p:nvSpPr>
          <p:spPr bwMode="auto">
            <a:xfrm>
              <a:off x="4912" y="2255"/>
              <a:ext cx="1" cy="70"/>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46" name="Rectangle 102"/>
            <p:cNvSpPr>
              <a:spLocks noChangeArrowheads="1"/>
            </p:cNvSpPr>
            <p:nvPr/>
          </p:nvSpPr>
          <p:spPr bwMode="auto">
            <a:xfrm>
              <a:off x="4891" y="2328"/>
              <a:ext cx="4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47" name="Line 103"/>
            <p:cNvSpPr>
              <a:spLocks noChangeShapeType="1"/>
            </p:cNvSpPr>
            <p:nvPr/>
          </p:nvSpPr>
          <p:spPr bwMode="auto">
            <a:xfrm>
              <a:off x="5259" y="2255"/>
              <a:ext cx="1" cy="70"/>
            </a:xfrm>
            <a:prstGeom prst="line">
              <a:avLst/>
            </a:prstGeom>
            <a:noFill/>
            <a:ln w="9525"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a:p>
          </p:txBody>
        </p:sp>
        <p:sp>
          <p:nvSpPr>
            <p:cNvPr id="57448" name="Rectangle 104"/>
            <p:cNvSpPr>
              <a:spLocks noChangeArrowheads="1"/>
            </p:cNvSpPr>
            <p:nvPr/>
          </p:nvSpPr>
          <p:spPr bwMode="auto">
            <a:xfrm>
              <a:off x="5176" y="2328"/>
              <a:ext cx="8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49" name="Rectangle 105"/>
            <p:cNvSpPr>
              <a:spLocks noChangeArrowheads="1"/>
            </p:cNvSpPr>
            <p:nvPr/>
          </p:nvSpPr>
          <p:spPr bwMode="auto">
            <a:xfrm>
              <a:off x="3978" y="2450"/>
              <a:ext cx="58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Arial" pitchFamily="34" charset="0"/>
                  <a:cs typeface="Arial" pitchFamily="34" charset="0"/>
                </a:rPr>
                <a:t>Favour Fish Oils</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57450" name="Rectangle 106"/>
            <p:cNvSpPr>
              <a:spLocks noChangeArrowheads="1"/>
            </p:cNvSpPr>
            <p:nvPr/>
          </p:nvSpPr>
          <p:spPr bwMode="auto">
            <a:xfrm>
              <a:off x="4595" y="2450"/>
              <a:ext cx="75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333333"/>
                  </a:solidFill>
                  <a:effectLst/>
                  <a:latin typeface="Arial" pitchFamily="34" charset="0"/>
                  <a:cs typeface="Arial" pitchFamily="34" charset="0"/>
                </a:rPr>
                <a:t>Favours Non Fish Oil</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grpSp>
      <p:sp>
        <p:nvSpPr>
          <p:cNvPr id="113" name="Rectangle 112"/>
          <p:cNvSpPr/>
          <p:nvPr/>
        </p:nvSpPr>
        <p:spPr>
          <a:xfrm>
            <a:off x="2208565" y="3743265"/>
            <a:ext cx="915635" cy="400110"/>
          </a:xfrm>
          <a:prstGeom prst="rect">
            <a:avLst/>
          </a:prstGeom>
          <a:solidFill>
            <a:schemeClr val="bg1"/>
          </a:solidFill>
        </p:spPr>
        <p:txBody>
          <a:bodyPr wrap="none">
            <a:spAutoFit/>
          </a:bodyPr>
          <a:lstStyle/>
          <a:p>
            <a:pPr eaLnBrk="1" hangingPunct="1"/>
            <a:r>
              <a:rPr lang="es-ES_tradnl" altLang="en-US" dirty="0" smtClean="0">
                <a:solidFill>
                  <a:srgbClr val="0000FF"/>
                </a:solidFill>
                <a:latin typeface="Arial Narrow" pitchFamily="34" charset="0"/>
              </a:rPr>
              <a:t>P= 0.17</a:t>
            </a:r>
            <a:endParaRPr lang="es-ES_tradnl" altLang="en-US" dirty="0">
              <a:solidFill>
                <a:srgbClr val="0000FF"/>
              </a:solidFill>
              <a:latin typeface="Arial Narrow" pitchFamily="34" charset="0"/>
            </a:endParaRPr>
          </a:p>
        </p:txBody>
      </p:sp>
      <p:sp>
        <p:nvSpPr>
          <p:cNvPr id="114" name="Rectangle 113"/>
          <p:cNvSpPr/>
          <p:nvPr/>
        </p:nvSpPr>
        <p:spPr>
          <a:xfrm>
            <a:off x="4648200" y="3219390"/>
            <a:ext cx="1808508" cy="400110"/>
          </a:xfrm>
          <a:prstGeom prst="rect">
            <a:avLst/>
          </a:prstGeom>
          <a:solidFill>
            <a:schemeClr val="bg1"/>
          </a:solidFill>
        </p:spPr>
        <p:txBody>
          <a:bodyPr wrap="none">
            <a:spAutoFit/>
          </a:bodyPr>
          <a:lstStyle/>
          <a:p>
            <a:pPr eaLnBrk="1" hangingPunct="1"/>
            <a:r>
              <a:rPr lang="es-ES_tradnl" altLang="en-US" dirty="0" smtClean="0">
                <a:solidFill>
                  <a:srgbClr val="0000FF"/>
                </a:solidFill>
                <a:latin typeface="Arial Narrow" pitchFamily="34" charset="0"/>
              </a:rPr>
              <a:t>-1.41 (-3.43,0.61)</a:t>
            </a:r>
            <a:endParaRPr lang="es-ES_tradnl" altLang="en-US" dirty="0">
              <a:solidFill>
                <a:srgbClr val="0000FF"/>
              </a:solidFill>
              <a:latin typeface="Arial Narrow"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PN Type of Lipids</a:t>
            </a:r>
          </a:p>
        </p:txBody>
      </p:sp>
      <p:sp>
        <p:nvSpPr>
          <p:cNvPr id="75779" name="Content Placeholder 2"/>
          <p:cNvSpPr>
            <a:spLocks noGrp="1"/>
          </p:cNvSpPr>
          <p:nvPr>
            <p:ph idx="1"/>
          </p:nvPr>
        </p:nvSpPr>
        <p:spPr/>
        <p:txBody>
          <a:bodyPr>
            <a:normAutofit/>
          </a:bodyPr>
          <a:lstStyle/>
          <a:p>
            <a:pPr>
              <a:buNone/>
            </a:pPr>
            <a:r>
              <a:rPr lang="en-US" altLang="en-US" b="1" u="sng" dirty="0" smtClean="0"/>
              <a:t>2009 Recommendation</a:t>
            </a:r>
            <a:endParaRPr lang="en-US" altLang="en-US" dirty="0" smtClean="0"/>
          </a:p>
          <a:p>
            <a:pPr marL="0" indent="0">
              <a:buNone/>
            </a:pPr>
            <a:r>
              <a:rPr lang="en-CA" altLang="en-US" dirty="0" smtClean="0"/>
              <a:t>There are insufficient data to make a recommendation on the type of lipids to be used in critically ill patients receiving parenteral nutrition.</a:t>
            </a:r>
          </a:p>
          <a:p>
            <a:endParaRPr lang="en-CA" altLang="en-US" dirty="0" smtClean="0"/>
          </a:p>
          <a:p>
            <a:pPr>
              <a:buNone/>
            </a:pPr>
            <a:r>
              <a:rPr lang="en-US" altLang="en-US" b="1" u="sng" dirty="0" smtClean="0"/>
              <a:t>2013 Recommendation</a:t>
            </a:r>
          </a:p>
          <a:p>
            <a:pPr marL="0" indent="0">
              <a:buNone/>
            </a:pPr>
            <a:r>
              <a:rPr lang="en-CA" altLang="en-US" dirty="0" smtClean="0"/>
              <a:t>IV lipids that reduce the load of omega-6 fatty acids/soybean oil emulsions should be considered.  There are insufficient data on type of soybean  reducing lipids.</a:t>
            </a:r>
            <a:endParaRPr lang="en-US" altLang="en-US" dirty="0" smtClean="0"/>
          </a:p>
          <a:p>
            <a:endParaRPr lang="en-US" altLang="en-US" dirty="0" smtClean="0"/>
          </a:p>
        </p:txBody>
      </p:sp>
      <p:sp>
        <p:nvSpPr>
          <p:cNvPr id="75780" name="AutoShape 4" descr="data:image/jpeg;base64,/9j/4AAQSkZJRgABAQAAAQABAAD/2wBDAAkGBwgHBgkIBwgKCgkLDRYPDQwMDRsUFRAWIB0iIiAdHx8kKDQsJCYxJx8fLT0tMTU3Ojo6Iys/RD84QzQ5Ojf/2wBDAQoKCg0MDRoPDxo3JR8lNzc3Nzc3Nzc3Nzc3Nzc3Nzc3Nzc3Nzc3Nzc3Nzc3Nzc3Nzc3Nzc3Nzc3Nzc3Nzc3Nzf/wAARCACtAHADASIAAhEBAxEB/8QAGwAAAgIDAQAAAAAAAAAAAAAAAAUEBgECAwf/xAA6EAACAQMDAgQEBAUDAwUAAAABAgMABBEFEiEGMRNBYXEiUYGRFCOhsRUyQlLBBzNiU6LhcpLR8PH/xAAYAQEBAQEBAAAAAAAAAAAAAAAAAQIDBP/EACERAQEAAgICAwEBAQAAAAAAAAABAhEhMQNRBBJBMhNx/9oADAMBAAIRAxEAPwD3Giiig1cgLknAHnVZtuttLe6kguGaAK2FcjKn6jtTTqS4MGkT7Th5B4anOOTxXlksISVkbB28Hiu/h8UznLj5fJcOnr1tfWl0m+2uYpVPmrg1IBB7GvFxAS2VYqR2IOKlwXWpQH8m+mXHlvJArpfi+qxPke49dz60ZFeb2mr9RKVMd0swH9MijmmC9a3lowTULBGPzifn7Vyvgy/HSeXH9XgVmqvF1vpTKPFWeJj3GzOPqKmwdVaNMeLxVz/epFY/zz9NTPH2d0VDg1SxuDiG8gc/IOKlKwYZBB9qzZZ21LK2oozWM1NqzRRRQJOqo0lsIopBlHuEBA8xmqzr+ieGBJYxkpnOwcke1WjqYqLW3BzlrhNuB596GG5Ap8jn2rrjncZLHO4zK3bzpYXU4KHI7gjmtgMk47/KvQJIIJ0xNDG4/wCS5pTd2GkBmWQ/h2Uj4iSF59+K74/Jn6434/oq0Z44Zt8mAPU0tv2We9kkyHG44K9qfvoKSrm0uo5F9+PuKhS6DexjIhEij+pCDWp5Md7lLhlrRNFahjgjIJrNxbJ4YEYC/Limf4SSD/eidP8A1KRXCcKMBUOfnnvWpnupcNQjNq4JI5PzFT7bVtQsSv4aeVCPItkfatmAGRg5+VEMBmOMDPvmunF7Y5h1b9ZaqsYEi28jf3GMj9jTXQOpb7UtSitpI4BGc7iqnPb3qsrp7udiFWlBwY05I96c9E2m3WJsqQ0KHdk+ZOK8/kxw1dR1wuW+V8oPaig143pJeoSzyWESjOZ9x9QBj/Nb84+IYqPqp36/aDPEcLtj1NSWzjmtXqRmduRYL3qratMs11LK34+3YJsV0leEkdsfEAvmec1YNSlFvaSyMcAL3DAHPuar8GoSrCWjvplLEn8+HfgDy+EnvUjSHJO5dZYLqUuCDtltQc+7x8nvn14phBc38kki/wAQtFVPPxWOT/aVbsOD71NWXSr07GNrI4HIIAb7Vs2mWM0ZCBwpxkJISD8jg5FBxn1a9hvmt47dp41wPE8IqGJGcA9j7jiu9ncx6nZpc/w2ORX4IBCuCO4IIHP1qIdGaMEWl5LEDk4YHH/aRW4j1mB1AnimUPlvjwzDPIwy+/nVR2ls9Mxme0uoF+exio+ozXNNM0glXW/VVz2Ei5NSX1dISWurO9iA/q8MOP8AsJP6VAvOoEuY2WylU474OGHuDyKv2y9p9Yk39/bWNsbXT0EYA5KnJ9yam9EW7CwkvJAQ1xISue+0cVShaNJeERMxmvHVOWPB7Z+1eqWkCW1vFBGAEjQKMenFLdY/9JOXesHtWawxwDmsNK+/5nUF0/JCRIn37/sKmN50t0d/Flv5yBmS4PY+Qpj5HNavbMKOoXVLMbtuCwyWkKdvUA4qrvYxSuQROWDYaNHik3Y9eD/+U76okYSW4DSKoycrDIwz6lDx7GqtcSQXF68f4y2kkRS3htJG789hiRQRnPzqKYeE0EAeHCnfwJUkjOSpycncOw4Hbk1osUpcXEEsKks2FjYN5Z4Klc88cjioolvgwKxTRSKRyjSKCcAHLAsMcdvehbtZ41Fy9tduWY7HijZ1HHHG096omxalqcMpfxLgxbgNko+w+JR+hqVFrt0dm5YpQBhgq7WByM8AkADP6Uue7itVLO1xCSzKfDndFyOcqGyPl545rFs9gyxzXP5iMNzu0Kl8n5vH50Uxn6giMpSWKRS3ZlwwPmO3PI9KizTwXJEkBjkAON471yutNsb7wmtroMEywAYNkfuPpXN3jso0E7RqWcLlFIDMeBRKa9PRfiOpbQDtErSn7Y/zXo4qkdCQ+LqeoXR58NFiU/cn9qu9XPvSYs1yumK28rDuEJ/SutQtZkEWl3bsSoETZIGccViNUk0Jo4tOgBzunfIGO5OT+wpjKQOBUCwGDYwDtBbbyfVvhX9A9TZMAYq3tEWXzPn70vuLOG5XFxDFKM5+NA370wkNcDQKf4Fp6JIlvB+H8X+cwMUJ+Ldnj1ya0n0eSQuVvpPiGMSxpIP1GcfWnO2jFUIbfQ8JLHdGNVIAU2haHIHkRk1hdHNm7y2M4WZl2l5IlJPI74xntT1hxUSZ8A0CcxzG68S6tLf4F+G4jPOfkQa4uA5dmAbByMj5VNuX496T3kQj8S78R8rCUEefh5Pf3pObpKvH+n8GzQ2nI+K4nd8+g4H7VaKXdPWws9EsoPNYVz745pjUvazpjypZr04W2W2B/MuTsUennTPyqt3LG76nIzmOyh4x/c1JCpcUapk7QHIAJHmB2/z96xIQBXR22jJ86XX7XEkRW0lSOXIwzruH2qK3dq0yKULPriECa0spl/qeGZlPvgg/vWDrEsSyNdaVfRKjBQUQShsnGRtJ4960hwKMUsGvaWs5t5L6COYHaUlbYc/WpyzAgkEMBwSDwDQbS4C0tuW4OKlTSEjg8VBlOTzQQ7o4wopcsgvjbxIrDxLkREEYzg81PuOXrrosQuOptOjwMR7pTkfIVce9o9HjUKoUdgMVvWB2rNYaauwVCxOABk1WunMzR3V82SbmYsD/AMRwKn9T3TWui3Bj/wByUeEnu3H7ZrjZxrY6db26jmNAD7+da6xZ/dNrlj2FUL/UG7nik02K1lmjZpGctGSO2O5HvV1lfcck0nv9SsWml0+WZ4ZyNobwiQM+YOMVIrz3VuqtW0vS5biK+fciLt8QBxk8+ffgirZ0TrOo6za3MuorEDFIsaPGu3edisxx7nH0rjc9PwaxaxeDdWV7AHHimeANu5HYr2IApwmi2ttp89jZGS2imkLs0TYYEtk4Pln/ADVE6eKOddk8aSL/AGuoI+xqBNounSymXwPCmbu8TNGx+oqI1jrtu5NrqsMseeEuIskDjzHfz+9ZF7rMCSfitLjnKK7A28o+MgfCAD2JoGBwqBRkgccn/wC5rhIeahWOspfXDQG0uIJFBJEseFIHrUa+1iOG+8BArqrqsrbsMpJ/pHmRkE+lB3lyZAPWmvRUfjdQ3k3/AEoAv1J/8Gkd5HNM6CKfwiJASwX+YDuKtnQMIFtfXOP9242g+ij/AOSas6qfq2CigdqKw0rXVDNNfadZALtkfxGYj+UDmo+oXu3G3lmbaBW3WjyWclnfqpKpujZhyFz2qq6fq/i3XiXgIdc7AOQ3tW9X6ysb5WcBwg+I5IrhcafZ3BzcW0UhJBJdBk4rEUkzp4so2eeD5VvLMsUYlnYKMcZqNIS6Ta27l7V54D2xHKwX/wBpyKlIxSNVLs5UY3N3Pqaiy38Ln4ZARiuU90sdsWVss3b1qCY0hJ4rbcSMGoFn4veXjNdBdpv284zjNUdZTwTxn5mq5eaU0s7iJnit5AzMVZW+Js7sArxnJOQasUvPHcGlMtn4I/InmiAOdobcD6ENmgyMKGOc4HB9qunRUWzp+BiOZGZz9SapEpxBK3/E16H07H4WiWS4x+UtW/yzP6M6KKKw25TwRzwvDKiujjDKwyCK8913pv8Ag7NcwszW27cnzjPkDXo2K1kiSWNo5FDIwwVPY1rHK4s2bee2l7HLArytwP5wTzmk+p6q9/OWjIRFO1Ae4r0g9OaQe9jF9u9RtT6c0Z7WVzp1uGVCQduBnHGcVMrvpZOOXm+45BYsfm1bLMMqd2CvbdTOHQrWbVrPTIZZVR1PiPu5wBnIznzqRq3Rkul2N1fJqhljhjLCN4csx8hkHzPpWeQsS/uE7MT+tdYrsiPxWxhQTj5ml8VreyTJC1s3jyDKxIwLHjNc7rxYyYpo5ImBGUkXaTV5DdryVIYWzlnXLenpXOS48RRxz51E3lo8LnuAPoKtSdETNCp/HgSFRuGzgHzrWkIG/MRIuxlYKPQDkmvUrSPwraKPttQD9Kruk9JR2sokvJhOy8qqjA+tWde1LeJCTnbIooorLQooooCluvXS29iVLAPIdqgnk/OmJqq9WLfSThTZmezWPKsoyQ/z454/zViVB6TT8X1LcXZwVhh2g+rH/wAfrVm14odOlicEmX4RjyPfP0xmqv0Db3EGo3e+CZYniUl5FIy3y5q26lYfjYgvivEy/wArKAfuDUy3rgxVXoyxE2r3l7NMXeD4Il+QbuT68Y+9XC6tLe7QpcwRyqe4dQaXaDoq6SbhjMZpJ2Us23aOBxx9TTms471y1SSHpnSoZ/FS2yc5VS5Kr7CnIGDW1Fat2jGAazRRQFFFFAUUUUBWDWaKDGPvWaKKAooooCiiigKKKKAooooP/9k="/>
          <p:cNvSpPr>
            <a:spLocks noChangeAspect="1" noChangeArrowheads="1"/>
          </p:cNvSpPr>
          <p:nvPr/>
        </p:nvSpPr>
        <p:spPr bwMode="auto">
          <a:xfrm>
            <a:off x="63500" y="-630238"/>
            <a:ext cx="838200" cy="1295401"/>
          </a:xfrm>
          <a:prstGeom prst="rect">
            <a:avLst/>
          </a:prstGeom>
          <a:noFill/>
          <a:ln w="9525">
            <a:noFill/>
            <a:miter lim="800000"/>
            <a:headEnd/>
            <a:tailEnd/>
          </a:ln>
        </p:spPr>
        <p:txBody>
          <a:body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US" altLang="en-US" smtClean="0"/>
          </a:p>
        </p:txBody>
      </p:sp>
      <p:pic>
        <p:nvPicPr>
          <p:cNvPr id="77827" name="Picture 2"/>
          <p:cNvPicPr>
            <a:picLocks noChangeAspect="1" noChangeArrowheads="1"/>
          </p:cNvPicPr>
          <p:nvPr/>
        </p:nvPicPr>
        <p:blipFill>
          <a:blip r:embed="rId2" cstate="print"/>
          <a:srcRect l="14505" t="8914" r="16273" b="3482"/>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286000"/>
            <a:ext cx="8229600" cy="1143000"/>
          </a:xfrm>
        </p:spPr>
        <p:txBody>
          <a:bodyPr/>
          <a:lstStyle/>
          <a:p>
            <a:r>
              <a:rPr lang="en-US" altLang="en-US" smtClean="0"/>
              <a:t>Questions?</a:t>
            </a:r>
          </a:p>
        </p:txBody>
      </p:sp>
      <p:pic>
        <p:nvPicPr>
          <p:cNvPr id="78851" name="Picture 2"/>
          <p:cNvPicPr>
            <a:picLocks noChangeAspect="1" noChangeArrowheads="1"/>
          </p:cNvPicPr>
          <p:nvPr/>
        </p:nvPicPr>
        <p:blipFill>
          <a:blip r:embed="rId2" cstate="print"/>
          <a:srcRect/>
          <a:stretch>
            <a:fillRect/>
          </a:stretch>
        </p:blipFill>
        <p:spPr bwMode="auto">
          <a:xfrm>
            <a:off x="152400" y="6010275"/>
            <a:ext cx="4191000" cy="847725"/>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981075" y="2324100"/>
            <a:ext cx="7772400" cy="4114800"/>
          </a:xfrm>
        </p:spPr>
        <p:txBody>
          <a:bodyPr/>
          <a:lstStyle/>
          <a:p>
            <a:r>
              <a:rPr lang="en-CA" altLang="en-US" sz="2400" dirty="0" smtClean="0"/>
              <a:t>Pragmatic RCT in 33 ICUs in England</a:t>
            </a:r>
          </a:p>
          <a:p>
            <a:r>
              <a:rPr lang="en-CA" altLang="en-US" sz="2400" dirty="0" smtClean="0"/>
              <a:t>2400 patients expected to require nutrition support for at least 2 days after unplanned admission</a:t>
            </a:r>
          </a:p>
          <a:p>
            <a:r>
              <a:rPr lang="en-CA" altLang="en-US" sz="2400" dirty="0" smtClean="0"/>
              <a:t>Early EN vs Early PN</a:t>
            </a:r>
          </a:p>
          <a:p>
            <a:r>
              <a:rPr lang="en-CA" altLang="en-US" sz="2400" dirty="0" smtClean="0"/>
              <a:t>According to local products and policies</a:t>
            </a:r>
          </a:p>
          <a:p>
            <a:r>
              <a:rPr lang="en-CA" altLang="en-US" sz="2400" dirty="0" smtClean="0"/>
              <a:t>Powered to detect a 6.4% ARR in 30 day mortality</a:t>
            </a:r>
          </a:p>
        </p:txBody>
      </p:sp>
      <p:sp>
        <p:nvSpPr>
          <p:cNvPr id="5" name="Rectangle 4"/>
          <p:cNvSpPr/>
          <p:nvPr/>
        </p:nvSpPr>
        <p:spPr>
          <a:xfrm>
            <a:off x="221797" y="6443547"/>
            <a:ext cx="6325961" cy="286232"/>
          </a:xfrm>
          <a:prstGeom prst="rect">
            <a:avLst/>
          </a:prstGeom>
        </p:spPr>
        <p:txBody>
          <a:bodyPr wrap="square">
            <a:spAutoFit/>
          </a:bodyPr>
          <a:lstStyle/>
          <a:p>
            <a:pPr marL="228600" lvl="0" indent="-228600" fontAlgn="base">
              <a:lnSpc>
                <a:spcPct val="90000"/>
              </a:lnSpc>
              <a:spcBef>
                <a:spcPts val="1000"/>
              </a:spcBef>
            </a:pPr>
            <a:r>
              <a:rPr lang="en-US" sz="1400" dirty="0" smtClean="0">
                <a:solidFill>
                  <a:srgbClr val="000000"/>
                </a:solidFill>
              </a:rPr>
              <a:t>Harvey SE et al. </a:t>
            </a:r>
            <a:r>
              <a:rPr lang="en-US" sz="1400" i="1" dirty="0" smtClean="0">
                <a:solidFill>
                  <a:srgbClr val="000000"/>
                </a:solidFill>
              </a:rPr>
              <a:t>N </a:t>
            </a:r>
            <a:r>
              <a:rPr lang="en-US" sz="1400" i="1" dirty="0" err="1" smtClean="0">
                <a:solidFill>
                  <a:srgbClr val="000000"/>
                </a:solidFill>
              </a:rPr>
              <a:t>Engl</a:t>
            </a:r>
            <a:r>
              <a:rPr lang="en-US" sz="1400" i="1" dirty="0" smtClean="0">
                <a:solidFill>
                  <a:srgbClr val="000000"/>
                </a:solidFill>
              </a:rPr>
              <a:t> J Med</a:t>
            </a:r>
            <a:r>
              <a:rPr lang="en-US" sz="1400" dirty="0" smtClean="0">
                <a:solidFill>
                  <a:srgbClr val="000000"/>
                </a:solidFill>
              </a:rPr>
              <a:t>. 2014;371:1673-1684.</a:t>
            </a:r>
          </a:p>
        </p:txBody>
      </p:sp>
      <p:pic>
        <p:nvPicPr>
          <p:cNvPr id="7169" name="Picture 1"/>
          <p:cNvPicPr>
            <a:picLocks noChangeAspect="1" noChangeArrowheads="1"/>
          </p:cNvPicPr>
          <p:nvPr/>
        </p:nvPicPr>
        <p:blipFill>
          <a:blip r:embed="rId2" cstate="print"/>
          <a:srcRect/>
          <a:stretch>
            <a:fillRect/>
          </a:stretch>
        </p:blipFill>
        <p:spPr bwMode="auto">
          <a:xfrm>
            <a:off x="1190624" y="339549"/>
            <a:ext cx="7610475" cy="1784525"/>
          </a:xfrm>
          <a:prstGeom prst="rect">
            <a:avLst/>
          </a:prstGeom>
          <a:noFill/>
          <a:ln w="9525">
            <a:noFill/>
            <a:miter lim="800000"/>
            <a:headEnd/>
            <a:tailEnd/>
          </a:ln>
        </p:spPr>
      </p:pic>
    </p:spTree>
    <p:extLst>
      <p:ext uri="{BB962C8B-B14F-4D97-AF65-F5344CB8AC3E}">
        <p14:creationId xmlns:p14="http://schemas.microsoft.com/office/powerpoint/2010/main" val="731004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p:cNvCxnSpPr/>
          <p:nvPr/>
        </p:nvCxnSpPr>
        <p:spPr>
          <a:xfrm>
            <a:off x="2405743" y="3358243"/>
            <a:ext cx="2" cy="17145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9637" name="TextBox 5"/>
          <p:cNvSpPr txBox="1">
            <a:spLocks noChangeArrowheads="1"/>
          </p:cNvSpPr>
          <p:nvPr/>
        </p:nvSpPr>
        <p:spPr bwMode="auto">
          <a:xfrm>
            <a:off x="5562600" y="2989936"/>
            <a:ext cx="335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2400" dirty="0">
                <a:solidFill>
                  <a:schemeClr val="tx2"/>
                </a:solidFill>
                <a:latin typeface="Arial" panose="020B0604020202020204" pitchFamily="34" charset="0"/>
              </a:rPr>
              <a:t>No difference in 30 day or 90 day mortality or infection nor 14 other secondary outcomes</a:t>
            </a:r>
          </a:p>
          <a:p>
            <a:pPr>
              <a:spcBef>
                <a:spcPct val="0"/>
              </a:spcBef>
              <a:buFontTx/>
              <a:buNone/>
            </a:pPr>
            <a:endParaRPr lang="en-CA" altLang="en-US" sz="2400" dirty="0">
              <a:solidFill>
                <a:schemeClr val="tx2"/>
              </a:solidFill>
              <a:latin typeface="Arial" panose="020B0604020202020204" pitchFamily="34" charset="0"/>
            </a:endParaRPr>
          </a:p>
        </p:txBody>
      </p:sp>
      <p:sp>
        <p:nvSpPr>
          <p:cNvPr id="69638" name="TextBox 6"/>
          <p:cNvSpPr txBox="1">
            <a:spLocks noChangeArrowheads="1"/>
          </p:cNvSpPr>
          <p:nvPr/>
        </p:nvSpPr>
        <p:spPr bwMode="auto">
          <a:xfrm>
            <a:off x="152400" y="5680749"/>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2000">
                <a:solidFill>
                  <a:schemeClr val="tx2"/>
                </a:solidFill>
                <a:latin typeface="Arial" panose="020B0604020202020204" pitchFamily="34" charset="0"/>
              </a:rPr>
              <a:t>Protein Delivered: EN 0.7 gm/kg; PN 1.0 gm/kg</a:t>
            </a:r>
          </a:p>
        </p:txBody>
      </p:sp>
      <p:sp>
        <p:nvSpPr>
          <p:cNvPr id="69640" name="Up Arrow Callout 1"/>
          <p:cNvSpPr>
            <a:spLocks noChangeArrowheads="1"/>
          </p:cNvSpPr>
          <p:nvPr/>
        </p:nvSpPr>
        <p:spPr bwMode="auto">
          <a:xfrm>
            <a:off x="6134100" y="4191674"/>
            <a:ext cx="2667000" cy="1965325"/>
          </a:xfrm>
          <a:prstGeom prst="upArrowCallout">
            <a:avLst>
              <a:gd name="adj1" fmla="val 25002"/>
              <a:gd name="adj2" fmla="val 25002"/>
              <a:gd name="adj3" fmla="val 25000"/>
              <a:gd name="adj4" fmla="val 64977"/>
            </a:avLst>
          </a:prstGeom>
          <a:solidFill>
            <a:schemeClr val="accent1">
              <a:lumMod val="60000"/>
              <a:lumOff val="4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CA" altLang="en-US" sz="2400">
              <a:solidFill>
                <a:schemeClr val="tx2"/>
              </a:solidFill>
              <a:latin typeface="Arial" panose="020B0604020202020204" pitchFamily="34" charset="0"/>
            </a:endParaRPr>
          </a:p>
        </p:txBody>
      </p:sp>
      <p:sp>
        <p:nvSpPr>
          <p:cNvPr id="69641" name="TextBox 2"/>
          <p:cNvSpPr txBox="1">
            <a:spLocks noChangeArrowheads="1"/>
          </p:cNvSpPr>
          <p:nvPr/>
        </p:nvSpPr>
        <p:spPr bwMode="auto">
          <a:xfrm>
            <a:off x="6134100" y="5006398"/>
            <a:ext cx="2667000" cy="1015663"/>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2000" dirty="0">
                <a:solidFill>
                  <a:srgbClr val="FF0000"/>
                </a:solidFill>
                <a:latin typeface="Arial" panose="020B0604020202020204" pitchFamily="34" charset="0"/>
              </a:rPr>
              <a:t>Suboptimal method of determining infection</a:t>
            </a:r>
          </a:p>
        </p:txBody>
      </p:sp>
      <p:sp>
        <p:nvSpPr>
          <p:cNvPr id="10" name="Rectangle 9"/>
          <p:cNvSpPr/>
          <p:nvPr/>
        </p:nvSpPr>
        <p:spPr>
          <a:xfrm>
            <a:off x="21772" y="6420418"/>
            <a:ext cx="7141028" cy="341632"/>
          </a:xfrm>
          <a:prstGeom prst="rect">
            <a:avLst/>
          </a:prstGeom>
        </p:spPr>
        <p:txBody>
          <a:bodyPr wrap="square">
            <a:spAutoFit/>
          </a:bodyPr>
          <a:lstStyle/>
          <a:p>
            <a:pPr marL="228600" lvl="0" indent="-228600" fontAlgn="base">
              <a:lnSpc>
                <a:spcPct val="90000"/>
              </a:lnSpc>
              <a:spcBef>
                <a:spcPts val="1000"/>
              </a:spcBef>
            </a:pPr>
            <a:r>
              <a:rPr lang="en-US" dirty="0" smtClean="0">
                <a:solidFill>
                  <a:srgbClr val="000000"/>
                </a:solidFill>
              </a:rPr>
              <a:t>Adapted from Harvey SE, et al. </a:t>
            </a:r>
            <a:r>
              <a:rPr lang="en-US" i="1" dirty="0" smtClean="0">
                <a:solidFill>
                  <a:srgbClr val="000000"/>
                </a:solidFill>
              </a:rPr>
              <a:t>N </a:t>
            </a:r>
            <a:r>
              <a:rPr lang="en-US" i="1" dirty="0" err="1" smtClean="0">
                <a:solidFill>
                  <a:srgbClr val="000000"/>
                </a:solidFill>
              </a:rPr>
              <a:t>Engl</a:t>
            </a:r>
            <a:r>
              <a:rPr lang="en-US" i="1" dirty="0" smtClean="0">
                <a:solidFill>
                  <a:srgbClr val="000000"/>
                </a:solidFill>
              </a:rPr>
              <a:t> J Med</a:t>
            </a:r>
            <a:r>
              <a:rPr lang="en-US" dirty="0" smtClean="0">
                <a:solidFill>
                  <a:srgbClr val="000000"/>
                </a:solidFill>
              </a:rPr>
              <a:t>. 2014;371:1673-1684.</a:t>
            </a:r>
          </a:p>
        </p:txBody>
      </p:sp>
      <p:pic>
        <p:nvPicPr>
          <p:cNvPr id="9" name="Picture 1"/>
          <p:cNvPicPr>
            <a:picLocks noChangeAspect="1" noChangeArrowheads="1"/>
          </p:cNvPicPr>
          <p:nvPr/>
        </p:nvPicPr>
        <p:blipFill>
          <a:blip r:embed="rId3" cstate="print"/>
          <a:srcRect/>
          <a:stretch>
            <a:fillRect/>
          </a:stretch>
        </p:blipFill>
        <p:spPr bwMode="auto">
          <a:xfrm>
            <a:off x="1206952" y="339549"/>
            <a:ext cx="7610475" cy="1784525"/>
          </a:xfrm>
          <a:prstGeom prst="rect">
            <a:avLst/>
          </a:prstGeom>
          <a:noFill/>
          <a:ln w="9525">
            <a:noFill/>
            <a:miter lim="800000"/>
            <a:headEnd/>
            <a:tailEnd/>
          </a:ln>
        </p:spPr>
      </p:pic>
      <p:cxnSp>
        <p:nvCxnSpPr>
          <p:cNvPr id="12" name="Straight Connector 11"/>
          <p:cNvCxnSpPr/>
          <p:nvPr/>
        </p:nvCxnSpPr>
        <p:spPr>
          <a:xfrm flipV="1">
            <a:off x="1337552" y="5083817"/>
            <a:ext cx="3619015" cy="59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16229" y="5403850"/>
            <a:ext cx="3666709" cy="307777"/>
          </a:xfrm>
          <a:prstGeom prst="rect">
            <a:avLst/>
          </a:prstGeom>
          <a:noFill/>
        </p:spPr>
        <p:txBody>
          <a:bodyPr wrap="none" rtlCol="0">
            <a:spAutoFit/>
          </a:bodyPr>
          <a:lstStyle/>
          <a:p>
            <a:r>
              <a:rPr lang="en-US" sz="1400" dirty="0" smtClean="0"/>
              <a:t>Days from Initiation of Early Nutritional Support</a:t>
            </a:r>
            <a:endParaRPr lang="en-US" sz="1400" dirty="0"/>
          </a:p>
        </p:txBody>
      </p:sp>
      <p:sp>
        <p:nvSpPr>
          <p:cNvPr id="14" name="TextBox 13"/>
          <p:cNvSpPr txBox="1"/>
          <p:nvPr/>
        </p:nvSpPr>
        <p:spPr>
          <a:xfrm>
            <a:off x="597651" y="3172135"/>
            <a:ext cx="400110" cy="1858539"/>
          </a:xfrm>
          <a:prstGeom prst="rect">
            <a:avLst/>
          </a:prstGeom>
          <a:noFill/>
        </p:spPr>
        <p:txBody>
          <a:bodyPr vert="vert270" wrap="square" rtlCol="0">
            <a:spAutoFit/>
          </a:bodyPr>
          <a:lstStyle/>
          <a:p>
            <a:pPr algn="ctr"/>
            <a:r>
              <a:rPr lang="en-US" sz="1400" dirty="0" smtClean="0"/>
              <a:t>Calories (kcal per kg)</a:t>
            </a:r>
            <a:endParaRPr lang="en-US" sz="1400" dirty="0"/>
          </a:p>
        </p:txBody>
      </p:sp>
      <p:sp>
        <p:nvSpPr>
          <p:cNvPr id="16" name="TextBox 15"/>
          <p:cNvSpPr txBox="1"/>
          <p:nvPr/>
        </p:nvSpPr>
        <p:spPr>
          <a:xfrm>
            <a:off x="3489579" y="2720060"/>
            <a:ext cx="1139223" cy="307777"/>
          </a:xfrm>
          <a:prstGeom prst="rect">
            <a:avLst/>
          </a:prstGeom>
          <a:noFill/>
        </p:spPr>
        <p:txBody>
          <a:bodyPr wrap="none" rtlCol="0">
            <a:spAutoFit/>
          </a:bodyPr>
          <a:lstStyle/>
          <a:p>
            <a:r>
              <a:rPr lang="en-US" sz="1400" dirty="0" smtClean="0"/>
              <a:t>Enteral route</a:t>
            </a:r>
            <a:endParaRPr lang="en-US" sz="1400" dirty="0"/>
          </a:p>
        </p:txBody>
      </p:sp>
      <p:sp>
        <p:nvSpPr>
          <p:cNvPr id="23" name="TextBox 22"/>
          <p:cNvSpPr txBox="1"/>
          <p:nvPr/>
        </p:nvSpPr>
        <p:spPr>
          <a:xfrm>
            <a:off x="2726007" y="5122187"/>
            <a:ext cx="276038" cy="307777"/>
          </a:xfrm>
          <a:prstGeom prst="rect">
            <a:avLst/>
          </a:prstGeom>
          <a:noFill/>
        </p:spPr>
        <p:txBody>
          <a:bodyPr wrap="none" rtlCol="0">
            <a:spAutoFit/>
          </a:bodyPr>
          <a:lstStyle/>
          <a:p>
            <a:r>
              <a:rPr lang="en-US" sz="1400" dirty="0" smtClean="0"/>
              <a:t>3</a:t>
            </a:r>
            <a:endParaRPr lang="en-US" sz="1400" dirty="0"/>
          </a:p>
        </p:txBody>
      </p:sp>
      <p:sp>
        <p:nvSpPr>
          <p:cNvPr id="24" name="TextBox 23"/>
          <p:cNvSpPr txBox="1"/>
          <p:nvPr/>
        </p:nvSpPr>
        <p:spPr>
          <a:xfrm>
            <a:off x="4503602" y="5122187"/>
            <a:ext cx="276038" cy="307777"/>
          </a:xfrm>
          <a:prstGeom prst="rect">
            <a:avLst/>
          </a:prstGeom>
          <a:noFill/>
        </p:spPr>
        <p:txBody>
          <a:bodyPr wrap="none" rtlCol="0">
            <a:spAutoFit/>
          </a:bodyPr>
          <a:lstStyle/>
          <a:p>
            <a:r>
              <a:rPr lang="en-US" sz="1400" dirty="0" smtClean="0"/>
              <a:t>6</a:t>
            </a:r>
            <a:endParaRPr lang="en-US" sz="1400" dirty="0"/>
          </a:p>
        </p:txBody>
      </p:sp>
      <p:cxnSp>
        <p:nvCxnSpPr>
          <p:cNvPr id="28" name="Straight Connector 27"/>
          <p:cNvCxnSpPr/>
          <p:nvPr/>
        </p:nvCxnSpPr>
        <p:spPr>
          <a:xfrm>
            <a:off x="1383115" y="3078205"/>
            <a:ext cx="6509" cy="20535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29818" y="5122187"/>
            <a:ext cx="276038" cy="307777"/>
          </a:xfrm>
          <a:prstGeom prst="rect">
            <a:avLst/>
          </a:prstGeom>
          <a:noFill/>
        </p:spPr>
        <p:txBody>
          <a:bodyPr wrap="none" rtlCol="0">
            <a:spAutoFit/>
          </a:bodyPr>
          <a:lstStyle/>
          <a:p>
            <a:r>
              <a:rPr lang="en-US" sz="1400" dirty="0" smtClean="0"/>
              <a:t>1</a:t>
            </a:r>
            <a:endParaRPr lang="en-US" sz="1400" dirty="0"/>
          </a:p>
        </p:txBody>
      </p:sp>
      <p:sp>
        <p:nvSpPr>
          <p:cNvPr id="30" name="TextBox 11"/>
          <p:cNvSpPr txBox="1"/>
          <p:nvPr/>
        </p:nvSpPr>
        <p:spPr>
          <a:xfrm>
            <a:off x="1042466" y="4943123"/>
            <a:ext cx="276038" cy="307777"/>
          </a:xfrm>
          <a:prstGeom prst="rect">
            <a:avLst/>
          </a:prstGeom>
          <a:noFill/>
        </p:spPr>
        <p:txBody>
          <a:bodyPr wrap="none" rtlCol="0">
            <a:spAutoFit/>
          </a:bodyPr>
          <a:lstStyle/>
          <a:p>
            <a:r>
              <a:rPr lang="en-US" sz="1400" dirty="0" smtClean="0"/>
              <a:t>0</a:t>
            </a:r>
            <a:endParaRPr lang="en-US" sz="1400" dirty="0"/>
          </a:p>
        </p:txBody>
      </p:sp>
      <p:sp>
        <p:nvSpPr>
          <p:cNvPr id="31" name="TextBox 30"/>
          <p:cNvSpPr txBox="1"/>
          <p:nvPr/>
        </p:nvSpPr>
        <p:spPr>
          <a:xfrm>
            <a:off x="996781" y="4361840"/>
            <a:ext cx="367408" cy="307777"/>
          </a:xfrm>
          <a:prstGeom prst="rect">
            <a:avLst/>
          </a:prstGeom>
          <a:noFill/>
        </p:spPr>
        <p:txBody>
          <a:bodyPr wrap="none" rtlCol="0">
            <a:spAutoFit/>
          </a:bodyPr>
          <a:lstStyle/>
          <a:p>
            <a:r>
              <a:rPr lang="en-US" sz="1400" dirty="0" smtClean="0"/>
              <a:t>10</a:t>
            </a:r>
            <a:endParaRPr lang="en-US" sz="1400" dirty="0"/>
          </a:p>
        </p:txBody>
      </p:sp>
      <p:sp>
        <p:nvSpPr>
          <p:cNvPr id="32" name="TextBox 31"/>
          <p:cNvSpPr txBox="1"/>
          <p:nvPr/>
        </p:nvSpPr>
        <p:spPr>
          <a:xfrm>
            <a:off x="996781" y="3911187"/>
            <a:ext cx="367408" cy="307777"/>
          </a:xfrm>
          <a:prstGeom prst="rect">
            <a:avLst/>
          </a:prstGeom>
          <a:noFill/>
        </p:spPr>
        <p:txBody>
          <a:bodyPr wrap="none" rtlCol="0">
            <a:spAutoFit/>
          </a:bodyPr>
          <a:lstStyle/>
          <a:p>
            <a:r>
              <a:rPr lang="en-US" sz="1400" dirty="0" smtClean="0"/>
              <a:t>20</a:t>
            </a:r>
            <a:endParaRPr lang="en-US" sz="1400" dirty="0"/>
          </a:p>
        </p:txBody>
      </p:sp>
      <p:sp>
        <p:nvSpPr>
          <p:cNvPr id="34" name="TextBox 33"/>
          <p:cNvSpPr txBox="1"/>
          <p:nvPr/>
        </p:nvSpPr>
        <p:spPr>
          <a:xfrm>
            <a:off x="996781" y="3439596"/>
            <a:ext cx="367408" cy="307777"/>
          </a:xfrm>
          <a:prstGeom prst="rect">
            <a:avLst/>
          </a:prstGeom>
          <a:noFill/>
        </p:spPr>
        <p:txBody>
          <a:bodyPr wrap="none" rtlCol="0">
            <a:spAutoFit/>
          </a:bodyPr>
          <a:lstStyle/>
          <a:p>
            <a:r>
              <a:rPr lang="en-US" sz="1400" dirty="0" smtClean="0"/>
              <a:t>30</a:t>
            </a:r>
            <a:endParaRPr lang="en-US" sz="1400" dirty="0"/>
          </a:p>
        </p:txBody>
      </p:sp>
      <p:sp>
        <p:nvSpPr>
          <p:cNvPr id="35" name="TextBox 34"/>
          <p:cNvSpPr txBox="1"/>
          <p:nvPr/>
        </p:nvSpPr>
        <p:spPr>
          <a:xfrm>
            <a:off x="996781" y="2935059"/>
            <a:ext cx="367408" cy="307777"/>
          </a:xfrm>
          <a:prstGeom prst="rect">
            <a:avLst/>
          </a:prstGeom>
          <a:noFill/>
        </p:spPr>
        <p:txBody>
          <a:bodyPr wrap="none" rtlCol="0">
            <a:spAutoFit/>
          </a:bodyPr>
          <a:lstStyle/>
          <a:p>
            <a:r>
              <a:rPr lang="en-US" sz="1400" dirty="0" smtClean="0"/>
              <a:t>40</a:t>
            </a:r>
            <a:endParaRPr lang="en-US" sz="1400" dirty="0"/>
          </a:p>
        </p:txBody>
      </p:sp>
      <p:cxnSp>
        <p:nvCxnSpPr>
          <p:cNvPr id="36" name="Straight Connector 35"/>
          <p:cNvCxnSpPr/>
          <p:nvPr/>
        </p:nvCxnSpPr>
        <p:spPr>
          <a:xfrm>
            <a:off x="1319090" y="3090722"/>
            <a:ext cx="65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19090" y="3591449"/>
            <a:ext cx="65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19090" y="4067395"/>
            <a:ext cx="650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19090" y="4512604"/>
            <a:ext cx="65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15"/>
          <p:cNvCxnSpPr/>
          <p:nvPr/>
        </p:nvCxnSpPr>
        <p:spPr>
          <a:xfrm rot="5400000">
            <a:off x="2834528" y="5120556"/>
            <a:ext cx="5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602782" y="5120556"/>
            <a:ext cx="5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140779" y="5122187"/>
            <a:ext cx="276038" cy="307777"/>
          </a:xfrm>
          <a:prstGeom prst="rect">
            <a:avLst/>
          </a:prstGeom>
          <a:noFill/>
        </p:spPr>
        <p:txBody>
          <a:bodyPr wrap="none" rtlCol="0">
            <a:spAutoFit/>
          </a:bodyPr>
          <a:lstStyle/>
          <a:p>
            <a:r>
              <a:rPr lang="en-US" sz="1400" dirty="0" smtClean="0"/>
              <a:t>2</a:t>
            </a:r>
            <a:endParaRPr lang="en-US" sz="1400" dirty="0"/>
          </a:p>
        </p:txBody>
      </p:sp>
      <p:sp>
        <p:nvSpPr>
          <p:cNvPr id="42" name="TextBox 41"/>
          <p:cNvSpPr txBox="1"/>
          <p:nvPr/>
        </p:nvSpPr>
        <p:spPr>
          <a:xfrm>
            <a:off x="3313835" y="5122187"/>
            <a:ext cx="276038" cy="307777"/>
          </a:xfrm>
          <a:prstGeom prst="rect">
            <a:avLst/>
          </a:prstGeom>
          <a:noFill/>
        </p:spPr>
        <p:txBody>
          <a:bodyPr wrap="none" rtlCol="0">
            <a:spAutoFit/>
          </a:bodyPr>
          <a:lstStyle/>
          <a:p>
            <a:r>
              <a:rPr lang="en-US" sz="1400" dirty="0" smtClean="0"/>
              <a:t>4</a:t>
            </a:r>
            <a:endParaRPr lang="en-US" sz="1400" dirty="0"/>
          </a:p>
        </p:txBody>
      </p:sp>
      <p:sp>
        <p:nvSpPr>
          <p:cNvPr id="43" name="TextBox 42"/>
          <p:cNvSpPr txBox="1"/>
          <p:nvPr/>
        </p:nvSpPr>
        <p:spPr>
          <a:xfrm>
            <a:off x="3905745" y="5122187"/>
            <a:ext cx="276038" cy="307777"/>
          </a:xfrm>
          <a:prstGeom prst="rect">
            <a:avLst/>
          </a:prstGeom>
          <a:noFill/>
        </p:spPr>
        <p:txBody>
          <a:bodyPr wrap="none" rtlCol="0">
            <a:spAutoFit/>
          </a:bodyPr>
          <a:lstStyle/>
          <a:p>
            <a:r>
              <a:rPr lang="en-US" sz="1400" dirty="0" smtClean="0"/>
              <a:t>5</a:t>
            </a:r>
            <a:endParaRPr lang="en-US" sz="1400" dirty="0"/>
          </a:p>
        </p:txBody>
      </p:sp>
      <p:cxnSp>
        <p:nvCxnSpPr>
          <p:cNvPr id="44" name="Straight Connector 15"/>
          <p:cNvCxnSpPr/>
          <p:nvPr/>
        </p:nvCxnSpPr>
        <p:spPr>
          <a:xfrm rot="5400000">
            <a:off x="2243978" y="5120556"/>
            <a:ext cx="5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15"/>
          <p:cNvCxnSpPr/>
          <p:nvPr/>
        </p:nvCxnSpPr>
        <p:spPr>
          <a:xfrm rot="5400000">
            <a:off x="1634378" y="5120556"/>
            <a:ext cx="5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p:nvCxnSpPr>
        <p:spPr>
          <a:xfrm rot="5400000">
            <a:off x="3415553" y="5120556"/>
            <a:ext cx="5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15"/>
          <p:cNvCxnSpPr/>
          <p:nvPr/>
        </p:nvCxnSpPr>
        <p:spPr>
          <a:xfrm rot="5400000">
            <a:off x="4006103" y="5120556"/>
            <a:ext cx="5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143126" y="3300413"/>
            <a:ext cx="9524" cy="177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562100" y="3876675"/>
            <a:ext cx="0" cy="1190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743200" y="3314701"/>
            <a:ext cx="9525"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324225" y="3019425"/>
            <a:ext cx="9525" cy="2047875"/>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16588" y="2730946"/>
            <a:ext cx="1376659" cy="307777"/>
          </a:xfrm>
          <a:prstGeom prst="rect">
            <a:avLst/>
          </a:prstGeom>
          <a:noFill/>
        </p:spPr>
        <p:txBody>
          <a:bodyPr wrap="none" rtlCol="0">
            <a:spAutoFit/>
          </a:bodyPr>
          <a:lstStyle/>
          <a:p>
            <a:r>
              <a:rPr lang="en-US" sz="1400" dirty="0" smtClean="0"/>
              <a:t>Parenteral route</a:t>
            </a:r>
            <a:endParaRPr lang="en-US" sz="1400" dirty="0"/>
          </a:p>
        </p:txBody>
      </p:sp>
      <p:cxnSp>
        <p:nvCxnSpPr>
          <p:cNvPr id="58" name="Straight Connector 57"/>
          <p:cNvCxnSpPr/>
          <p:nvPr/>
        </p:nvCxnSpPr>
        <p:spPr>
          <a:xfrm flipH="1">
            <a:off x="3922940" y="3151414"/>
            <a:ext cx="17689" cy="1926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523014" y="3194957"/>
            <a:ext cx="5443" cy="187778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4440012" y="3842657"/>
            <a:ext cx="185057" cy="2286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40012" y="4071257"/>
            <a:ext cx="185057" cy="2286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842657" y="3973285"/>
            <a:ext cx="185057" cy="250371"/>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842657" y="3804557"/>
            <a:ext cx="185057" cy="168727"/>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44624" y="3804557"/>
            <a:ext cx="185057" cy="1905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244624" y="3984171"/>
            <a:ext cx="185057" cy="250371"/>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661557" y="3831771"/>
            <a:ext cx="185057" cy="2286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661557" y="4065814"/>
            <a:ext cx="185057" cy="2286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068288" y="3886199"/>
            <a:ext cx="185057" cy="277587"/>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068288" y="4169228"/>
            <a:ext cx="185057" cy="255816"/>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469571" y="4713513"/>
            <a:ext cx="185057" cy="119743"/>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469571" y="4833257"/>
            <a:ext cx="185057" cy="108858"/>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1812471" y="3978729"/>
            <a:ext cx="3" cy="10831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888675" y="2830284"/>
            <a:ext cx="97970" cy="114301"/>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450778" y="2830284"/>
            <a:ext cx="92527" cy="97972"/>
          </a:xfrm>
          <a:prstGeom prst="rect">
            <a:avLst/>
          </a:prstGeom>
          <a:solidFill>
            <a:srgbClr val="CC0000">
              <a:alpha val="1490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a:off x="3304494" y="3019426"/>
            <a:ext cx="598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912508" y="3152322"/>
            <a:ext cx="598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503286" y="3197680"/>
            <a:ext cx="598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722789" y="3316514"/>
            <a:ext cx="598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127023" y="3303813"/>
            <a:ext cx="598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534206" y="3875993"/>
            <a:ext cx="59871" cy="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904218" y="2480577"/>
            <a:ext cx="1168910" cy="307777"/>
          </a:xfrm>
          <a:prstGeom prst="rect">
            <a:avLst/>
          </a:prstGeom>
          <a:noFill/>
        </p:spPr>
        <p:txBody>
          <a:bodyPr wrap="none" rtlCol="0">
            <a:spAutoFit/>
          </a:bodyPr>
          <a:lstStyle/>
          <a:p>
            <a:r>
              <a:rPr lang="en-US" sz="1400" dirty="0" smtClean="0"/>
              <a:t>Caloric intake</a:t>
            </a:r>
            <a:endParaRPr lang="en-US" sz="1400" dirty="0"/>
          </a:p>
        </p:txBody>
      </p:sp>
      <p:cxnSp>
        <p:nvCxnSpPr>
          <p:cNvPr id="110" name="Straight Connector 109"/>
          <p:cNvCxnSpPr/>
          <p:nvPr/>
        </p:nvCxnSpPr>
        <p:spPr>
          <a:xfrm>
            <a:off x="4741409" y="3187474"/>
            <a:ext cx="598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150861" y="3244853"/>
            <a:ext cx="598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558270" y="3162979"/>
            <a:ext cx="598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970895" y="3203348"/>
            <a:ext cx="598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77170" y="3355522"/>
            <a:ext cx="598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767943" y="3192917"/>
            <a:ext cx="5443" cy="18777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174672" y="3242130"/>
            <a:ext cx="5443" cy="1828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581400" y="3165927"/>
            <a:ext cx="5444" cy="190500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993572" y="3205843"/>
            <a:ext cx="5443" cy="18777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785938" y="3977369"/>
            <a:ext cx="598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680178" y="4125685"/>
            <a:ext cx="185057" cy="337458"/>
          </a:xfrm>
          <a:prstGeom prst="rect">
            <a:avLst/>
          </a:prstGeom>
          <a:solidFill>
            <a:srgbClr val="FFA3A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313216" y="4261756"/>
            <a:ext cx="185057" cy="255815"/>
          </a:xfrm>
          <a:prstGeom prst="rect">
            <a:avLst/>
          </a:prstGeom>
          <a:solidFill>
            <a:srgbClr val="FFA3A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719944" y="4735286"/>
            <a:ext cx="185057" cy="108857"/>
          </a:xfrm>
          <a:prstGeom prst="rect">
            <a:avLst/>
          </a:prstGeom>
          <a:solidFill>
            <a:srgbClr val="FFA3A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719944" y="4849586"/>
            <a:ext cx="185057" cy="97971"/>
          </a:xfrm>
          <a:prstGeom prst="rect">
            <a:avLst/>
          </a:prstGeom>
          <a:solidFill>
            <a:srgbClr val="FFA3A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313216" y="3962399"/>
            <a:ext cx="185057" cy="293915"/>
          </a:xfrm>
          <a:prstGeom prst="rect">
            <a:avLst/>
          </a:prstGeom>
          <a:solidFill>
            <a:srgbClr val="FFA3A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905807" y="3891642"/>
            <a:ext cx="185057" cy="293915"/>
          </a:xfrm>
          <a:prstGeom prst="rect">
            <a:avLst/>
          </a:prstGeom>
          <a:solidFill>
            <a:srgbClr val="FFA3A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905807" y="4174670"/>
            <a:ext cx="185057" cy="332016"/>
          </a:xfrm>
          <a:prstGeom prst="rect">
            <a:avLst/>
          </a:prstGeom>
          <a:solidFill>
            <a:srgbClr val="FFA3A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499078" y="3875313"/>
            <a:ext cx="185057" cy="293915"/>
          </a:xfrm>
          <a:prstGeom prst="rect">
            <a:avLst/>
          </a:prstGeom>
          <a:solidFill>
            <a:srgbClr val="FFA3A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499078" y="4163786"/>
            <a:ext cx="185057" cy="315686"/>
          </a:xfrm>
          <a:prstGeom prst="rect">
            <a:avLst/>
          </a:prstGeom>
          <a:solidFill>
            <a:srgbClr val="FFA3A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086907" y="3880756"/>
            <a:ext cx="185057" cy="293915"/>
          </a:xfrm>
          <a:prstGeom prst="rect">
            <a:avLst/>
          </a:prstGeom>
          <a:solidFill>
            <a:srgbClr val="FFA3A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086907" y="4174671"/>
            <a:ext cx="185057" cy="293915"/>
          </a:xfrm>
          <a:prstGeom prst="rect">
            <a:avLst/>
          </a:prstGeom>
          <a:solidFill>
            <a:srgbClr val="FFA3A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680178" y="3869871"/>
            <a:ext cx="185057" cy="255815"/>
          </a:xfrm>
          <a:prstGeom prst="rect">
            <a:avLst/>
          </a:prstGeom>
          <a:solidFill>
            <a:srgbClr val="FFA3A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27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696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fontScale="90000"/>
          </a:bodyPr>
          <a:lstStyle/>
          <a:p>
            <a:r>
              <a:rPr lang="en-CA" altLang="en-US" dirty="0" smtClean="0"/>
              <a:t>CALORIES Trial: Results of Subgroup Analysis on 30-day Mortality</a:t>
            </a:r>
          </a:p>
        </p:txBody>
      </p:sp>
      <p:pic>
        <p:nvPicPr>
          <p:cNvPr id="7168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1828800"/>
            <a:ext cx="87376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343400"/>
            <a:ext cx="82296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21772" y="6300672"/>
            <a:ext cx="6325961" cy="341632"/>
          </a:xfrm>
          <a:prstGeom prst="rect">
            <a:avLst/>
          </a:prstGeom>
        </p:spPr>
        <p:txBody>
          <a:bodyPr wrap="square">
            <a:spAutoFit/>
          </a:bodyPr>
          <a:lstStyle/>
          <a:p>
            <a:pPr marL="228600" lvl="0" indent="-228600" fontAlgn="base">
              <a:lnSpc>
                <a:spcPct val="90000"/>
              </a:lnSpc>
              <a:spcBef>
                <a:spcPts val="1000"/>
              </a:spcBef>
            </a:pPr>
            <a:r>
              <a:rPr lang="en-US" dirty="0" smtClean="0">
                <a:solidFill>
                  <a:srgbClr val="000000"/>
                </a:solidFill>
              </a:rPr>
              <a:t>Harvey SE, et al. </a:t>
            </a:r>
            <a:r>
              <a:rPr lang="en-US" i="1" dirty="0" smtClean="0">
                <a:solidFill>
                  <a:srgbClr val="000000"/>
                </a:solidFill>
              </a:rPr>
              <a:t>N </a:t>
            </a:r>
            <a:r>
              <a:rPr lang="en-US" i="1" dirty="0" err="1" smtClean="0">
                <a:solidFill>
                  <a:srgbClr val="000000"/>
                </a:solidFill>
              </a:rPr>
              <a:t>Engl</a:t>
            </a:r>
            <a:r>
              <a:rPr lang="en-US" i="1" dirty="0" smtClean="0">
                <a:solidFill>
                  <a:srgbClr val="000000"/>
                </a:solidFill>
              </a:rPr>
              <a:t> J Med</a:t>
            </a:r>
            <a:r>
              <a:rPr lang="en-US" dirty="0" smtClean="0">
                <a:solidFill>
                  <a:srgbClr val="000000"/>
                </a:solidFill>
              </a:rPr>
              <a:t>. 2014;371:1673-1684.</a:t>
            </a:r>
          </a:p>
        </p:txBody>
      </p:sp>
    </p:spTree>
    <p:extLst>
      <p:ext uri="{BB962C8B-B14F-4D97-AF65-F5344CB8AC3E}">
        <p14:creationId xmlns:p14="http://schemas.microsoft.com/office/powerpoint/2010/main" val="48762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42900" y="29718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endParaRPr lang="en-CA" altLang="en-US" sz="4000" kern="0" dirty="0" smtClean="0">
              <a:latin typeface="Britannic Bold" panose="020B0903060703020204" pitchFamily="34" charset="0"/>
            </a:endParaRPr>
          </a:p>
          <a:p>
            <a:pPr>
              <a:defRPr/>
            </a:pPr>
            <a:endParaRPr lang="en-CA" altLang="en-US" sz="4000" kern="0" dirty="0">
              <a:latin typeface="Britannic Bold" panose="020B0903060703020204" pitchFamily="34" charset="0"/>
            </a:endParaRPr>
          </a:p>
          <a:p>
            <a:pPr>
              <a:defRPr/>
            </a:pPr>
            <a:r>
              <a:rPr lang="en-CA" altLang="en-US" sz="4000" kern="0" dirty="0" smtClean="0">
                <a:latin typeface="Britannic Bold" panose="020B0903060703020204" pitchFamily="34" charset="0"/>
              </a:rPr>
              <a:t>Optimal Amount of Protein and Calories for Critically Ill Patients?</a:t>
            </a:r>
            <a:endParaRPr lang="en-CA" altLang="en-US" sz="3600" kern="0" dirty="0" smtClean="0">
              <a:latin typeface="Britannic Bold" panose="020B0903060703020204" pitchFamily="34" charset="0"/>
            </a:endParaRPr>
          </a:p>
        </p:txBody>
      </p:sp>
      <p:sp>
        <p:nvSpPr>
          <p:cNvPr id="4" name="Title 1"/>
          <p:cNvSpPr txBox="1">
            <a:spLocks/>
          </p:cNvSpPr>
          <p:nvPr/>
        </p:nvSpPr>
        <p:spPr bwMode="auto">
          <a:xfrm>
            <a:off x="304800" y="990600"/>
            <a:ext cx="8458200" cy="1143000"/>
          </a:xfrm>
          <a:prstGeom prst="rect">
            <a:avLst/>
          </a:prstGeom>
          <a:noFill/>
          <a:ln w="9525">
            <a:noFill/>
            <a:miter lim="800000"/>
            <a:headEnd/>
            <a:tailEnd/>
          </a:ln>
        </p:spPr>
        <p:txBody>
          <a:bodyPr anchor="ctr"/>
          <a:lstStyle/>
          <a:p>
            <a:pPr algn="ctr">
              <a:defRPr/>
            </a:pPr>
            <a:r>
              <a:rPr lang="en-CA" sz="4000" kern="0" dirty="0">
                <a:latin typeface="Britannic Bold" pitchFamily="34" charset="0"/>
              </a:rPr>
              <a:t>Early EN (within 24-48 hrs of admission) is recommended!</a:t>
            </a:r>
            <a:endParaRPr lang="en-CA" sz="3600" kern="0" dirty="0">
              <a:latin typeface="Britannic Bold" pitchFamily="34" charset="0"/>
            </a:endParaRPr>
          </a:p>
        </p:txBody>
      </p:sp>
    </p:spTree>
    <p:extLst>
      <p:ext uri="{BB962C8B-B14F-4D97-AF65-F5344CB8AC3E}">
        <p14:creationId xmlns:p14="http://schemas.microsoft.com/office/powerpoint/2010/main" val="917708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CNW150">
      <a:dk1>
        <a:srgbClr val="000000"/>
      </a:dk1>
      <a:lt1>
        <a:sysClr val="window" lastClr="FFFFFF"/>
      </a:lt1>
      <a:dk2>
        <a:srgbClr val="114D93"/>
      </a:dk2>
      <a:lt2>
        <a:srgbClr val="FFFFFF"/>
      </a:lt2>
      <a:accent1>
        <a:srgbClr val="1763AF"/>
      </a:accent1>
      <a:accent2>
        <a:srgbClr val="A4CF55"/>
      </a:accent2>
      <a:accent3>
        <a:srgbClr val="8E60A5"/>
      </a:accent3>
      <a:accent4>
        <a:srgbClr val="58595B"/>
      </a:accent4>
      <a:accent5>
        <a:srgbClr val="B8E3EB"/>
      </a:accent5>
      <a:accent6>
        <a:srgbClr val="67E344"/>
      </a:accent6>
      <a:hlink>
        <a:srgbClr val="9267D0"/>
      </a:hlink>
      <a:folHlink>
        <a:srgbClr val="96969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2358</TotalTime>
  <Words>6362</Words>
  <Application>Microsoft Office PowerPoint</Application>
  <PresentationFormat>On-screen Show (4:3)</PresentationFormat>
  <Paragraphs>1785</Paragraphs>
  <Slides>55</Slides>
  <Notes>14</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55</vt:i4>
      </vt:variant>
    </vt:vector>
  </HeadingPairs>
  <TitlesOfParts>
    <vt:vector size="60" baseType="lpstr">
      <vt:lpstr>Office Theme</vt:lpstr>
      <vt:lpstr>Custom Design</vt:lpstr>
      <vt:lpstr>Chart</vt:lpstr>
      <vt:lpstr>Clip</vt:lpstr>
      <vt:lpstr>Microsoft Excel Chart</vt:lpstr>
      <vt:lpstr>PowerPoint Presentation</vt:lpstr>
      <vt:lpstr>Optimizing the Use of Lipid Emulsions in Parenteral Nutrition </vt:lpstr>
      <vt:lpstr>Objectives</vt:lpstr>
      <vt:lpstr>RCTs of Early vs. Delayed EN</vt:lpstr>
      <vt:lpstr>PowerPoint Presentation</vt:lpstr>
      <vt:lpstr>PowerPoint Presentation</vt:lpstr>
      <vt:lpstr>PowerPoint Presentation</vt:lpstr>
      <vt:lpstr>CALORIES Trial: Results of Subgroup Analysis on 30-day Mortality</vt:lpstr>
      <vt:lpstr>PowerPoint Presentation</vt:lpstr>
      <vt:lpstr>PowerPoint Presentation</vt:lpstr>
      <vt:lpstr>Near-target Caloric Intake in Critically Ill Medical –surgical Patients is Associated With Adverse Outcomes</vt:lpstr>
      <vt:lpstr>Optimal Amount of Calories for  Critically Ill Patients:   Depends on how you slice the cake!</vt:lpstr>
      <vt:lpstr>Association Between 12-day Average Caloric Adequacy and  60-day Hospital Mortality (Comparing patients rec’d &gt;2/3 to those who rec’d &lt;1/3)</vt:lpstr>
      <vt:lpstr>Association Between 12-day Nutritional Adequacy and 60-Day Hospital Mortality </vt:lpstr>
      <vt:lpstr>Impact of Protein Intake on 60-day Mortality</vt:lpstr>
      <vt:lpstr>The Validation of the NUTrition Risk in the Critically Ill Score (NUTRIC Score)  </vt:lpstr>
      <vt:lpstr>Earlier and Optimal Nutrition (&gt;80%)  is Better!</vt:lpstr>
      <vt:lpstr>Health Care-associated Malnutrition</vt:lpstr>
      <vt:lpstr>Early vs. Late Parenteral Nutrition in Critically ill Adults</vt:lpstr>
      <vt:lpstr>Early Nutrition in the ICU: Less is more! Post-hoc analysis of EPANIC</vt:lpstr>
      <vt:lpstr>Early Nutrition in the ICU: Less is more! Post-hoc analysis of EPANIC</vt:lpstr>
      <vt:lpstr>Early vs. Late Parenteral Nutrition in Critically Ill Adults</vt:lpstr>
      <vt:lpstr>Early vs. Late Parenteral Nutrition in Critically ill Adults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Parenteral Lipid Formulations</vt:lpstr>
      <vt:lpstr>PowerPoint Presentation</vt:lpstr>
      <vt:lpstr>If you are going to use PN, which lipid emulsion?</vt:lpstr>
      <vt:lpstr>Lipid-free PN?</vt:lpstr>
      <vt:lpstr>Lipid Emulsions: Classification</vt:lpstr>
      <vt:lpstr>PowerPoint Presentation</vt:lpstr>
      <vt:lpstr>PowerPoint Presentation</vt:lpstr>
      <vt:lpstr>PowerPoint Presentation</vt:lpstr>
      <vt:lpstr>PowerPoint Presentation</vt:lpstr>
      <vt:lpstr>PowerPoint Presentation</vt:lpstr>
      <vt:lpstr>Which Alternative Lipid Emulsion to Use?</vt:lpstr>
      <vt:lpstr>Which Alternative Lipid Emulsion to Use?</vt:lpstr>
      <vt:lpstr>Which Alternative Lipid Emulsion to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PN Type of Lipids</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Prochaska</dc:creator>
  <cp:lastModifiedBy>Lemieux, Margot</cp:lastModifiedBy>
  <cp:revision>113</cp:revision>
  <dcterms:created xsi:type="dcterms:W3CDTF">2014-12-16T19:51:37Z</dcterms:created>
  <dcterms:modified xsi:type="dcterms:W3CDTF">2015-02-23T21:50:58Z</dcterms:modified>
</cp:coreProperties>
</file>